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22"/>
  </p:notesMasterIdLst>
  <p:handoutMasterIdLst>
    <p:handoutMasterId r:id="rId23"/>
  </p:handoutMasterIdLst>
  <p:sldIdLst>
    <p:sldId id="1298" r:id="rId2"/>
    <p:sldId id="1440" r:id="rId3"/>
    <p:sldId id="1441" r:id="rId4"/>
    <p:sldId id="1442" r:id="rId5"/>
    <p:sldId id="1443" r:id="rId6"/>
    <p:sldId id="1316" r:id="rId7"/>
    <p:sldId id="1444" r:id="rId8"/>
    <p:sldId id="1445" r:id="rId9"/>
    <p:sldId id="1299" r:id="rId10"/>
    <p:sldId id="1380" r:id="rId11"/>
    <p:sldId id="1446" r:id="rId12"/>
    <p:sldId id="1321" r:id="rId13"/>
    <p:sldId id="1384" r:id="rId14"/>
    <p:sldId id="1322" r:id="rId15"/>
    <p:sldId id="1385" r:id="rId16"/>
    <p:sldId id="1447" r:id="rId17"/>
    <p:sldId id="1383" r:id="rId18"/>
    <p:sldId id="1448" r:id="rId19"/>
    <p:sldId id="1304" r:id="rId20"/>
    <p:sldId id="1351" r:id="rId21"/>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DC6F62-9C90-49CC-955B-AAC91628BE7B}">
          <p14:sldIdLst>
            <p14:sldId id="1298"/>
            <p14:sldId id="1440"/>
            <p14:sldId id="1441"/>
            <p14:sldId id="1442"/>
            <p14:sldId id="1443"/>
            <p14:sldId id="1316"/>
            <p14:sldId id="1444"/>
            <p14:sldId id="1445"/>
            <p14:sldId id="1299"/>
            <p14:sldId id="1380"/>
            <p14:sldId id="1446"/>
            <p14:sldId id="1321"/>
            <p14:sldId id="1384"/>
            <p14:sldId id="1322"/>
            <p14:sldId id="1385"/>
            <p14:sldId id="1447"/>
            <p14:sldId id="1383"/>
            <p14:sldId id="1448"/>
            <p14:sldId id="1304"/>
            <p14:sldId id="1351"/>
          </p14:sldIdLst>
        </p14:section>
        <p14:section name="Untitled Section" id="{EF575529-EE42-4F0D-A555-9EDDE5E680AB}">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Bennett" initials="D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78"/>
      </p:cViewPr>
      <p:guideLst>
        <p:guide orient="horz" pos="2160"/>
        <p:guide pos="3840"/>
      </p:guideLst>
    </p:cSldViewPr>
  </p:slideViewPr>
  <p:notesTextViewPr>
    <p:cViewPr>
      <p:scale>
        <a:sx n="3" d="2"/>
        <a:sy n="3" d="2"/>
      </p:scale>
      <p:origin x="0" y="0"/>
    </p:cViewPr>
  </p:notesTextViewPr>
  <p:sorterViewPr>
    <p:cViewPr>
      <p:scale>
        <a:sx n="125" d="100"/>
        <a:sy n="125" d="100"/>
      </p:scale>
      <p:origin x="0" y="-81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E84276-0852-44A3-9B2F-FFAD12AE6A5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05AB667-3264-41E0-8E83-EB567A8603F9}">
      <dgm:prSet/>
      <dgm:spPr/>
      <dgm:t>
        <a:bodyPr/>
        <a:lstStyle/>
        <a:p>
          <a:r>
            <a:rPr lang="en-US" dirty="0">
              <a:solidFill>
                <a:schemeClr val="tx1"/>
              </a:solidFill>
            </a:rPr>
            <a:t>What Is the Variance Power?</a:t>
          </a:r>
        </a:p>
      </dgm:t>
    </dgm:pt>
    <dgm:pt modelId="{9C6ABB78-5DF3-4A74-9098-BAAC1798151D}" type="parTrans" cxnId="{BDA74200-C902-4FE3-84A3-0F728935C89C}">
      <dgm:prSet/>
      <dgm:spPr/>
      <dgm:t>
        <a:bodyPr/>
        <a:lstStyle/>
        <a:p>
          <a:endParaRPr lang="en-US"/>
        </a:p>
      </dgm:t>
    </dgm:pt>
    <dgm:pt modelId="{A1A2359C-AA9D-41EA-9270-53A6B90B57DA}" type="sibTrans" cxnId="{BDA74200-C902-4FE3-84A3-0F728935C89C}">
      <dgm:prSet/>
      <dgm:spPr/>
      <dgm:t>
        <a:bodyPr/>
        <a:lstStyle/>
        <a:p>
          <a:endParaRPr lang="en-US"/>
        </a:p>
      </dgm:t>
    </dgm:pt>
    <dgm:pt modelId="{0F4401EA-BE6B-4A5E-B5B2-5E2F7BFAFA22}">
      <dgm:prSet/>
      <dgm:spPr/>
      <dgm:t>
        <a:bodyPr/>
        <a:lstStyle/>
        <a:p>
          <a:r>
            <a:rPr lang="en-US" dirty="0">
              <a:solidFill>
                <a:schemeClr val="tx1"/>
              </a:solidFill>
            </a:rPr>
            <a:t>Court Cases and Variance Power Limits</a:t>
          </a:r>
        </a:p>
      </dgm:t>
    </dgm:pt>
    <dgm:pt modelId="{9989FF95-1B22-4050-9EAC-E4936B83FF31}" type="parTrans" cxnId="{55A13D66-A647-462B-A3E2-B7AC77E07A29}">
      <dgm:prSet/>
      <dgm:spPr/>
      <dgm:t>
        <a:bodyPr/>
        <a:lstStyle/>
        <a:p>
          <a:endParaRPr lang="en-US"/>
        </a:p>
      </dgm:t>
    </dgm:pt>
    <dgm:pt modelId="{7AE5F5D0-77F0-4EFC-85E3-8D7FA592B0D1}" type="sibTrans" cxnId="{55A13D66-A647-462B-A3E2-B7AC77E07A29}">
      <dgm:prSet/>
      <dgm:spPr/>
      <dgm:t>
        <a:bodyPr/>
        <a:lstStyle/>
        <a:p>
          <a:endParaRPr lang="en-US"/>
        </a:p>
      </dgm:t>
    </dgm:pt>
    <dgm:pt modelId="{DC94BEC8-4323-4CA4-B569-A1E8B4FC96AB}">
      <dgm:prSet/>
      <dgm:spPr/>
      <dgm:t>
        <a:bodyPr/>
        <a:lstStyle/>
        <a:p>
          <a:r>
            <a:rPr lang="en-US" dirty="0">
              <a:solidFill>
                <a:schemeClr val="tx1"/>
              </a:solidFill>
            </a:rPr>
            <a:t>Variance Power and Investment Management</a:t>
          </a:r>
        </a:p>
      </dgm:t>
    </dgm:pt>
    <dgm:pt modelId="{DAEB0DC6-F1B0-4EDF-AE01-44FE9AA71DF0}" type="parTrans" cxnId="{BFEF0997-699A-45E7-A0AC-B64010283034}">
      <dgm:prSet/>
      <dgm:spPr/>
      <dgm:t>
        <a:bodyPr/>
        <a:lstStyle/>
        <a:p>
          <a:endParaRPr lang="en-US"/>
        </a:p>
      </dgm:t>
    </dgm:pt>
    <dgm:pt modelId="{A9586E75-78DD-4117-8691-3A58FEC9FA4E}" type="sibTrans" cxnId="{BFEF0997-699A-45E7-A0AC-B64010283034}">
      <dgm:prSet/>
      <dgm:spPr/>
      <dgm:t>
        <a:bodyPr/>
        <a:lstStyle/>
        <a:p>
          <a:endParaRPr lang="en-US"/>
        </a:p>
      </dgm:t>
    </dgm:pt>
    <dgm:pt modelId="{05FE04B2-D065-48C9-AD50-52D6CD03DF22}">
      <dgm:prSet/>
      <dgm:spPr/>
      <dgm:t>
        <a:bodyPr/>
        <a:lstStyle/>
        <a:p>
          <a:r>
            <a:rPr lang="en-US" dirty="0">
              <a:solidFill>
                <a:schemeClr val="tx1"/>
              </a:solidFill>
            </a:rPr>
            <a:t>The Single Entity Requirement</a:t>
          </a:r>
        </a:p>
      </dgm:t>
    </dgm:pt>
    <dgm:pt modelId="{573B4B38-3FC7-4D8C-BD36-650EEB45C266}" type="parTrans" cxnId="{FF118E5D-2FF5-4330-904C-31A023AE35B5}">
      <dgm:prSet/>
      <dgm:spPr/>
      <dgm:t>
        <a:bodyPr/>
        <a:lstStyle/>
        <a:p>
          <a:endParaRPr lang="en-US"/>
        </a:p>
      </dgm:t>
    </dgm:pt>
    <dgm:pt modelId="{05E62023-354E-4B5B-BD77-53625E46B457}" type="sibTrans" cxnId="{FF118E5D-2FF5-4330-904C-31A023AE35B5}">
      <dgm:prSet/>
      <dgm:spPr/>
      <dgm:t>
        <a:bodyPr/>
        <a:lstStyle/>
        <a:p>
          <a:endParaRPr lang="en-US"/>
        </a:p>
      </dgm:t>
    </dgm:pt>
    <dgm:pt modelId="{2C8A3608-E787-4EBF-95E3-E6E59A624E1F}">
      <dgm:prSet/>
      <dgm:spPr/>
      <dgm:t>
        <a:bodyPr/>
        <a:lstStyle/>
        <a:p>
          <a:r>
            <a:rPr lang="en-US" dirty="0">
              <a:solidFill>
                <a:schemeClr val="tx1"/>
              </a:solidFill>
            </a:rPr>
            <a:t>UPMIFA and Variance Power</a:t>
          </a:r>
        </a:p>
      </dgm:t>
    </dgm:pt>
    <dgm:pt modelId="{847E447F-8742-4198-B737-749B21159908}" type="parTrans" cxnId="{70C64F46-AB4C-470B-A0CF-1415FA3B8464}">
      <dgm:prSet/>
      <dgm:spPr/>
    </dgm:pt>
    <dgm:pt modelId="{ABAB980F-C22D-4477-B63B-D53C8B11B3A7}" type="sibTrans" cxnId="{70C64F46-AB4C-470B-A0CF-1415FA3B8464}">
      <dgm:prSet/>
      <dgm:spPr/>
    </dgm:pt>
    <dgm:pt modelId="{BF0B4D8F-4A31-48E0-BB9B-321EA66553FE}" type="pres">
      <dgm:prSet presAssocID="{40E84276-0852-44A3-9B2F-FFAD12AE6A59}" presName="linear" presStyleCnt="0">
        <dgm:presLayoutVars>
          <dgm:animLvl val="lvl"/>
          <dgm:resizeHandles val="exact"/>
        </dgm:presLayoutVars>
      </dgm:prSet>
      <dgm:spPr/>
    </dgm:pt>
    <dgm:pt modelId="{2CB4A73D-5F70-4966-B29C-413C6D432706}" type="pres">
      <dgm:prSet presAssocID="{05FE04B2-D065-48C9-AD50-52D6CD03DF22}" presName="parentText" presStyleLbl="node1" presStyleIdx="0" presStyleCnt="5">
        <dgm:presLayoutVars>
          <dgm:chMax val="0"/>
          <dgm:bulletEnabled val="1"/>
        </dgm:presLayoutVars>
      </dgm:prSet>
      <dgm:spPr/>
    </dgm:pt>
    <dgm:pt modelId="{9A89A2E2-99D5-407F-9EAB-B5749B27CE33}" type="pres">
      <dgm:prSet presAssocID="{05E62023-354E-4B5B-BD77-53625E46B457}" presName="spacer" presStyleCnt="0"/>
      <dgm:spPr/>
    </dgm:pt>
    <dgm:pt modelId="{0469C1C3-3DBD-4A78-AAA5-8B4E09A67F66}" type="pres">
      <dgm:prSet presAssocID="{905AB667-3264-41E0-8E83-EB567A8603F9}" presName="parentText" presStyleLbl="node1" presStyleIdx="1" presStyleCnt="5">
        <dgm:presLayoutVars>
          <dgm:chMax val="0"/>
          <dgm:bulletEnabled val="1"/>
        </dgm:presLayoutVars>
      </dgm:prSet>
      <dgm:spPr/>
    </dgm:pt>
    <dgm:pt modelId="{5BD83D7E-F1EE-426B-AC0D-12E553803CB3}" type="pres">
      <dgm:prSet presAssocID="{A1A2359C-AA9D-41EA-9270-53A6B90B57DA}" presName="spacer" presStyleCnt="0"/>
      <dgm:spPr/>
    </dgm:pt>
    <dgm:pt modelId="{6DE4836C-B308-4B33-BB55-4DD1F1CA155C}" type="pres">
      <dgm:prSet presAssocID="{0F4401EA-BE6B-4A5E-B5B2-5E2F7BFAFA22}" presName="parentText" presStyleLbl="node1" presStyleIdx="2" presStyleCnt="5">
        <dgm:presLayoutVars>
          <dgm:chMax val="0"/>
          <dgm:bulletEnabled val="1"/>
        </dgm:presLayoutVars>
      </dgm:prSet>
      <dgm:spPr/>
    </dgm:pt>
    <dgm:pt modelId="{43282882-EBEA-47A2-86F0-A6C8B01FF46E}" type="pres">
      <dgm:prSet presAssocID="{7AE5F5D0-77F0-4EFC-85E3-8D7FA592B0D1}" presName="spacer" presStyleCnt="0"/>
      <dgm:spPr/>
    </dgm:pt>
    <dgm:pt modelId="{0A9A8B0D-4562-48E6-BFFF-15BD9C900EB4}" type="pres">
      <dgm:prSet presAssocID="{2C8A3608-E787-4EBF-95E3-E6E59A624E1F}" presName="parentText" presStyleLbl="node1" presStyleIdx="3" presStyleCnt="5">
        <dgm:presLayoutVars>
          <dgm:chMax val="0"/>
          <dgm:bulletEnabled val="1"/>
        </dgm:presLayoutVars>
      </dgm:prSet>
      <dgm:spPr/>
    </dgm:pt>
    <dgm:pt modelId="{86C895CB-EDA4-425E-A3AE-709675E1D369}" type="pres">
      <dgm:prSet presAssocID="{ABAB980F-C22D-4477-B63B-D53C8B11B3A7}" presName="spacer" presStyleCnt="0"/>
      <dgm:spPr/>
    </dgm:pt>
    <dgm:pt modelId="{50436417-D8F1-4B3E-AB43-5EE3CB8B7E37}" type="pres">
      <dgm:prSet presAssocID="{DC94BEC8-4323-4CA4-B569-A1E8B4FC96AB}" presName="parentText" presStyleLbl="node1" presStyleIdx="4" presStyleCnt="5">
        <dgm:presLayoutVars>
          <dgm:chMax val="0"/>
          <dgm:bulletEnabled val="1"/>
        </dgm:presLayoutVars>
      </dgm:prSet>
      <dgm:spPr/>
    </dgm:pt>
  </dgm:ptLst>
  <dgm:cxnLst>
    <dgm:cxn modelId="{BDA74200-C902-4FE3-84A3-0F728935C89C}" srcId="{40E84276-0852-44A3-9B2F-FFAD12AE6A59}" destId="{905AB667-3264-41E0-8E83-EB567A8603F9}" srcOrd="1" destOrd="0" parTransId="{9C6ABB78-5DF3-4A74-9098-BAAC1798151D}" sibTransId="{A1A2359C-AA9D-41EA-9270-53A6B90B57DA}"/>
    <dgm:cxn modelId="{ECB84C05-1C9E-41DB-915B-93E953D88B1A}" type="presOf" srcId="{40E84276-0852-44A3-9B2F-FFAD12AE6A59}" destId="{BF0B4D8F-4A31-48E0-BB9B-321EA66553FE}" srcOrd="0" destOrd="0" presId="urn:microsoft.com/office/officeart/2005/8/layout/vList2"/>
    <dgm:cxn modelId="{FF118E5D-2FF5-4330-904C-31A023AE35B5}" srcId="{40E84276-0852-44A3-9B2F-FFAD12AE6A59}" destId="{05FE04B2-D065-48C9-AD50-52D6CD03DF22}" srcOrd="0" destOrd="0" parTransId="{573B4B38-3FC7-4D8C-BD36-650EEB45C266}" sibTransId="{05E62023-354E-4B5B-BD77-53625E46B457}"/>
    <dgm:cxn modelId="{55A13D66-A647-462B-A3E2-B7AC77E07A29}" srcId="{40E84276-0852-44A3-9B2F-FFAD12AE6A59}" destId="{0F4401EA-BE6B-4A5E-B5B2-5E2F7BFAFA22}" srcOrd="2" destOrd="0" parTransId="{9989FF95-1B22-4050-9EAC-E4936B83FF31}" sibTransId="{7AE5F5D0-77F0-4EFC-85E3-8D7FA592B0D1}"/>
    <dgm:cxn modelId="{70C64F46-AB4C-470B-A0CF-1415FA3B8464}" srcId="{40E84276-0852-44A3-9B2F-FFAD12AE6A59}" destId="{2C8A3608-E787-4EBF-95E3-E6E59A624E1F}" srcOrd="3" destOrd="0" parTransId="{847E447F-8742-4198-B737-749B21159908}" sibTransId="{ABAB980F-C22D-4477-B63B-D53C8B11B3A7}"/>
    <dgm:cxn modelId="{BFEF0997-699A-45E7-A0AC-B64010283034}" srcId="{40E84276-0852-44A3-9B2F-FFAD12AE6A59}" destId="{DC94BEC8-4323-4CA4-B569-A1E8B4FC96AB}" srcOrd="4" destOrd="0" parTransId="{DAEB0DC6-F1B0-4EDF-AE01-44FE9AA71DF0}" sibTransId="{A9586E75-78DD-4117-8691-3A58FEC9FA4E}"/>
    <dgm:cxn modelId="{EE8E7AAB-CC61-49D1-B33A-F5AAE1800FE4}" type="presOf" srcId="{0F4401EA-BE6B-4A5E-B5B2-5E2F7BFAFA22}" destId="{6DE4836C-B308-4B33-BB55-4DD1F1CA155C}" srcOrd="0" destOrd="0" presId="urn:microsoft.com/office/officeart/2005/8/layout/vList2"/>
    <dgm:cxn modelId="{3C102DB5-E77F-46BC-B5AD-2AEE70773B10}" type="presOf" srcId="{DC94BEC8-4323-4CA4-B569-A1E8B4FC96AB}" destId="{50436417-D8F1-4B3E-AB43-5EE3CB8B7E37}" srcOrd="0" destOrd="0" presId="urn:microsoft.com/office/officeart/2005/8/layout/vList2"/>
    <dgm:cxn modelId="{FD6F0BDC-D9C7-4D93-AAE2-E641244FF68E}" type="presOf" srcId="{2C8A3608-E787-4EBF-95E3-E6E59A624E1F}" destId="{0A9A8B0D-4562-48E6-BFFF-15BD9C900EB4}" srcOrd="0" destOrd="0" presId="urn:microsoft.com/office/officeart/2005/8/layout/vList2"/>
    <dgm:cxn modelId="{A063E4E9-2582-4935-A3FF-B636C5309BA6}" type="presOf" srcId="{905AB667-3264-41E0-8E83-EB567A8603F9}" destId="{0469C1C3-3DBD-4A78-AAA5-8B4E09A67F66}" srcOrd="0" destOrd="0" presId="urn:microsoft.com/office/officeart/2005/8/layout/vList2"/>
    <dgm:cxn modelId="{75CA64FA-FFB8-4972-851E-745345248DB3}" type="presOf" srcId="{05FE04B2-D065-48C9-AD50-52D6CD03DF22}" destId="{2CB4A73D-5F70-4966-B29C-413C6D432706}" srcOrd="0" destOrd="0" presId="urn:microsoft.com/office/officeart/2005/8/layout/vList2"/>
    <dgm:cxn modelId="{56A574CB-A640-4C9E-9C96-373C54DFE14B}" type="presParOf" srcId="{BF0B4D8F-4A31-48E0-BB9B-321EA66553FE}" destId="{2CB4A73D-5F70-4966-B29C-413C6D432706}" srcOrd="0" destOrd="0" presId="urn:microsoft.com/office/officeart/2005/8/layout/vList2"/>
    <dgm:cxn modelId="{F59C95E4-CB85-4EED-B97F-14C6963113CF}" type="presParOf" srcId="{BF0B4D8F-4A31-48E0-BB9B-321EA66553FE}" destId="{9A89A2E2-99D5-407F-9EAB-B5749B27CE33}" srcOrd="1" destOrd="0" presId="urn:microsoft.com/office/officeart/2005/8/layout/vList2"/>
    <dgm:cxn modelId="{F0CDEA66-79A2-473D-B47A-1609382707DA}" type="presParOf" srcId="{BF0B4D8F-4A31-48E0-BB9B-321EA66553FE}" destId="{0469C1C3-3DBD-4A78-AAA5-8B4E09A67F66}" srcOrd="2" destOrd="0" presId="urn:microsoft.com/office/officeart/2005/8/layout/vList2"/>
    <dgm:cxn modelId="{C038C6DA-942E-4EB0-A998-96487D5C72B9}" type="presParOf" srcId="{BF0B4D8F-4A31-48E0-BB9B-321EA66553FE}" destId="{5BD83D7E-F1EE-426B-AC0D-12E553803CB3}" srcOrd="3" destOrd="0" presId="urn:microsoft.com/office/officeart/2005/8/layout/vList2"/>
    <dgm:cxn modelId="{AF2C39A4-8D3A-4643-B994-98AC8B8DD218}" type="presParOf" srcId="{BF0B4D8F-4A31-48E0-BB9B-321EA66553FE}" destId="{6DE4836C-B308-4B33-BB55-4DD1F1CA155C}" srcOrd="4" destOrd="0" presId="urn:microsoft.com/office/officeart/2005/8/layout/vList2"/>
    <dgm:cxn modelId="{40B06521-A570-45A7-97B4-BC525E3ADB34}" type="presParOf" srcId="{BF0B4D8F-4A31-48E0-BB9B-321EA66553FE}" destId="{43282882-EBEA-47A2-86F0-A6C8B01FF46E}" srcOrd="5" destOrd="0" presId="urn:microsoft.com/office/officeart/2005/8/layout/vList2"/>
    <dgm:cxn modelId="{2396535C-B896-4AB8-A711-DBD7060ACDF8}" type="presParOf" srcId="{BF0B4D8F-4A31-48E0-BB9B-321EA66553FE}" destId="{0A9A8B0D-4562-48E6-BFFF-15BD9C900EB4}" srcOrd="6" destOrd="0" presId="urn:microsoft.com/office/officeart/2005/8/layout/vList2"/>
    <dgm:cxn modelId="{3FEF606D-82AC-4785-BE6A-D6FB8CFA0F2E}" type="presParOf" srcId="{BF0B4D8F-4A31-48E0-BB9B-321EA66553FE}" destId="{86C895CB-EDA4-425E-A3AE-709675E1D369}" srcOrd="7" destOrd="0" presId="urn:microsoft.com/office/officeart/2005/8/layout/vList2"/>
    <dgm:cxn modelId="{12A41F27-7F9A-48F5-8CEB-145C730A059E}" type="presParOf" srcId="{BF0B4D8F-4A31-48E0-BB9B-321EA66553FE}" destId="{50436417-D8F1-4B3E-AB43-5EE3CB8B7E3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4A73D-5F70-4966-B29C-413C6D432706}">
      <dsp:nvSpPr>
        <dsp:cNvPr id="0" name=""/>
        <dsp:cNvSpPr/>
      </dsp:nvSpPr>
      <dsp:spPr>
        <a:xfrm>
          <a:off x="0" y="1050448"/>
          <a:ext cx="6797675" cy="647595"/>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rPr>
            <a:t>The Single Entity Requirement</a:t>
          </a:r>
        </a:p>
      </dsp:txBody>
      <dsp:txXfrm>
        <a:off x="31613" y="1082061"/>
        <a:ext cx="6734449" cy="584369"/>
      </dsp:txXfrm>
    </dsp:sp>
    <dsp:sp modelId="{0469C1C3-3DBD-4A78-AAA5-8B4E09A67F66}">
      <dsp:nvSpPr>
        <dsp:cNvPr id="0" name=""/>
        <dsp:cNvSpPr/>
      </dsp:nvSpPr>
      <dsp:spPr>
        <a:xfrm>
          <a:off x="0" y="1775803"/>
          <a:ext cx="6797675" cy="647595"/>
        </a:xfrm>
        <a:prstGeom prst="roundRect">
          <a:avLst/>
        </a:prstGeom>
        <a:solidFill>
          <a:schemeClr val="accent5">
            <a:hueOff val="531780"/>
            <a:satOff val="-5973"/>
            <a:lumOff val="-12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rPr>
            <a:t>What Is the Variance Power?</a:t>
          </a:r>
        </a:p>
      </dsp:txBody>
      <dsp:txXfrm>
        <a:off x="31613" y="1807416"/>
        <a:ext cx="6734449" cy="584369"/>
      </dsp:txXfrm>
    </dsp:sp>
    <dsp:sp modelId="{6DE4836C-B308-4B33-BB55-4DD1F1CA155C}">
      <dsp:nvSpPr>
        <dsp:cNvPr id="0" name=""/>
        <dsp:cNvSpPr/>
      </dsp:nvSpPr>
      <dsp:spPr>
        <a:xfrm>
          <a:off x="0" y="2501158"/>
          <a:ext cx="6797675" cy="647595"/>
        </a:xfrm>
        <a:prstGeom prst="roundRect">
          <a:avLst/>
        </a:prstGeom>
        <a:solidFill>
          <a:schemeClr val="accent5">
            <a:hueOff val="1063560"/>
            <a:satOff val="-11946"/>
            <a:lumOff val="-254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rPr>
            <a:t>Court Cases and Variance Power Limits</a:t>
          </a:r>
        </a:p>
      </dsp:txBody>
      <dsp:txXfrm>
        <a:off x="31613" y="2532771"/>
        <a:ext cx="6734449" cy="584369"/>
      </dsp:txXfrm>
    </dsp:sp>
    <dsp:sp modelId="{0A9A8B0D-4562-48E6-BFFF-15BD9C900EB4}">
      <dsp:nvSpPr>
        <dsp:cNvPr id="0" name=""/>
        <dsp:cNvSpPr/>
      </dsp:nvSpPr>
      <dsp:spPr>
        <a:xfrm>
          <a:off x="0" y="3226513"/>
          <a:ext cx="6797675" cy="647595"/>
        </a:xfrm>
        <a:prstGeom prst="roundRect">
          <a:avLst/>
        </a:prstGeom>
        <a:solidFill>
          <a:schemeClr val="accent5">
            <a:hueOff val="1595340"/>
            <a:satOff val="-17918"/>
            <a:lumOff val="-3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rPr>
            <a:t>UPMIFA and Variance Power</a:t>
          </a:r>
        </a:p>
      </dsp:txBody>
      <dsp:txXfrm>
        <a:off x="31613" y="3258126"/>
        <a:ext cx="6734449" cy="584369"/>
      </dsp:txXfrm>
    </dsp:sp>
    <dsp:sp modelId="{50436417-D8F1-4B3E-AB43-5EE3CB8B7E37}">
      <dsp:nvSpPr>
        <dsp:cNvPr id="0" name=""/>
        <dsp:cNvSpPr/>
      </dsp:nvSpPr>
      <dsp:spPr>
        <a:xfrm>
          <a:off x="0" y="3951868"/>
          <a:ext cx="6797675" cy="647595"/>
        </a:xfrm>
        <a:prstGeom prst="roundRect">
          <a:avLst/>
        </a:prstGeom>
        <a:solidFill>
          <a:schemeClr val="accent5">
            <a:hueOff val="2127120"/>
            <a:satOff val="-23891"/>
            <a:lumOff val="-509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solidFill>
                <a:schemeClr val="tx1"/>
              </a:solidFill>
            </a:rPr>
            <a:t>Variance Power and Investment Management</a:t>
          </a:r>
        </a:p>
      </dsp:txBody>
      <dsp:txXfrm>
        <a:off x="31613" y="3983481"/>
        <a:ext cx="6734449" cy="5843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84" tIns="46242" rIns="92484" bIns="46242" rtlCol="0"/>
          <a:lstStyle>
            <a:lvl1pPr algn="r">
              <a:defRPr sz="1200"/>
            </a:lvl1pPr>
          </a:lstStyle>
          <a:p>
            <a:fld id="{E6E0DEB5-2E0A-4A66-98D7-D263F83736A5}" type="datetimeFigureOut">
              <a:rPr lang="en-US" smtClean="0"/>
              <a:t>3/31/2020</a:t>
            </a:fld>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84" tIns="46242" rIns="92484" bIns="46242"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84" tIns="46242" rIns="92484" bIns="46242" rtlCol="0" anchor="b"/>
          <a:lstStyle>
            <a:lvl1pPr algn="r">
              <a:defRPr sz="1200"/>
            </a:lvl1pPr>
          </a:lstStyle>
          <a:p>
            <a:fld id="{085F760A-3ACE-40A7-ADFB-AF18ED144C88}" type="slidenum">
              <a:rPr lang="en-US" smtClean="0"/>
              <a:t>‹#›</a:t>
            </a:fld>
            <a:endParaRPr lang="en-US"/>
          </a:p>
        </p:txBody>
      </p:sp>
    </p:spTree>
    <p:extLst>
      <p:ext uri="{BB962C8B-B14F-4D97-AF65-F5344CB8AC3E}">
        <p14:creationId xmlns:p14="http://schemas.microsoft.com/office/powerpoint/2010/main" val="4142784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84" tIns="46242" rIns="92484" bIns="46242"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84" tIns="46242" rIns="92484" bIns="46242" rtlCol="0"/>
          <a:lstStyle>
            <a:lvl1pPr algn="r">
              <a:defRPr sz="1200"/>
            </a:lvl1pPr>
          </a:lstStyle>
          <a:p>
            <a:fld id="{4C95D14B-86B7-40D3-95EB-6532400CD53B}" type="datetimeFigureOut">
              <a:rPr lang="en-US" smtClean="0"/>
              <a:t>3/31/2020</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84" tIns="46242" rIns="92484" bIns="46242" rtlCol="0" anchor="ctr"/>
          <a:lstStyle/>
          <a:p>
            <a:endParaRPr lang="en-US"/>
          </a:p>
        </p:txBody>
      </p:sp>
      <p:sp>
        <p:nvSpPr>
          <p:cNvPr id="5" name="Notes Placeholder 4"/>
          <p:cNvSpPr>
            <a:spLocks noGrp="1"/>
          </p:cNvSpPr>
          <p:nvPr>
            <p:ph type="body" sz="quarter" idx="3"/>
          </p:nvPr>
        </p:nvSpPr>
        <p:spPr>
          <a:xfrm>
            <a:off x="695008" y="4444861"/>
            <a:ext cx="5560060" cy="3636704"/>
          </a:xfrm>
          <a:prstGeom prst="rect">
            <a:avLst/>
          </a:prstGeom>
        </p:spPr>
        <p:txBody>
          <a:bodyPr vert="horz" lIns="92484" tIns="46242" rIns="92484" bIns="4624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84" tIns="46242" rIns="92484"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84" tIns="46242" rIns="92484" bIns="46242" rtlCol="0" anchor="b"/>
          <a:lstStyle>
            <a:lvl1pPr algn="r">
              <a:defRPr sz="1200"/>
            </a:lvl1pPr>
          </a:lstStyle>
          <a:p>
            <a:fld id="{2863FE80-F264-42D5-BAED-61F9A5E90F6F}" type="slidenum">
              <a:rPr lang="en-US" smtClean="0"/>
              <a:t>‹#›</a:t>
            </a:fld>
            <a:endParaRPr lang="en-US"/>
          </a:p>
        </p:txBody>
      </p:sp>
    </p:spTree>
    <p:extLst>
      <p:ext uri="{BB962C8B-B14F-4D97-AF65-F5344CB8AC3E}">
        <p14:creationId xmlns:p14="http://schemas.microsoft.com/office/powerpoint/2010/main" val="647653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BB5B6A-E5D0-471A-B308-CABB389356FC}" type="datetime1">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10455290" y="6257925"/>
            <a:ext cx="1733550" cy="600075"/>
          </a:xfrm>
          <a:prstGeom prst="rect">
            <a:avLst/>
          </a:prstGeom>
        </p:spPr>
      </p:pic>
    </p:spTree>
    <p:extLst>
      <p:ext uri="{BB962C8B-B14F-4D97-AF65-F5344CB8AC3E}">
        <p14:creationId xmlns:p14="http://schemas.microsoft.com/office/powerpoint/2010/main" val="3187249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D86C-9053-4932-8ADA-A78C8D0529BD}" type="datetime1">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3711947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5E2A74-18CD-4BCB-9E2B-69EFC63138B9}" type="datetime1">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013276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352CE2-C517-4974-ABEA-21850C47ADDD}" type="datetime1">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pPr/>
              <a:t>‹#›</a:t>
            </a:fld>
            <a:endParaRPr lang="en-US" dirty="0"/>
          </a:p>
        </p:txBody>
      </p:sp>
    </p:spTree>
    <p:extLst>
      <p:ext uri="{BB962C8B-B14F-4D97-AF65-F5344CB8AC3E}">
        <p14:creationId xmlns:p14="http://schemas.microsoft.com/office/powerpoint/2010/main" val="343432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302495-6F57-4094-92FC-3148AC6F16EA}" type="datetime1">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07ED12-6588-45E0-9E18-3E27797308B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5828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11F5EF-5D2A-491C-AC74-565A94456B77}" type="datetime1">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245194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D273A4-4D97-493F-94DA-E0D23D36C8BD}" type="datetime1">
              <a:rPr lang="en-US"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930757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B0DAE-9113-4607-A58F-036177E5BB86}" type="datetime1">
              <a:rPr lang="en-US"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40204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5534B7-56D4-4AAA-B92A-1C46A4BB98BD}" type="datetime1">
              <a:rPr lang="en-US" smtClean="0"/>
              <a:t>3/31/2020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1461224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2B0A28A-0CFD-4DC4-9C03-CF0396C65A3D}" type="datetime1">
              <a:rPr lang="en-US" smtClean="0"/>
              <a:t>3/31/2020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B07ED12-6588-45E0-9E18-3E27797308BB}" type="slidenum">
              <a:rPr lang="en-US" smtClean="0"/>
              <a:t>‹#›</a:t>
            </a:fld>
            <a:endParaRPr lang="en-US"/>
          </a:p>
        </p:txBody>
      </p:sp>
    </p:spTree>
    <p:extLst>
      <p:ext uri="{BB962C8B-B14F-4D97-AF65-F5344CB8AC3E}">
        <p14:creationId xmlns:p14="http://schemas.microsoft.com/office/powerpoint/2010/main" val="4148238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334ADB-6911-42BF-B134-15DDE285A9AA}" type="datetime1">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07ED12-6588-45E0-9E18-3E27797308BB}" type="slidenum">
              <a:rPr lang="en-US" smtClean="0"/>
              <a:t>‹#›</a:t>
            </a:fld>
            <a:endParaRPr lang="en-US"/>
          </a:p>
        </p:txBody>
      </p:sp>
    </p:spTree>
    <p:extLst>
      <p:ext uri="{BB962C8B-B14F-4D97-AF65-F5344CB8AC3E}">
        <p14:creationId xmlns:p14="http://schemas.microsoft.com/office/powerpoint/2010/main" val="2918362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0573780-8510-4EA7-9280-0CF16504B58C}" type="datetime1">
              <a:rPr lang="en-US" smtClean="0"/>
              <a:t>3/31/2020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B07ED12-6588-45E0-9E18-3E27797308B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53135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455F7-2992-4FB9-A64C-87415953F4E6}"/>
              </a:ext>
            </a:extLst>
          </p:cNvPr>
          <p:cNvSpPr>
            <a:spLocks noGrp="1"/>
          </p:cNvSpPr>
          <p:nvPr>
            <p:ph type="title"/>
          </p:nvPr>
        </p:nvSpPr>
        <p:spPr>
          <a:xfrm>
            <a:off x="8141110" y="639097"/>
            <a:ext cx="3401961" cy="3686015"/>
          </a:xfrm>
        </p:spPr>
        <p:txBody>
          <a:bodyPr vert="horz" lIns="91440" tIns="45720" rIns="91440" bIns="45720" rtlCol="0" anchor="b">
            <a:normAutofit/>
          </a:bodyPr>
          <a:lstStyle/>
          <a:p>
            <a:pPr algn="ctr"/>
            <a:r>
              <a:rPr lang="en-US" dirty="0">
                <a:solidFill>
                  <a:schemeClr val="tx1">
                    <a:lumMod val="85000"/>
                    <a:lumOff val="15000"/>
                  </a:schemeClr>
                </a:solidFill>
              </a:rPr>
              <a:t>Knowledge Nugget #3:  The Variance Authority</a:t>
            </a:r>
          </a:p>
        </p:txBody>
      </p:sp>
      <p:pic>
        <p:nvPicPr>
          <p:cNvPr id="3" name="Picture 2">
            <a:extLst>
              <a:ext uri="{FF2B5EF4-FFF2-40B4-BE49-F238E27FC236}">
                <a16:creationId xmlns:a16="http://schemas.microsoft.com/office/drawing/2014/main" id="{E1367F83-5E53-4B47-AF71-866C52D26E34}"/>
              </a:ext>
            </a:extLst>
          </p:cNvPr>
          <p:cNvPicPr>
            <a:picLocks noChangeAspect="1"/>
          </p:cNvPicPr>
          <p:nvPr/>
        </p:nvPicPr>
        <p:blipFill>
          <a:blip r:embed="rId2"/>
          <a:stretch>
            <a:fillRect/>
          </a:stretch>
        </p:blipFill>
        <p:spPr>
          <a:xfrm>
            <a:off x="633999" y="745162"/>
            <a:ext cx="6912217" cy="4843994"/>
          </a:xfrm>
          <a:prstGeom prst="rect">
            <a:avLst/>
          </a:prstGeom>
        </p:spPr>
      </p:pic>
      <p:sp>
        <p:nvSpPr>
          <p:cNvPr id="5" name="Date Placeholder 4">
            <a:extLst>
              <a:ext uri="{FF2B5EF4-FFF2-40B4-BE49-F238E27FC236}">
                <a16:creationId xmlns:a16="http://schemas.microsoft.com/office/drawing/2014/main" id="{F5A4656F-C551-41F1-BEA1-6F488FE9BDDC}"/>
              </a:ext>
            </a:extLst>
          </p:cNvPr>
          <p:cNvSpPr>
            <a:spLocks noGrp="1"/>
          </p:cNvSpPr>
          <p:nvPr>
            <p:ph type="dt" sz="half" idx="10"/>
          </p:nvPr>
        </p:nvSpPr>
        <p:spPr>
          <a:xfrm>
            <a:off x="1097280" y="6459785"/>
            <a:ext cx="2472271" cy="365125"/>
          </a:xfrm>
        </p:spPr>
        <p:txBody>
          <a:bodyPr vert="horz" lIns="91440" tIns="45720" rIns="91440" bIns="45720" rtlCol="0" anchor="ctr">
            <a:normAutofit/>
          </a:bodyPr>
          <a:lstStyle/>
          <a:p>
            <a:pPr defTabSz="914400">
              <a:spcAft>
                <a:spcPts val="600"/>
              </a:spcAft>
            </a:pPr>
            <a:fld id="{6F334ADB-6911-42BF-B134-15DDE285A9AA}" type="datetime1">
              <a:rPr lang="en-US" smtClean="0"/>
              <a:pPr defTabSz="914400">
                <a:spcAft>
                  <a:spcPts val="600"/>
                </a:spcAft>
              </a:pPr>
              <a:t>3/31/2020</a:t>
            </a:fld>
            <a:endParaRPr lang="en-US"/>
          </a:p>
        </p:txBody>
      </p:sp>
      <p:sp>
        <p:nvSpPr>
          <p:cNvPr id="6" name="Slide Number Placeholder 5">
            <a:extLst>
              <a:ext uri="{FF2B5EF4-FFF2-40B4-BE49-F238E27FC236}">
                <a16:creationId xmlns:a16="http://schemas.microsoft.com/office/drawing/2014/main" id="{91F014F2-C108-4FF1-A1C7-36BEC5B26255}"/>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pPr>
            <a:fld id="{DB07ED12-6588-45E0-9E18-3E27797308BB}" type="slidenum">
              <a:rPr lang="en-US" smtClean="0"/>
              <a:pPr defTabSz="914400">
                <a:spcAft>
                  <a:spcPts val="600"/>
                </a:spcAft>
              </a:pPr>
              <a:t>1</a:t>
            </a:fld>
            <a:endParaRPr lang="en-US"/>
          </a:p>
        </p:txBody>
      </p:sp>
    </p:spTree>
    <p:extLst>
      <p:ext uri="{BB962C8B-B14F-4D97-AF65-F5344CB8AC3E}">
        <p14:creationId xmlns:p14="http://schemas.microsoft.com/office/powerpoint/2010/main" val="3151788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If a Donor Doesn’t Want This Language in Their Fund Agreement?</a:t>
            </a:r>
            <a:endParaRPr lang="en-US" sz="2800" i="1"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400" dirty="0"/>
              <a:t>A donor creating a fund may object to including the Variance Authority language in a fund agreement.</a:t>
            </a:r>
          </a:p>
          <a:p>
            <a:pPr>
              <a:buFont typeface="Wingdings" panose="05000000000000000000" pitchFamily="2" charset="2"/>
              <a:buChar char="Ø"/>
            </a:pPr>
            <a:r>
              <a:rPr lang="en-US" sz="2600" dirty="0"/>
              <a:t>However, </a:t>
            </a:r>
            <a:r>
              <a:rPr lang="en-US" sz="2600" b="1" u="sng" dirty="0"/>
              <a:t>all of your funds must have the Variance Authority language</a:t>
            </a:r>
          </a:p>
          <a:p>
            <a:pPr lvl="1">
              <a:buFont typeface="Wingdings" panose="05000000000000000000" pitchFamily="2" charset="2"/>
              <a:buChar char="Ø"/>
            </a:pPr>
            <a:r>
              <a:rPr lang="en-US" sz="2400" dirty="0"/>
              <a:t>The only exception to this is a supporting organization, which is a separate corporation discussed in a previous seminar</a:t>
            </a:r>
          </a:p>
          <a:p>
            <a:pPr>
              <a:buFont typeface="Wingdings" panose="05000000000000000000" pitchFamily="2" charset="2"/>
              <a:buChar char="Ø"/>
            </a:pPr>
            <a:r>
              <a:rPr lang="en-US" sz="2600" dirty="0"/>
              <a:t>You can reassure the donor that your community foundation will, to the best of it’s ability, try to adhere to the donor’s charitable intent.  But the final decision must rest with the board of the community foundation.</a:t>
            </a:r>
          </a:p>
        </p:txBody>
      </p:sp>
      <p:sp>
        <p:nvSpPr>
          <p:cNvPr id="4" name="Date Placeholder 3"/>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pPr/>
              <a:t>10</a:t>
            </a:fld>
            <a:endParaRPr lang="en-US" dirty="0"/>
          </a:p>
        </p:txBody>
      </p:sp>
    </p:spTree>
    <p:extLst>
      <p:ext uri="{BB962C8B-B14F-4D97-AF65-F5344CB8AC3E}">
        <p14:creationId xmlns:p14="http://schemas.microsoft.com/office/powerpoint/2010/main" val="343244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7DB9B-4021-4459-BD04-E43C40F2D481}"/>
              </a:ext>
            </a:extLst>
          </p:cNvPr>
          <p:cNvSpPr>
            <a:spLocks noGrp="1"/>
          </p:cNvSpPr>
          <p:nvPr>
            <p:ph type="title"/>
          </p:nvPr>
        </p:nvSpPr>
        <p:spPr/>
        <p:txBody>
          <a:bodyPr/>
          <a:lstStyle/>
          <a:p>
            <a:r>
              <a:rPr lang="en-US" dirty="0"/>
              <a:t>Limits to Variance Authority Power</a:t>
            </a:r>
          </a:p>
        </p:txBody>
      </p:sp>
      <p:sp>
        <p:nvSpPr>
          <p:cNvPr id="3" name="Content Placeholder 2">
            <a:extLst>
              <a:ext uri="{FF2B5EF4-FFF2-40B4-BE49-F238E27FC236}">
                <a16:creationId xmlns:a16="http://schemas.microsoft.com/office/drawing/2014/main" id="{158C5B0C-2552-44BC-BD75-3C1D54C20EBC}"/>
              </a:ext>
            </a:extLst>
          </p:cNvPr>
          <p:cNvSpPr>
            <a:spLocks noGrp="1"/>
          </p:cNvSpPr>
          <p:nvPr>
            <p:ph idx="1"/>
          </p:nvPr>
        </p:nvSpPr>
        <p:spPr/>
        <p:txBody>
          <a:bodyPr/>
          <a:lstStyle/>
          <a:p>
            <a:r>
              <a:rPr lang="en-US" sz="2800" dirty="0"/>
              <a:t>While the Variance Authority would certainly seem to give the board of a community foundation wide discretion in using this power, in the two most notable court cases that have occurred in the field courts have ended up limiting a community foundation’s ability to unilaterally use the Variance Authority.</a:t>
            </a:r>
          </a:p>
          <a:p>
            <a:r>
              <a:rPr lang="en-US" sz="2800" dirty="0"/>
              <a:t>These two cases involved the New York Community Trust and The San Francisco Foundation.</a:t>
            </a:r>
          </a:p>
          <a:p>
            <a:endParaRPr lang="en-US" dirty="0"/>
          </a:p>
        </p:txBody>
      </p:sp>
      <p:sp>
        <p:nvSpPr>
          <p:cNvPr id="4" name="Date Placeholder 3">
            <a:extLst>
              <a:ext uri="{FF2B5EF4-FFF2-40B4-BE49-F238E27FC236}">
                <a16:creationId xmlns:a16="http://schemas.microsoft.com/office/drawing/2014/main" id="{0B995B7C-8B10-4B9F-9FD2-EFD3B7095F01}"/>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588DA547-69F7-4154-B7C9-D65E941340B9}"/>
              </a:ext>
            </a:extLst>
          </p:cNvPr>
          <p:cNvSpPr>
            <a:spLocks noGrp="1"/>
          </p:cNvSpPr>
          <p:nvPr>
            <p:ph type="sldNum" sz="quarter" idx="12"/>
          </p:nvPr>
        </p:nvSpPr>
        <p:spPr/>
        <p:txBody>
          <a:bodyPr/>
          <a:lstStyle/>
          <a:p>
            <a:fld id="{DB07ED12-6588-45E0-9E18-3E27797308BB}" type="slidenum">
              <a:rPr lang="en-US" smtClean="0"/>
              <a:pPr/>
              <a:t>11</a:t>
            </a:fld>
            <a:endParaRPr lang="en-US" dirty="0"/>
          </a:p>
        </p:txBody>
      </p:sp>
    </p:spTree>
    <p:extLst>
      <p:ext uri="{BB962C8B-B14F-4D97-AF65-F5344CB8AC3E}">
        <p14:creationId xmlns:p14="http://schemas.microsoft.com/office/powerpoint/2010/main" val="543744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B07C-4B54-4DFF-B98D-D2B4D48BCDEA}"/>
              </a:ext>
            </a:extLst>
          </p:cNvPr>
          <p:cNvSpPr>
            <a:spLocks noGrp="1"/>
          </p:cNvSpPr>
          <p:nvPr>
            <p:ph type="title"/>
          </p:nvPr>
        </p:nvSpPr>
        <p:spPr/>
        <p:txBody>
          <a:bodyPr/>
          <a:lstStyle/>
          <a:p>
            <a:r>
              <a:rPr lang="en-US" dirty="0"/>
              <a:t>NY Community Trust</a:t>
            </a:r>
          </a:p>
        </p:txBody>
      </p:sp>
      <p:sp>
        <p:nvSpPr>
          <p:cNvPr id="3" name="Content Placeholder 2">
            <a:extLst>
              <a:ext uri="{FF2B5EF4-FFF2-40B4-BE49-F238E27FC236}">
                <a16:creationId xmlns:a16="http://schemas.microsoft.com/office/drawing/2014/main" id="{06C2C657-AFDC-462A-8F29-BFA491E83193}"/>
              </a:ext>
            </a:extLst>
          </p:cNvPr>
          <p:cNvSpPr>
            <a:spLocks noGrp="1"/>
          </p:cNvSpPr>
          <p:nvPr>
            <p:ph idx="1"/>
          </p:nvPr>
        </p:nvSpPr>
        <p:spPr/>
        <p:txBody>
          <a:bodyPr/>
          <a:lstStyle/>
          <a:p>
            <a:pPr>
              <a:buFont typeface="Wingdings" panose="05000000000000000000" pitchFamily="2" charset="2"/>
              <a:buChar char="Ø"/>
            </a:pPr>
            <a:r>
              <a:rPr lang="en-US" sz="2800" dirty="0"/>
              <a:t>In 1971, the New York Community Trust’s board chose to reallocate the annual distribution from six trust funds, including one created by John D. Rockefeller, Jr. </a:t>
            </a:r>
          </a:p>
          <a:p>
            <a:pPr>
              <a:buFont typeface="Wingdings" panose="05000000000000000000" pitchFamily="2" charset="2"/>
              <a:buChar char="Ø"/>
            </a:pPr>
            <a:r>
              <a:rPr lang="en-US" sz="2800" dirty="0"/>
              <a:t>They cited tax law changes and existing anti-poverty programs as the reason for diverting funding away from a number of charities, including one known as the Community Service Society.</a:t>
            </a:r>
          </a:p>
          <a:p>
            <a:endParaRPr lang="en-US" dirty="0"/>
          </a:p>
        </p:txBody>
      </p:sp>
      <p:sp>
        <p:nvSpPr>
          <p:cNvPr id="4" name="Date Placeholder 3">
            <a:extLst>
              <a:ext uri="{FF2B5EF4-FFF2-40B4-BE49-F238E27FC236}">
                <a16:creationId xmlns:a16="http://schemas.microsoft.com/office/drawing/2014/main" id="{3B08DA52-C861-438F-B659-1C5DDA52040A}"/>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06CAC627-1B23-4472-B5D4-B2CFDD659D25}"/>
              </a:ext>
            </a:extLst>
          </p:cNvPr>
          <p:cNvSpPr>
            <a:spLocks noGrp="1"/>
          </p:cNvSpPr>
          <p:nvPr>
            <p:ph type="sldNum" sz="quarter" idx="12"/>
          </p:nvPr>
        </p:nvSpPr>
        <p:spPr/>
        <p:txBody>
          <a:bodyPr/>
          <a:lstStyle/>
          <a:p>
            <a:fld id="{DB07ED12-6588-45E0-9E18-3E27797308BB}" type="slidenum">
              <a:rPr lang="en-US" smtClean="0"/>
              <a:pPr/>
              <a:t>12</a:t>
            </a:fld>
            <a:endParaRPr lang="en-US" dirty="0"/>
          </a:p>
        </p:txBody>
      </p:sp>
    </p:spTree>
    <p:extLst>
      <p:ext uri="{BB962C8B-B14F-4D97-AF65-F5344CB8AC3E}">
        <p14:creationId xmlns:p14="http://schemas.microsoft.com/office/powerpoint/2010/main" val="3496014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7B07C-4B54-4DFF-B98D-D2B4D48BCDEA}"/>
              </a:ext>
            </a:extLst>
          </p:cNvPr>
          <p:cNvSpPr>
            <a:spLocks noGrp="1"/>
          </p:cNvSpPr>
          <p:nvPr>
            <p:ph type="title"/>
          </p:nvPr>
        </p:nvSpPr>
        <p:spPr/>
        <p:txBody>
          <a:bodyPr/>
          <a:lstStyle/>
          <a:p>
            <a:r>
              <a:rPr lang="en-US" dirty="0"/>
              <a:t>NY Community Trust</a:t>
            </a:r>
          </a:p>
        </p:txBody>
      </p:sp>
      <p:sp>
        <p:nvSpPr>
          <p:cNvPr id="3" name="Content Placeholder 2">
            <a:extLst>
              <a:ext uri="{FF2B5EF4-FFF2-40B4-BE49-F238E27FC236}">
                <a16:creationId xmlns:a16="http://schemas.microsoft.com/office/drawing/2014/main" id="{06C2C657-AFDC-462A-8F29-BFA491E83193}"/>
              </a:ext>
            </a:extLst>
          </p:cNvPr>
          <p:cNvSpPr>
            <a:spLocks noGrp="1"/>
          </p:cNvSpPr>
          <p:nvPr>
            <p:ph idx="1"/>
          </p:nvPr>
        </p:nvSpPr>
        <p:spPr/>
        <p:txBody>
          <a:bodyPr/>
          <a:lstStyle/>
          <a:p>
            <a:pPr>
              <a:buFont typeface="Wingdings" panose="05000000000000000000" pitchFamily="2" charset="2"/>
              <a:buChar char="Ø"/>
            </a:pPr>
            <a:r>
              <a:rPr lang="en-US" dirty="0"/>
              <a:t>In 1993, the Community Service Society sued, asserting that the New York Community Trust abused its power and unfairly diverted the annual payouts. </a:t>
            </a:r>
          </a:p>
          <a:p>
            <a:pPr>
              <a:buFont typeface="Wingdings" panose="05000000000000000000" pitchFamily="2" charset="2"/>
              <a:buChar char="Ø"/>
            </a:pPr>
            <a:r>
              <a:rPr lang="en-US" dirty="0"/>
              <a:t>While the judge ruled that community foundations had the right to divert funds using the variance authority, the ruling narrowed the circumstances when that power could be used. </a:t>
            </a:r>
          </a:p>
          <a:p>
            <a:pPr lvl="1">
              <a:buFont typeface="Wingdings" panose="05000000000000000000" pitchFamily="2" charset="2"/>
              <a:buChar char="Ø"/>
            </a:pPr>
            <a:r>
              <a:rPr lang="en-US" sz="2000" i="1" dirty="0"/>
              <a:t>“ … the variance power must be grounded in a change of circumstance that negatively affects the designated charity to such a degree that it would be likely to prompt a donor of the fund to re-direct it.”</a:t>
            </a:r>
          </a:p>
          <a:p>
            <a:pPr>
              <a:buFont typeface="Wingdings" panose="05000000000000000000" pitchFamily="2" charset="2"/>
              <a:buChar char="Ø"/>
            </a:pPr>
            <a:r>
              <a:rPr lang="en-US" dirty="0"/>
              <a:t>In addition, the state attorney general at the time took the position that, when the variance authority is used, community foundations should report that use to them.</a:t>
            </a:r>
          </a:p>
          <a:p>
            <a:endParaRPr lang="en-US" dirty="0"/>
          </a:p>
        </p:txBody>
      </p:sp>
      <p:sp>
        <p:nvSpPr>
          <p:cNvPr id="4" name="Date Placeholder 3">
            <a:extLst>
              <a:ext uri="{FF2B5EF4-FFF2-40B4-BE49-F238E27FC236}">
                <a16:creationId xmlns:a16="http://schemas.microsoft.com/office/drawing/2014/main" id="{3B08DA52-C861-438F-B659-1C5DDA52040A}"/>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06CAC627-1B23-4472-B5D4-B2CFDD659D25}"/>
              </a:ext>
            </a:extLst>
          </p:cNvPr>
          <p:cNvSpPr>
            <a:spLocks noGrp="1"/>
          </p:cNvSpPr>
          <p:nvPr>
            <p:ph type="sldNum" sz="quarter" idx="12"/>
          </p:nvPr>
        </p:nvSpPr>
        <p:spPr/>
        <p:txBody>
          <a:bodyPr/>
          <a:lstStyle/>
          <a:p>
            <a:fld id="{DB07ED12-6588-45E0-9E18-3E27797308BB}" type="slidenum">
              <a:rPr lang="en-US" smtClean="0"/>
              <a:pPr/>
              <a:t>13</a:t>
            </a:fld>
            <a:endParaRPr lang="en-US" dirty="0"/>
          </a:p>
        </p:txBody>
      </p:sp>
    </p:spTree>
    <p:extLst>
      <p:ext uri="{BB962C8B-B14F-4D97-AF65-F5344CB8AC3E}">
        <p14:creationId xmlns:p14="http://schemas.microsoft.com/office/powerpoint/2010/main" val="2404028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482C-4668-4BB9-AC81-15F3A7DFF5CB}"/>
              </a:ext>
            </a:extLst>
          </p:cNvPr>
          <p:cNvSpPr>
            <a:spLocks noGrp="1"/>
          </p:cNvSpPr>
          <p:nvPr>
            <p:ph type="title"/>
          </p:nvPr>
        </p:nvSpPr>
        <p:spPr/>
        <p:txBody>
          <a:bodyPr/>
          <a:lstStyle/>
          <a:p>
            <a:r>
              <a:rPr lang="en-US" dirty="0"/>
              <a:t>San Francisco Foundation</a:t>
            </a:r>
          </a:p>
        </p:txBody>
      </p:sp>
      <p:sp>
        <p:nvSpPr>
          <p:cNvPr id="3" name="Content Placeholder 2">
            <a:extLst>
              <a:ext uri="{FF2B5EF4-FFF2-40B4-BE49-F238E27FC236}">
                <a16:creationId xmlns:a16="http://schemas.microsoft.com/office/drawing/2014/main" id="{9F1AA9BB-18C7-47D8-9327-688C0D43B8E2}"/>
              </a:ext>
            </a:extLst>
          </p:cNvPr>
          <p:cNvSpPr>
            <a:spLocks noGrp="1"/>
          </p:cNvSpPr>
          <p:nvPr>
            <p:ph idx="1"/>
          </p:nvPr>
        </p:nvSpPr>
        <p:spPr/>
        <p:txBody>
          <a:bodyPr>
            <a:normAutofit/>
          </a:bodyPr>
          <a:lstStyle/>
          <a:p>
            <a:pPr>
              <a:buFont typeface="Wingdings" panose="05000000000000000000" pitchFamily="2" charset="2"/>
              <a:buChar char="Ø"/>
            </a:pPr>
            <a:r>
              <a:rPr lang="en-US" dirty="0"/>
              <a:t>Beryl Buck, a childless widow, died in 1975 when she was 75 years old. </a:t>
            </a:r>
          </a:p>
          <a:p>
            <a:pPr>
              <a:buFont typeface="Wingdings" panose="05000000000000000000" pitchFamily="2" charset="2"/>
              <a:buChar char="Ø"/>
            </a:pPr>
            <a:r>
              <a:rPr lang="en-US" dirty="0"/>
              <a:t>She left $10 million in stock in the </a:t>
            </a:r>
            <a:r>
              <a:rPr lang="en-US" dirty="0" err="1"/>
              <a:t>Belridge</a:t>
            </a:r>
            <a:r>
              <a:rPr lang="en-US" dirty="0"/>
              <a:t> Oil Company, stipulating in her will that the income was to be used exclusively for ''nonprofit charitable, religious or educational purposes in providing care for the needy in Marin County, Calif., and for other nonprofit, charitable, religious or education purposes in that county.'' </a:t>
            </a:r>
          </a:p>
          <a:p>
            <a:pPr>
              <a:buFont typeface="Wingdings" panose="05000000000000000000" pitchFamily="2" charset="2"/>
              <a:buChar char="Ø"/>
            </a:pPr>
            <a:r>
              <a:rPr lang="en-US" dirty="0"/>
              <a:t>The San Francisco Foundation was asked to administer the Buck fund.</a:t>
            </a:r>
          </a:p>
          <a:p>
            <a:pPr>
              <a:buFont typeface="Wingdings" panose="05000000000000000000" pitchFamily="2" charset="2"/>
              <a:buChar char="Ø"/>
            </a:pPr>
            <a:r>
              <a:rPr lang="en-US" dirty="0"/>
              <a:t>Just four years later, the stock in </a:t>
            </a:r>
            <a:r>
              <a:rPr lang="en-US" dirty="0" err="1"/>
              <a:t>Belridge</a:t>
            </a:r>
            <a:r>
              <a:rPr lang="en-US" dirty="0"/>
              <a:t> became much more valuable when it was purchased by Shell Oil Company. The Buck fund was now worth more than $250 million, and the corresponding annual payout rose substantially, as well. </a:t>
            </a:r>
          </a:p>
          <a:p>
            <a:endParaRPr lang="en-US" dirty="0"/>
          </a:p>
        </p:txBody>
      </p:sp>
      <p:sp>
        <p:nvSpPr>
          <p:cNvPr id="4" name="Date Placeholder 3">
            <a:extLst>
              <a:ext uri="{FF2B5EF4-FFF2-40B4-BE49-F238E27FC236}">
                <a16:creationId xmlns:a16="http://schemas.microsoft.com/office/drawing/2014/main" id="{FD9035FB-8437-4218-ADC4-812D5F0D7DA8}"/>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19ED1C0D-FADD-4DF1-B7D4-9237A5415EE5}"/>
              </a:ext>
            </a:extLst>
          </p:cNvPr>
          <p:cNvSpPr>
            <a:spLocks noGrp="1"/>
          </p:cNvSpPr>
          <p:nvPr>
            <p:ph type="sldNum" sz="quarter" idx="12"/>
          </p:nvPr>
        </p:nvSpPr>
        <p:spPr/>
        <p:txBody>
          <a:bodyPr/>
          <a:lstStyle/>
          <a:p>
            <a:fld id="{DB07ED12-6588-45E0-9E18-3E27797308BB}" type="slidenum">
              <a:rPr lang="en-US" smtClean="0"/>
              <a:pPr/>
              <a:t>14</a:t>
            </a:fld>
            <a:endParaRPr lang="en-US" dirty="0"/>
          </a:p>
        </p:txBody>
      </p:sp>
    </p:spTree>
    <p:extLst>
      <p:ext uri="{BB962C8B-B14F-4D97-AF65-F5344CB8AC3E}">
        <p14:creationId xmlns:p14="http://schemas.microsoft.com/office/powerpoint/2010/main" val="3318021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482C-4668-4BB9-AC81-15F3A7DFF5CB}"/>
              </a:ext>
            </a:extLst>
          </p:cNvPr>
          <p:cNvSpPr>
            <a:spLocks noGrp="1"/>
          </p:cNvSpPr>
          <p:nvPr>
            <p:ph type="title"/>
          </p:nvPr>
        </p:nvSpPr>
        <p:spPr/>
        <p:txBody>
          <a:bodyPr/>
          <a:lstStyle/>
          <a:p>
            <a:r>
              <a:rPr lang="en-US" dirty="0"/>
              <a:t>San Francisco Foundation</a:t>
            </a:r>
          </a:p>
        </p:txBody>
      </p:sp>
      <p:sp>
        <p:nvSpPr>
          <p:cNvPr id="3" name="Content Placeholder 2">
            <a:extLst>
              <a:ext uri="{FF2B5EF4-FFF2-40B4-BE49-F238E27FC236}">
                <a16:creationId xmlns:a16="http://schemas.microsoft.com/office/drawing/2014/main" id="{9F1AA9BB-18C7-47D8-9327-688C0D43B8E2}"/>
              </a:ext>
            </a:extLst>
          </p:cNvPr>
          <p:cNvSpPr>
            <a:spLocks noGrp="1"/>
          </p:cNvSpPr>
          <p:nvPr>
            <p:ph idx="1"/>
          </p:nvPr>
        </p:nvSpPr>
        <p:spPr/>
        <p:txBody>
          <a:bodyPr>
            <a:normAutofit/>
          </a:bodyPr>
          <a:lstStyle/>
          <a:p>
            <a:pPr>
              <a:buFont typeface="Wingdings" panose="05000000000000000000" pitchFamily="2" charset="2"/>
              <a:buChar char="Ø"/>
            </a:pPr>
            <a:r>
              <a:rPr lang="en-US" dirty="0"/>
              <a:t>Marin County was a substantially wealthier community than San Francisco and the San Francisco Foundation, citing this fact, started to use some of the income from the Buck fund for anti-poverty programs in San Francisco. </a:t>
            </a:r>
          </a:p>
          <a:p>
            <a:pPr>
              <a:buFont typeface="Wingdings" panose="05000000000000000000" pitchFamily="2" charset="2"/>
              <a:buChar char="Ø"/>
            </a:pPr>
            <a:r>
              <a:rPr lang="en-US" dirty="0"/>
              <a:t>Residents in Marin County sued, and they were joined by the state’s attorney general. </a:t>
            </a:r>
          </a:p>
          <a:p>
            <a:pPr>
              <a:buFont typeface="Wingdings" panose="05000000000000000000" pitchFamily="2" charset="2"/>
              <a:buChar char="Ø"/>
            </a:pPr>
            <a:r>
              <a:rPr lang="en-US" dirty="0"/>
              <a:t>Eventually the judge ruled that the San Francisco Foundation could not base it’s use of the variance authority on the relative wealth of the two communities. Rather, they had to prove that it would be illegal, impracticable or impossible to spend all of the annual distributions in Marin County. </a:t>
            </a:r>
          </a:p>
          <a:p>
            <a:pPr>
              <a:buFont typeface="Wingdings" panose="05000000000000000000" pitchFamily="2" charset="2"/>
              <a:buChar char="Ø"/>
            </a:pPr>
            <a:r>
              <a:rPr lang="en-US" dirty="0"/>
              <a:t>Using that standard, the residents in Marin County prevailed.</a:t>
            </a:r>
          </a:p>
          <a:p>
            <a:endParaRPr lang="en-US" dirty="0"/>
          </a:p>
        </p:txBody>
      </p:sp>
      <p:sp>
        <p:nvSpPr>
          <p:cNvPr id="4" name="Date Placeholder 3">
            <a:extLst>
              <a:ext uri="{FF2B5EF4-FFF2-40B4-BE49-F238E27FC236}">
                <a16:creationId xmlns:a16="http://schemas.microsoft.com/office/drawing/2014/main" id="{FD9035FB-8437-4218-ADC4-812D5F0D7DA8}"/>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19ED1C0D-FADD-4DF1-B7D4-9237A5415EE5}"/>
              </a:ext>
            </a:extLst>
          </p:cNvPr>
          <p:cNvSpPr>
            <a:spLocks noGrp="1"/>
          </p:cNvSpPr>
          <p:nvPr>
            <p:ph type="sldNum" sz="quarter" idx="12"/>
          </p:nvPr>
        </p:nvSpPr>
        <p:spPr/>
        <p:txBody>
          <a:bodyPr/>
          <a:lstStyle/>
          <a:p>
            <a:fld id="{DB07ED12-6588-45E0-9E18-3E27797308BB}" type="slidenum">
              <a:rPr lang="en-US" smtClean="0"/>
              <a:pPr/>
              <a:t>15</a:t>
            </a:fld>
            <a:endParaRPr lang="en-US" dirty="0"/>
          </a:p>
        </p:txBody>
      </p:sp>
    </p:spTree>
    <p:extLst>
      <p:ext uri="{BB962C8B-B14F-4D97-AF65-F5344CB8AC3E}">
        <p14:creationId xmlns:p14="http://schemas.microsoft.com/office/powerpoint/2010/main" val="79329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64A7E-0779-4071-B2C7-1773DC4EB712}"/>
              </a:ext>
            </a:extLst>
          </p:cNvPr>
          <p:cNvSpPr>
            <a:spLocks noGrp="1"/>
          </p:cNvSpPr>
          <p:nvPr>
            <p:ph type="title"/>
          </p:nvPr>
        </p:nvSpPr>
        <p:spPr/>
        <p:txBody>
          <a:bodyPr/>
          <a:lstStyle/>
          <a:p>
            <a:r>
              <a:rPr lang="en-US" dirty="0"/>
              <a:t>Variance Authority under UPMIFA</a:t>
            </a:r>
          </a:p>
        </p:txBody>
      </p:sp>
      <p:sp>
        <p:nvSpPr>
          <p:cNvPr id="3" name="Content Placeholder 2">
            <a:extLst>
              <a:ext uri="{FF2B5EF4-FFF2-40B4-BE49-F238E27FC236}">
                <a16:creationId xmlns:a16="http://schemas.microsoft.com/office/drawing/2014/main" id="{4C8DDD6E-0613-4857-9800-72F0AF52B74B}"/>
              </a:ext>
            </a:extLst>
          </p:cNvPr>
          <p:cNvSpPr>
            <a:spLocks noGrp="1"/>
          </p:cNvSpPr>
          <p:nvPr>
            <p:ph idx="1"/>
          </p:nvPr>
        </p:nvSpPr>
        <p:spPr/>
        <p:txBody>
          <a:bodyPr/>
          <a:lstStyle/>
          <a:p>
            <a:r>
              <a:rPr lang="en-US" sz="2400" dirty="0"/>
              <a:t>Nearly all states have approved laws known as UPMIFA – Uniform Prudent Management of Institutional Funds Act.  UPMIFA will be discussed in further detail in an upcoming seminar.</a:t>
            </a:r>
          </a:p>
          <a:p>
            <a:r>
              <a:rPr lang="en-US" sz="2400" dirty="0"/>
              <a:t>In many states, UPMIFA issued new guidelines regarding the potential use of the variance authority by a community foundations.  (Note that while model guidelines on UPMIFA were published, each state was free to enact UPMIFA as they saw fit so this language may differ in your state.)</a:t>
            </a:r>
          </a:p>
          <a:p>
            <a:endParaRPr lang="en-US" dirty="0"/>
          </a:p>
        </p:txBody>
      </p:sp>
      <p:sp>
        <p:nvSpPr>
          <p:cNvPr id="4" name="Date Placeholder 3">
            <a:extLst>
              <a:ext uri="{FF2B5EF4-FFF2-40B4-BE49-F238E27FC236}">
                <a16:creationId xmlns:a16="http://schemas.microsoft.com/office/drawing/2014/main" id="{78B26B46-51D1-462B-A38A-5D88EF054C50}"/>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0F8D45F7-5BD9-4C7C-A0ED-0153384D44FA}"/>
              </a:ext>
            </a:extLst>
          </p:cNvPr>
          <p:cNvSpPr>
            <a:spLocks noGrp="1"/>
          </p:cNvSpPr>
          <p:nvPr>
            <p:ph type="sldNum" sz="quarter" idx="12"/>
          </p:nvPr>
        </p:nvSpPr>
        <p:spPr/>
        <p:txBody>
          <a:bodyPr/>
          <a:lstStyle/>
          <a:p>
            <a:fld id="{DB07ED12-6588-45E0-9E18-3E27797308BB}" type="slidenum">
              <a:rPr lang="en-US" smtClean="0"/>
              <a:pPr/>
              <a:t>16</a:t>
            </a:fld>
            <a:endParaRPr lang="en-US" dirty="0"/>
          </a:p>
        </p:txBody>
      </p:sp>
    </p:spTree>
    <p:extLst>
      <p:ext uri="{BB962C8B-B14F-4D97-AF65-F5344CB8AC3E}">
        <p14:creationId xmlns:p14="http://schemas.microsoft.com/office/powerpoint/2010/main" val="2482069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Variance Authority under UPMIFA</a:t>
            </a:r>
            <a:br>
              <a:rPr lang="en-US" dirty="0"/>
            </a:br>
            <a:r>
              <a:rPr lang="en-US" sz="2400" i="1" dirty="0"/>
              <a:t>Typical Language</a:t>
            </a:r>
          </a:p>
        </p:txBody>
      </p:sp>
      <p:sp>
        <p:nvSpPr>
          <p:cNvPr id="3" name="Content Placeholder 2"/>
          <p:cNvSpPr>
            <a:spLocks noGrp="1"/>
          </p:cNvSpPr>
          <p:nvPr>
            <p:ph idx="1"/>
          </p:nvPr>
        </p:nvSpPr>
        <p:spPr/>
        <p:txBody>
          <a:bodyPr/>
          <a:lstStyle/>
          <a:p>
            <a:r>
              <a:rPr lang="en-US" dirty="0"/>
              <a:t>If an institution determines that a restriction found in the gift instrument is unlawful, impracticable, impossible to achieve, or wasteful, the institution may release or modify a restriction without donor consent or court approval if all of the following conditions are met:</a:t>
            </a:r>
          </a:p>
          <a:p>
            <a:r>
              <a:rPr lang="en-US" dirty="0"/>
              <a:t>1. The institutional fund is less than $25,000;</a:t>
            </a:r>
          </a:p>
          <a:p>
            <a:r>
              <a:rPr lang="en-US" dirty="0"/>
              <a:t>2. The fund is more than 20 years old;</a:t>
            </a:r>
          </a:p>
          <a:p>
            <a:r>
              <a:rPr lang="en-US" dirty="0"/>
              <a:t>3. The money will be used with consistent charitable purposes; and</a:t>
            </a:r>
          </a:p>
          <a:p>
            <a:r>
              <a:rPr lang="en-US" dirty="0"/>
              <a:t>4. 60 days have passed since the Attorney General received notice of the release or modification.</a:t>
            </a:r>
          </a:p>
        </p:txBody>
      </p:sp>
      <p:sp>
        <p:nvSpPr>
          <p:cNvPr id="4" name="Date Placeholder 3"/>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pPr/>
              <a:t>17</a:t>
            </a:fld>
            <a:endParaRPr lang="en-US" dirty="0"/>
          </a:p>
        </p:txBody>
      </p:sp>
    </p:spTree>
    <p:extLst>
      <p:ext uri="{BB962C8B-B14F-4D97-AF65-F5344CB8AC3E}">
        <p14:creationId xmlns:p14="http://schemas.microsoft.com/office/powerpoint/2010/main" val="2048867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780DC-9985-4F76-9618-AD5070DF92C7}"/>
              </a:ext>
            </a:extLst>
          </p:cNvPr>
          <p:cNvSpPr>
            <a:spLocks noGrp="1"/>
          </p:cNvSpPr>
          <p:nvPr>
            <p:ph type="title"/>
          </p:nvPr>
        </p:nvSpPr>
        <p:spPr/>
        <p:txBody>
          <a:bodyPr/>
          <a:lstStyle/>
          <a:p>
            <a:pPr algn="ctr"/>
            <a:r>
              <a:rPr lang="en-US" dirty="0"/>
              <a:t>Variance Authority and Investment Managers</a:t>
            </a:r>
          </a:p>
        </p:txBody>
      </p:sp>
      <p:sp>
        <p:nvSpPr>
          <p:cNvPr id="3" name="Content Placeholder 2">
            <a:extLst>
              <a:ext uri="{FF2B5EF4-FFF2-40B4-BE49-F238E27FC236}">
                <a16:creationId xmlns:a16="http://schemas.microsoft.com/office/drawing/2014/main" id="{518520B4-9688-4186-BFE7-6E58CF1491BA}"/>
              </a:ext>
            </a:extLst>
          </p:cNvPr>
          <p:cNvSpPr>
            <a:spLocks noGrp="1"/>
          </p:cNvSpPr>
          <p:nvPr>
            <p:ph idx="1"/>
          </p:nvPr>
        </p:nvSpPr>
        <p:spPr/>
        <p:txBody>
          <a:bodyPr/>
          <a:lstStyle/>
          <a:p>
            <a:r>
              <a:rPr lang="en-US" dirty="0"/>
              <a:t>In order to be considered a single entity, a community foundation must also retain final authority on the selection of investment managers.</a:t>
            </a:r>
          </a:p>
          <a:p>
            <a:r>
              <a:rPr lang="en-US" dirty="0"/>
              <a:t>Many community foundations allow a donor to recommend an investment manager to manage the assets of a fund created by the donor.</a:t>
            </a:r>
          </a:p>
          <a:p>
            <a:r>
              <a:rPr lang="en-US" dirty="0"/>
              <a:t>However, a community foundation must retain the right to change that investment manager if certain conditions are met.</a:t>
            </a:r>
          </a:p>
        </p:txBody>
      </p:sp>
      <p:sp>
        <p:nvSpPr>
          <p:cNvPr id="4" name="Date Placeholder 3">
            <a:extLst>
              <a:ext uri="{FF2B5EF4-FFF2-40B4-BE49-F238E27FC236}">
                <a16:creationId xmlns:a16="http://schemas.microsoft.com/office/drawing/2014/main" id="{29C7AF4B-56C4-4AE8-B0A9-C5FADBE0472C}"/>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65749AB2-E9A1-4C16-8403-F02FB277A2CB}"/>
              </a:ext>
            </a:extLst>
          </p:cNvPr>
          <p:cNvSpPr>
            <a:spLocks noGrp="1"/>
          </p:cNvSpPr>
          <p:nvPr>
            <p:ph type="sldNum" sz="quarter" idx="12"/>
          </p:nvPr>
        </p:nvSpPr>
        <p:spPr/>
        <p:txBody>
          <a:bodyPr/>
          <a:lstStyle/>
          <a:p>
            <a:fld id="{DB07ED12-6588-45E0-9E18-3E27797308BB}" type="slidenum">
              <a:rPr lang="en-US" smtClean="0"/>
              <a:pPr/>
              <a:t>18</a:t>
            </a:fld>
            <a:endParaRPr lang="en-US" dirty="0"/>
          </a:p>
        </p:txBody>
      </p:sp>
    </p:spTree>
    <p:extLst>
      <p:ext uri="{BB962C8B-B14F-4D97-AF65-F5344CB8AC3E}">
        <p14:creationId xmlns:p14="http://schemas.microsoft.com/office/powerpoint/2010/main" val="2195591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Does Variance Authority Apply to </a:t>
            </a:r>
            <a:br>
              <a:rPr lang="en-US" sz="3600" dirty="0"/>
            </a:br>
            <a:r>
              <a:rPr lang="en-US" sz="3600" dirty="0"/>
              <a:t>Investment Management?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a:t>A Community Foundation must have the authority to change investment managers in two circumstances:</a:t>
            </a:r>
          </a:p>
          <a:p>
            <a:pPr lvl="1">
              <a:buFont typeface="Wingdings" panose="05000000000000000000" pitchFamily="2" charset="2"/>
              <a:buChar char="v"/>
            </a:pPr>
            <a:r>
              <a:rPr lang="en-US" sz="2200" dirty="0"/>
              <a:t>If manager has breached a fiduciary duty under state law.</a:t>
            </a:r>
          </a:p>
          <a:p>
            <a:pPr lvl="1">
              <a:buFont typeface="Wingdings" panose="05000000000000000000" pitchFamily="2" charset="2"/>
              <a:buChar char="v"/>
            </a:pPr>
            <a:r>
              <a:rPr lang="en-US" sz="2200" dirty="0"/>
              <a:t>If manager has failed to produce a reasonable return of net income over a reasonable period of time. </a:t>
            </a:r>
          </a:p>
          <a:p>
            <a:pPr>
              <a:buFont typeface="Wingdings" panose="05000000000000000000" pitchFamily="2" charset="2"/>
              <a:buChar char="v"/>
            </a:pPr>
            <a:r>
              <a:rPr lang="en-US" sz="2400" dirty="0"/>
              <a:t>An irrevocable relationship with an investment advisor would </a:t>
            </a:r>
            <a:r>
              <a:rPr lang="en-US" sz="2400" i="1" dirty="0"/>
              <a:t>probably</a:t>
            </a:r>
            <a:r>
              <a:rPr lang="en-US" sz="2400" dirty="0"/>
              <a:t> constitute a "material restriction" that would prevent the trust from qualifying as a component fund.</a:t>
            </a:r>
          </a:p>
        </p:txBody>
      </p:sp>
      <p:sp>
        <p:nvSpPr>
          <p:cNvPr id="4" name="Date Placeholder 3"/>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pPr/>
              <a:t>19</a:t>
            </a:fld>
            <a:endParaRPr lang="en-US" dirty="0"/>
          </a:p>
        </p:txBody>
      </p:sp>
    </p:spTree>
    <p:extLst>
      <p:ext uri="{BB962C8B-B14F-4D97-AF65-F5344CB8AC3E}">
        <p14:creationId xmlns:p14="http://schemas.microsoft.com/office/powerpoint/2010/main" val="309575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ABA0E-B62B-4BFA-9B73-19CDEE46B132}"/>
              </a:ext>
            </a:extLst>
          </p:cNvPr>
          <p:cNvSpPr>
            <a:spLocks noGrp="1"/>
          </p:cNvSpPr>
          <p:nvPr>
            <p:ph type="title"/>
          </p:nvPr>
        </p:nvSpPr>
        <p:spPr>
          <a:xfrm>
            <a:off x="492370" y="516835"/>
            <a:ext cx="3084844" cy="5772840"/>
          </a:xfrm>
        </p:spPr>
        <p:txBody>
          <a:bodyPr anchor="ctr">
            <a:normAutofit/>
          </a:bodyPr>
          <a:lstStyle/>
          <a:p>
            <a:pPr algn="ctr"/>
            <a:r>
              <a:rPr lang="en-US" dirty="0">
                <a:solidFill>
                  <a:schemeClr val="tx1"/>
                </a:solidFill>
              </a:rPr>
              <a:t>The Variance Authority</a:t>
            </a:r>
            <a:br>
              <a:rPr lang="en-US" sz="3600" dirty="0">
                <a:solidFill>
                  <a:srgbClr val="FFFFFF"/>
                </a:solidFill>
              </a:rPr>
            </a:br>
            <a:endParaRPr lang="en-US" sz="3600" dirty="0">
              <a:solidFill>
                <a:srgbClr val="FFFFFF"/>
              </a:solidFill>
            </a:endParaRPr>
          </a:p>
        </p:txBody>
      </p:sp>
      <p:sp>
        <p:nvSpPr>
          <p:cNvPr id="4" name="Date Placeholder 3"/>
          <p:cNvSpPr>
            <a:spLocks noGrp="1"/>
          </p:cNvSpPr>
          <p:nvPr>
            <p:ph type="dt" sz="half" idx="10"/>
          </p:nvPr>
        </p:nvSpPr>
        <p:spPr>
          <a:xfrm>
            <a:off x="492370" y="6459785"/>
            <a:ext cx="1735371" cy="365125"/>
          </a:xfrm>
        </p:spPr>
        <p:txBody>
          <a:bodyPr>
            <a:normAutofit/>
          </a:bodyPr>
          <a:lstStyle/>
          <a:p>
            <a:pPr>
              <a:spcAft>
                <a:spcPts val="600"/>
              </a:spcAft>
            </a:pPr>
            <a:fld id="{EFD38D4A-8A20-4C39-938B-A5740B4C29FB}" type="datetime1">
              <a:rPr lang="en-US" smtClean="0"/>
              <a:pPr>
                <a:spcAft>
                  <a:spcPts val="600"/>
                </a:spcAft>
              </a:pPr>
              <a:t>3/31/2020</a:t>
            </a:fld>
            <a:endParaRPr lang="en-US"/>
          </a:p>
        </p:txBody>
      </p:sp>
      <p:sp>
        <p:nvSpPr>
          <p:cNvPr id="5" name="Slide Number Placeholder 4"/>
          <p:cNvSpPr>
            <a:spLocks noGrp="1"/>
          </p:cNvSpPr>
          <p:nvPr>
            <p:ph type="sldNum" sz="quarter" idx="12"/>
          </p:nvPr>
        </p:nvSpPr>
        <p:spPr>
          <a:xfrm>
            <a:off x="10123055" y="6459785"/>
            <a:ext cx="1089428" cy="365125"/>
          </a:xfrm>
        </p:spPr>
        <p:txBody>
          <a:bodyPr>
            <a:normAutofit/>
          </a:bodyPr>
          <a:lstStyle/>
          <a:p>
            <a:pPr>
              <a:spcAft>
                <a:spcPts val="600"/>
              </a:spcAft>
            </a:pPr>
            <a:fld id="{DB07ED12-6588-45E0-9E18-3E27797308BB}" type="slidenum">
              <a:rPr lang="en-US">
                <a:solidFill>
                  <a:schemeClr val="tx2"/>
                </a:solidFill>
              </a:rPr>
              <a:pPr>
                <a:spcAft>
                  <a:spcPts val="600"/>
                </a:spcAft>
              </a:pPr>
              <a:t>2</a:t>
            </a:fld>
            <a:endParaRPr lang="en-US">
              <a:solidFill>
                <a:schemeClr val="tx2"/>
              </a:solidFill>
            </a:endParaRPr>
          </a:p>
        </p:txBody>
      </p:sp>
      <p:graphicFrame>
        <p:nvGraphicFramePr>
          <p:cNvPr id="16" name="Content Placeholder 2">
            <a:extLst>
              <a:ext uri="{FF2B5EF4-FFF2-40B4-BE49-F238E27FC236}">
                <a16:creationId xmlns:a16="http://schemas.microsoft.com/office/drawing/2014/main" id="{E6B7D89D-CEE2-4422-8838-1749507420F2}"/>
              </a:ext>
            </a:extLst>
          </p:cNvPr>
          <p:cNvGraphicFramePr>
            <a:graphicFrameLocks noGrp="1"/>
          </p:cNvGraphicFramePr>
          <p:nvPr>
            <p:ph idx="1"/>
            <p:extLst>
              <p:ext uri="{D42A27DB-BD31-4B8C-83A1-F6EECF244321}">
                <p14:modId xmlns:p14="http://schemas.microsoft.com/office/powerpoint/2010/main" val="2237723062"/>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59072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B49E-F8BF-42DD-9617-CFB73CE73442}"/>
              </a:ext>
            </a:extLst>
          </p:cNvPr>
          <p:cNvSpPr>
            <a:spLocks noGrp="1"/>
          </p:cNvSpPr>
          <p:nvPr>
            <p:ph type="title"/>
          </p:nvPr>
        </p:nvSpPr>
        <p:spPr>
          <a:xfrm>
            <a:off x="1097280" y="286603"/>
            <a:ext cx="10058400" cy="1450757"/>
          </a:xfrm>
        </p:spPr>
        <p:txBody>
          <a:bodyPr>
            <a:normAutofit/>
          </a:bodyPr>
          <a:lstStyle/>
          <a:p>
            <a:r>
              <a:rPr lang="en-US" dirty="0"/>
              <a:t>My Contact Information</a:t>
            </a:r>
          </a:p>
        </p:txBody>
      </p:sp>
      <p:sp>
        <p:nvSpPr>
          <p:cNvPr id="4" name="Date Placeholder 3">
            <a:extLst>
              <a:ext uri="{FF2B5EF4-FFF2-40B4-BE49-F238E27FC236}">
                <a16:creationId xmlns:a16="http://schemas.microsoft.com/office/drawing/2014/main" id="{3BD0591A-9A3F-4B08-9A77-2CAFC8FCFCEB}"/>
              </a:ext>
            </a:extLst>
          </p:cNvPr>
          <p:cNvSpPr>
            <a:spLocks noGrp="1"/>
          </p:cNvSpPr>
          <p:nvPr>
            <p:ph type="dt" sz="half" idx="10"/>
          </p:nvPr>
        </p:nvSpPr>
        <p:spPr>
          <a:xfrm>
            <a:off x="1097280" y="6459785"/>
            <a:ext cx="2472271" cy="365125"/>
          </a:xfrm>
        </p:spPr>
        <p:txBody>
          <a:bodyPr>
            <a:normAutofit/>
          </a:bodyPr>
          <a:lstStyle/>
          <a:p>
            <a:pPr>
              <a:spcAft>
                <a:spcPts val="600"/>
              </a:spcAft>
            </a:pPr>
            <a:fld id="{A7352CE2-C517-4974-ABEA-21850C47ADDD}" type="datetime1">
              <a:rPr lang="en-US" smtClean="0"/>
              <a:pPr>
                <a:spcAft>
                  <a:spcPts val="600"/>
                </a:spcAft>
              </a:pPr>
              <a:t>3/31/2020</a:t>
            </a:fld>
            <a:endParaRPr lang="en-US"/>
          </a:p>
        </p:txBody>
      </p:sp>
      <p:sp>
        <p:nvSpPr>
          <p:cNvPr id="5" name="Slide Number Placeholder 4">
            <a:extLst>
              <a:ext uri="{FF2B5EF4-FFF2-40B4-BE49-F238E27FC236}">
                <a16:creationId xmlns:a16="http://schemas.microsoft.com/office/drawing/2014/main" id="{724B81DA-572F-4432-9E57-EEE43C564FA4}"/>
              </a:ext>
            </a:extLst>
          </p:cNvPr>
          <p:cNvSpPr>
            <a:spLocks noGrp="1"/>
          </p:cNvSpPr>
          <p:nvPr>
            <p:ph type="sldNum" sz="quarter" idx="12"/>
          </p:nvPr>
        </p:nvSpPr>
        <p:spPr>
          <a:xfrm>
            <a:off x="9900458" y="6459785"/>
            <a:ext cx="1312025" cy="365125"/>
          </a:xfrm>
        </p:spPr>
        <p:txBody>
          <a:bodyPr>
            <a:normAutofit/>
          </a:bodyPr>
          <a:lstStyle/>
          <a:p>
            <a:pPr>
              <a:spcAft>
                <a:spcPts val="600"/>
              </a:spcAft>
            </a:pPr>
            <a:fld id="{DB07ED12-6588-45E0-9E18-3E27797308BB}" type="slidenum">
              <a:rPr lang="en-US" smtClean="0"/>
              <a:pPr>
                <a:spcAft>
                  <a:spcPts val="600"/>
                </a:spcAft>
              </a:pPr>
              <a:t>20</a:t>
            </a:fld>
            <a:endParaRPr lang="en-US"/>
          </a:p>
        </p:txBody>
      </p:sp>
      <p:sp>
        <p:nvSpPr>
          <p:cNvPr id="9" name="Content Placeholder 8">
            <a:extLst>
              <a:ext uri="{FF2B5EF4-FFF2-40B4-BE49-F238E27FC236}">
                <a16:creationId xmlns:a16="http://schemas.microsoft.com/office/drawing/2014/main" id="{69C7048B-8707-4AC2-9C5F-795EA045731A}"/>
              </a:ext>
            </a:extLst>
          </p:cNvPr>
          <p:cNvSpPr>
            <a:spLocks noGrp="1"/>
          </p:cNvSpPr>
          <p:nvPr>
            <p:ph idx="1"/>
          </p:nvPr>
        </p:nvSpPr>
        <p:spPr/>
        <p:txBody>
          <a:bodyPr/>
          <a:lstStyle/>
          <a:p>
            <a:r>
              <a:rPr lang="en-US" dirty="0"/>
              <a:t>That’s it for this Knowledge Nugget.  If you want to test what you learned, there’s a short quiz located elsewhere on this website.</a:t>
            </a:r>
          </a:p>
          <a:p>
            <a:r>
              <a:rPr lang="en-US" dirty="0"/>
              <a:t>If you have any questions or comments, please contact me using this information</a:t>
            </a:r>
          </a:p>
          <a:p>
            <a:r>
              <a:rPr lang="en-US" dirty="0"/>
              <a:t>David Bennett</a:t>
            </a:r>
          </a:p>
          <a:p>
            <a:pPr lvl="1"/>
            <a:r>
              <a:rPr lang="en-US" dirty="0"/>
              <a:t>Cell:  260-804-5617</a:t>
            </a:r>
          </a:p>
          <a:p>
            <a:pPr lvl="1"/>
            <a:r>
              <a:rPr lang="en-US" dirty="0"/>
              <a:t>Email: </a:t>
            </a:r>
            <a:r>
              <a:rPr lang="en-US" dirty="0">
                <a:hlinkClick r:id="rId2"/>
              </a:rPr>
              <a:t>cfrtinstitute@gmail.com</a:t>
            </a:r>
            <a:endParaRPr lang="en-US" dirty="0"/>
          </a:p>
          <a:p>
            <a:pPr lvl="1"/>
            <a:r>
              <a:rPr lang="en-US" dirty="0"/>
              <a:t>Website: </a:t>
            </a:r>
            <a:r>
              <a:rPr lang="en-US" dirty="0">
                <a:hlinkClick r:id="rId2"/>
              </a:rPr>
              <a:t>www.cfrti.com</a:t>
            </a:r>
            <a:endParaRPr lang="en-US" dirty="0"/>
          </a:p>
          <a:p>
            <a:pPr lvl="1"/>
            <a:endParaRPr lang="en-US" dirty="0"/>
          </a:p>
          <a:p>
            <a:pPr marL="201168" lvl="1" indent="0" algn="ctr">
              <a:buNone/>
            </a:pPr>
            <a:r>
              <a:rPr lang="en-US" sz="3600" i="1" dirty="0"/>
              <a:t>Keep up the good work … what you are doing for your community is </a:t>
            </a:r>
            <a:r>
              <a:rPr lang="en-US" sz="3600" i="1" u="sng" dirty="0"/>
              <a:t>so important.</a:t>
            </a:r>
          </a:p>
          <a:p>
            <a:pPr lvl="1"/>
            <a:endParaRPr lang="en-US" dirty="0"/>
          </a:p>
        </p:txBody>
      </p:sp>
    </p:spTree>
    <p:extLst>
      <p:ext uri="{BB962C8B-B14F-4D97-AF65-F5344CB8AC3E}">
        <p14:creationId xmlns:p14="http://schemas.microsoft.com/office/powerpoint/2010/main" val="11286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B49E-F8BF-42DD-9617-CFB73CE73442}"/>
              </a:ext>
            </a:extLst>
          </p:cNvPr>
          <p:cNvSpPr>
            <a:spLocks noGrp="1"/>
          </p:cNvSpPr>
          <p:nvPr>
            <p:ph type="title"/>
          </p:nvPr>
        </p:nvSpPr>
        <p:spPr>
          <a:xfrm>
            <a:off x="1097280" y="286603"/>
            <a:ext cx="10058400" cy="1450757"/>
          </a:xfrm>
        </p:spPr>
        <p:txBody>
          <a:bodyPr>
            <a:normAutofit/>
          </a:bodyPr>
          <a:lstStyle/>
          <a:p>
            <a:r>
              <a:rPr lang="en-US" dirty="0"/>
              <a:t>My Contact Information</a:t>
            </a:r>
          </a:p>
        </p:txBody>
      </p:sp>
      <p:pic>
        <p:nvPicPr>
          <p:cNvPr id="21" name="Content Placeholder 6">
            <a:extLst>
              <a:ext uri="{FF2B5EF4-FFF2-40B4-BE49-F238E27FC236}">
                <a16:creationId xmlns:a16="http://schemas.microsoft.com/office/drawing/2014/main" id="{48108BA5-2A04-4D75-BF65-4F940780009C}"/>
              </a:ext>
            </a:extLst>
          </p:cNvPr>
          <p:cNvPicPr>
            <a:picLocks noChangeAspect="1"/>
          </p:cNvPicPr>
          <p:nvPr/>
        </p:nvPicPr>
        <p:blipFill rotWithShape="1">
          <a:blip r:embed="rId2">
            <a:extLst>
              <a:ext uri="{28A0092B-C50C-407E-A947-70E740481C1C}">
                <a14:useLocalDpi xmlns:a14="http://schemas.microsoft.com/office/drawing/2010/main" val="0"/>
              </a:ext>
            </a:extLst>
          </a:blip>
          <a:srcRect l="13762" r="16014" b="2"/>
          <a:stretch/>
        </p:blipFill>
        <p:spPr>
          <a:xfrm>
            <a:off x="8020570" y="1916318"/>
            <a:ext cx="3135109" cy="3471012"/>
          </a:xfrm>
          <a:prstGeom prst="rect">
            <a:avLst/>
          </a:prstGeom>
        </p:spPr>
      </p:pic>
      <p:sp>
        <p:nvSpPr>
          <p:cNvPr id="4" name="Date Placeholder 3">
            <a:extLst>
              <a:ext uri="{FF2B5EF4-FFF2-40B4-BE49-F238E27FC236}">
                <a16:creationId xmlns:a16="http://schemas.microsoft.com/office/drawing/2014/main" id="{3BD0591A-9A3F-4B08-9A77-2CAFC8FCFCEB}"/>
              </a:ext>
            </a:extLst>
          </p:cNvPr>
          <p:cNvSpPr>
            <a:spLocks noGrp="1"/>
          </p:cNvSpPr>
          <p:nvPr>
            <p:ph type="dt" sz="half" idx="10"/>
          </p:nvPr>
        </p:nvSpPr>
        <p:spPr>
          <a:xfrm>
            <a:off x="1097280" y="6459785"/>
            <a:ext cx="2472271" cy="365125"/>
          </a:xfrm>
        </p:spPr>
        <p:txBody>
          <a:bodyPr>
            <a:normAutofit/>
          </a:bodyPr>
          <a:lstStyle/>
          <a:p>
            <a:pPr>
              <a:spcAft>
                <a:spcPts val="600"/>
              </a:spcAft>
            </a:pPr>
            <a:fld id="{A7352CE2-C517-4974-ABEA-21850C47ADDD}" type="datetime1">
              <a:rPr lang="en-US" smtClean="0"/>
              <a:pPr>
                <a:spcAft>
                  <a:spcPts val="600"/>
                </a:spcAft>
              </a:pPr>
              <a:t>3/31/2020</a:t>
            </a:fld>
            <a:endParaRPr lang="en-US"/>
          </a:p>
        </p:txBody>
      </p:sp>
      <p:sp>
        <p:nvSpPr>
          <p:cNvPr id="5" name="Slide Number Placeholder 4">
            <a:extLst>
              <a:ext uri="{FF2B5EF4-FFF2-40B4-BE49-F238E27FC236}">
                <a16:creationId xmlns:a16="http://schemas.microsoft.com/office/drawing/2014/main" id="{724B81DA-572F-4432-9E57-EEE43C564FA4}"/>
              </a:ext>
            </a:extLst>
          </p:cNvPr>
          <p:cNvSpPr>
            <a:spLocks noGrp="1"/>
          </p:cNvSpPr>
          <p:nvPr>
            <p:ph type="sldNum" sz="quarter" idx="12"/>
          </p:nvPr>
        </p:nvSpPr>
        <p:spPr>
          <a:xfrm>
            <a:off x="9900458" y="6459785"/>
            <a:ext cx="1312025" cy="365125"/>
          </a:xfrm>
        </p:spPr>
        <p:txBody>
          <a:bodyPr>
            <a:normAutofit/>
          </a:bodyPr>
          <a:lstStyle/>
          <a:p>
            <a:pPr>
              <a:spcAft>
                <a:spcPts val="600"/>
              </a:spcAft>
            </a:pPr>
            <a:fld id="{DB07ED12-6588-45E0-9E18-3E27797308BB}" type="slidenum">
              <a:rPr lang="en-US" smtClean="0"/>
              <a:pPr>
                <a:spcAft>
                  <a:spcPts val="600"/>
                </a:spcAft>
              </a:pPr>
              <a:t>3</a:t>
            </a:fld>
            <a:endParaRPr lang="en-US"/>
          </a:p>
        </p:txBody>
      </p:sp>
      <p:sp>
        <p:nvSpPr>
          <p:cNvPr id="9" name="Content Placeholder 8">
            <a:extLst>
              <a:ext uri="{FF2B5EF4-FFF2-40B4-BE49-F238E27FC236}">
                <a16:creationId xmlns:a16="http://schemas.microsoft.com/office/drawing/2014/main" id="{69C7048B-8707-4AC2-9C5F-795EA045731A}"/>
              </a:ext>
            </a:extLst>
          </p:cNvPr>
          <p:cNvSpPr>
            <a:spLocks noGrp="1"/>
          </p:cNvSpPr>
          <p:nvPr>
            <p:ph idx="1"/>
          </p:nvPr>
        </p:nvSpPr>
        <p:spPr/>
        <p:txBody>
          <a:bodyPr/>
          <a:lstStyle/>
          <a:p>
            <a:r>
              <a:rPr lang="en-US" dirty="0"/>
              <a:t>David Bennett</a:t>
            </a:r>
          </a:p>
          <a:p>
            <a:pPr lvl="1"/>
            <a:r>
              <a:rPr lang="en-US" dirty="0"/>
              <a:t>Cell:  260-804-5617</a:t>
            </a:r>
          </a:p>
          <a:p>
            <a:pPr lvl="1"/>
            <a:r>
              <a:rPr lang="en-US" dirty="0"/>
              <a:t>Email: </a:t>
            </a:r>
            <a:r>
              <a:rPr lang="en-US" dirty="0">
                <a:hlinkClick r:id="rId3"/>
              </a:rPr>
              <a:t>cfrtinstitute@gmail.com</a:t>
            </a:r>
            <a:endParaRPr lang="en-US" dirty="0"/>
          </a:p>
          <a:p>
            <a:pPr lvl="1"/>
            <a:r>
              <a:rPr lang="en-US" dirty="0"/>
              <a:t>Website: </a:t>
            </a:r>
            <a:r>
              <a:rPr lang="en-US" dirty="0">
                <a:hlinkClick r:id="rId3"/>
              </a:rPr>
              <a:t>www.cfrti.com</a:t>
            </a: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0069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6BB7-103C-4485-B6F5-E9B145D3F144}"/>
              </a:ext>
            </a:extLst>
          </p:cNvPr>
          <p:cNvSpPr>
            <a:spLocks noGrp="1"/>
          </p:cNvSpPr>
          <p:nvPr>
            <p:ph type="title"/>
          </p:nvPr>
        </p:nvSpPr>
        <p:spPr/>
        <p:txBody>
          <a:bodyPr/>
          <a:lstStyle/>
          <a:p>
            <a:r>
              <a:rPr lang="en-US" dirty="0"/>
              <a:t>The Single Entity Requirement</a:t>
            </a:r>
          </a:p>
        </p:txBody>
      </p:sp>
      <p:sp>
        <p:nvSpPr>
          <p:cNvPr id="3" name="Content Placeholder 2">
            <a:extLst>
              <a:ext uri="{FF2B5EF4-FFF2-40B4-BE49-F238E27FC236}">
                <a16:creationId xmlns:a16="http://schemas.microsoft.com/office/drawing/2014/main" id="{AED6F09B-B708-499B-AFB7-C9DC7F15A9D6}"/>
              </a:ext>
            </a:extLst>
          </p:cNvPr>
          <p:cNvSpPr>
            <a:spLocks noGrp="1"/>
          </p:cNvSpPr>
          <p:nvPr>
            <p:ph idx="1"/>
          </p:nvPr>
        </p:nvSpPr>
        <p:spPr/>
        <p:txBody>
          <a:bodyPr>
            <a:normAutofit/>
          </a:bodyPr>
          <a:lstStyle/>
          <a:p>
            <a:r>
              <a:rPr lang="en-US" sz="2800" dirty="0"/>
              <a:t>More than 50 years ago, Congress passed legislation which gave community foundations more favorable tax treatment that private foundations.</a:t>
            </a:r>
          </a:p>
          <a:p>
            <a:r>
              <a:rPr lang="en-US" sz="2800" dirty="0"/>
              <a:t>Part of the reason for this was that a community foundation has the capacity to manage hundreds of charitable funds.  In the absence of a community foundation, those funds might end up as individual private foundations.  Managing hundreds of charitable funds in a single entity is more efficient than creating hundreds of private foundations.</a:t>
            </a:r>
          </a:p>
        </p:txBody>
      </p:sp>
      <p:sp>
        <p:nvSpPr>
          <p:cNvPr id="4" name="Date Placeholder 3">
            <a:extLst>
              <a:ext uri="{FF2B5EF4-FFF2-40B4-BE49-F238E27FC236}">
                <a16:creationId xmlns:a16="http://schemas.microsoft.com/office/drawing/2014/main" id="{97803E58-9741-4850-A04B-80B061D8C93F}"/>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F4E35DA6-D771-4F39-A53D-4AB68C96C7CB}"/>
              </a:ext>
            </a:extLst>
          </p:cNvPr>
          <p:cNvSpPr>
            <a:spLocks noGrp="1"/>
          </p:cNvSpPr>
          <p:nvPr>
            <p:ph type="sldNum" sz="quarter" idx="12"/>
          </p:nvPr>
        </p:nvSpPr>
        <p:spPr/>
        <p:txBody>
          <a:bodyPr/>
          <a:lstStyle/>
          <a:p>
            <a:fld id="{DB07ED12-6588-45E0-9E18-3E27797308BB}" type="slidenum">
              <a:rPr lang="en-US" smtClean="0"/>
              <a:pPr/>
              <a:t>4</a:t>
            </a:fld>
            <a:endParaRPr lang="en-US" dirty="0"/>
          </a:p>
        </p:txBody>
      </p:sp>
    </p:spTree>
    <p:extLst>
      <p:ext uri="{BB962C8B-B14F-4D97-AF65-F5344CB8AC3E}">
        <p14:creationId xmlns:p14="http://schemas.microsoft.com/office/powerpoint/2010/main" val="382708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6BB7-103C-4485-B6F5-E9B145D3F144}"/>
              </a:ext>
            </a:extLst>
          </p:cNvPr>
          <p:cNvSpPr>
            <a:spLocks noGrp="1"/>
          </p:cNvSpPr>
          <p:nvPr>
            <p:ph type="title"/>
          </p:nvPr>
        </p:nvSpPr>
        <p:spPr/>
        <p:txBody>
          <a:bodyPr/>
          <a:lstStyle/>
          <a:p>
            <a:r>
              <a:rPr lang="en-US" dirty="0"/>
              <a:t>The Single Entity Requirement</a:t>
            </a:r>
          </a:p>
        </p:txBody>
      </p:sp>
      <p:sp>
        <p:nvSpPr>
          <p:cNvPr id="3" name="Content Placeholder 2">
            <a:extLst>
              <a:ext uri="{FF2B5EF4-FFF2-40B4-BE49-F238E27FC236}">
                <a16:creationId xmlns:a16="http://schemas.microsoft.com/office/drawing/2014/main" id="{AED6F09B-B708-499B-AFB7-C9DC7F15A9D6}"/>
              </a:ext>
            </a:extLst>
          </p:cNvPr>
          <p:cNvSpPr>
            <a:spLocks noGrp="1"/>
          </p:cNvSpPr>
          <p:nvPr>
            <p:ph idx="1"/>
          </p:nvPr>
        </p:nvSpPr>
        <p:spPr/>
        <p:txBody>
          <a:bodyPr>
            <a:normAutofit/>
          </a:bodyPr>
          <a:lstStyle/>
          <a:p>
            <a:r>
              <a:rPr lang="en-US" sz="2800" dirty="0"/>
              <a:t>But to be treated as a single entity for tax purposes, there are several things that a community foundation should have:</a:t>
            </a:r>
          </a:p>
          <a:p>
            <a:pPr lvl="1"/>
            <a:r>
              <a:rPr lang="en-US" sz="2600" dirty="0"/>
              <a:t>It should be known as a community foundation</a:t>
            </a:r>
          </a:p>
          <a:p>
            <a:pPr lvl="1"/>
            <a:r>
              <a:rPr lang="en-US" sz="2600" dirty="0"/>
              <a:t>It should have just one article of incorporation (or trust document, if a trust) and set of bylaws</a:t>
            </a:r>
          </a:p>
          <a:p>
            <a:pPr lvl="1"/>
            <a:r>
              <a:rPr lang="en-US" sz="2600" dirty="0"/>
              <a:t>It should have a common governing body</a:t>
            </a:r>
          </a:p>
          <a:p>
            <a:pPr lvl="1"/>
            <a:r>
              <a:rPr lang="en-US" sz="2600" dirty="0"/>
              <a:t>It should have variance power</a:t>
            </a:r>
          </a:p>
        </p:txBody>
      </p:sp>
      <p:sp>
        <p:nvSpPr>
          <p:cNvPr id="4" name="Date Placeholder 3">
            <a:extLst>
              <a:ext uri="{FF2B5EF4-FFF2-40B4-BE49-F238E27FC236}">
                <a16:creationId xmlns:a16="http://schemas.microsoft.com/office/drawing/2014/main" id="{97803E58-9741-4850-A04B-80B061D8C93F}"/>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F4E35DA6-D771-4F39-A53D-4AB68C96C7CB}"/>
              </a:ext>
            </a:extLst>
          </p:cNvPr>
          <p:cNvSpPr>
            <a:spLocks noGrp="1"/>
          </p:cNvSpPr>
          <p:nvPr>
            <p:ph type="sldNum" sz="quarter" idx="12"/>
          </p:nvPr>
        </p:nvSpPr>
        <p:spPr/>
        <p:txBody>
          <a:bodyPr/>
          <a:lstStyle/>
          <a:p>
            <a:fld id="{DB07ED12-6588-45E0-9E18-3E27797308BB}" type="slidenum">
              <a:rPr lang="en-US" smtClean="0"/>
              <a:pPr/>
              <a:t>5</a:t>
            </a:fld>
            <a:endParaRPr lang="en-US" dirty="0"/>
          </a:p>
        </p:txBody>
      </p:sp>
    </p:spTree>
    <p:extLst>
      <p:ext uri="{BB962C8B-B14F-4D97-AF65-F5344CB8AC3E}">
        <p14:creationId xmlns:p14="http://schemas.microsoft.com/office/powerpoint/2010/main" val="418195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F8E7A-9E13-4A96-9C20-7F495680B8DB}"/>
              </a:ext>
            </a:extLst>
          </p:cNvPr>
          <p:cNvSpPr>
            <a:spLocks noGrp="1"/>
          </p:cNvSpPr>
          <p:nvPr>
            <p:ph type="title"/>
          </p:nvPr>
        </p:nvSpPr>
        <p:spPr/>
        <p:txBody>
          <a:bodyPr/>
          <a:lstStyle/>
          <a:p>
            <a:r>
              <a:rPr lang="en-US" dirty="0"/>
              <a:t>Variance Power</a:t>
            </a:r>
          </a:p>
        </p:txBody>
      </p:sp>
      <p:sp>
        <p:nvSpPr>
          <p:cNvPr id="3" name="Text Placeholder 2">
            <a:extLst>
              <a:ext uri="{FF2B5EF4-FFF2-40B4-BE49-F238E27FC236}">
                <a16:creationId xmlns:a16="http://schemas.microsoft.com/office/drawing/2014/main" id="{F6DA6DBD-2DCC-4DCF-BE7F-24EEF550CAFE}"/>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73DDB4FD-1881-4DE9-92B0-15F2B1114EA0}"/>
              </a:ext>
            </a:extLst>
          </p:cNvPr>
          <p:cNvSpPr>
            <a:spLocks noGrp="1"/>
          </p:cNvSpPr>
          <p:nvPr>
            <p:ph type="dt" sz="half" idx="10"/>
          </p:nvPr>
        </p:nvSpPr>
        <p:spPr/>
        <p:txBody>
          <a:bodyPr/>
          <a:lstStyle/>
          <a:p>
            <a:fld id="{37302495-6F57-4094-92FC-3148AC6F16EA}" type="datetime1">
              <a:rPr lang="en-US" smtClean="0"/>
              <a:t>3/31/2020</a:t>
            </a:fld>
            <a:endParaRPr lang="en-US"/>
          </a:p>
        </p:txBody>
      </p:sp>
      <p:sp>
        <p:nvSpPr>
          <p:cNvPr id="5" name="Slide Number Placeholder 4">
            <a:extLst>
              <a:ext uri="{FF2B5EF4-FFF2-40B4-BE49-F238E27FC236}">
                <a16:creationId xmlns:a16="http://schemas.microsoft.com/office/drawing/2014/main" id="{64453EC6-58B9-42EA-B861-0AB11AEC3820}"/>
              </a:ext>
            </a:extLst>
          </p:cNvPr>
          <p:cNvSpPr>
            <a:spLocks noGrp="1"/>
          </p:cNvSpPr>
          <p:nvPr>
            <p:ph type="sldNum" sz="quarter" idx="12"/>
          </p:nvPr>
        </p:nvSpPr>
        <p:spPr/>
        <p:txBody>
          <a:bodyPr/>
          <a:lstStyle/>
          <a:p>
            <a:fld id="{DB07ED12-6588-45E0-9E18-3E27797308BB}" type="slidenum">
              <a:rPr lang="en-US" smtClean="0"/>
              <a:t>6</a:t>
            </a:fld>
            <a:endParaRPr lang="en-US"/>
          </a:p>
        </p:txBody>
      </p:sp>
    </p:spTree>
    <p:extLst>
      <p:ext uri="{BB962C8B-B14F-4D97-AF65-F5344CB8AC3E}">
        <p14:creationId xmlns:p14="http://schemas.microsoft.com/office/powerpoint/2010/main" val="2228803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F5522-7EB2-44F4-98CD-99E11EF61A05}"/>
              </a:ext>
            </a:extLst>
          </p:cNvPr>
          <p:cNvSpPr>
            <a:spLocks noGrp="1"/>
          </p:cNvSpPr>
          <p:nvPr>
            <p:ph type="title"/>
          </p:nvPr>
        </p:nvSpPr>
        <p:spPr/>
        <p:txBody>
          <a:bodyPr/>
          <a:lstStyle/>
          <a:p>
            <a:r>
              <a:rPr lang="en-US" dirty="0"/>
              <a:t>What is Variance Power?</a:t>
            </a:r>
          </a:p>
        </p:txBody>
      </p:sp>
      <p:sp>
        <p:nvSpPr>
          <p:cNvPr id="3" name="Content Placeholder 2">
            <a:extLst>
              <a:ext uri="{FF2B5EF4-FFF2-40B4-BE49-F238E27FC236}">
                <a16:creationId xmlns:a16="http://schemas.microsoft.com/office/drawing/2014/main" id="{438898E6-69DE-4261-9063-836B06042F2E}"/>
              </a:ext>
            </a:extLst>
          </p:cNvPr>
          <p:cNvSpPr>
            <a:spLocks noGrp="1"/>
          </p:cNvSpPr>
          <p:nvPr>
            <p:ph idx="1"/>
          </p:nvPr>
        </p:nvSpPr>
        <p:spPr/>
        <p:txBody>
          <a:bodyPr>
            <a:normAutofit/>
          </a:bodyPr>
          <a:lstStyle/>
          <a:p>
            <a:r>
              <a:rPr lang="en-US" sz="2400" dirty="0"/>
              <a:t>Variance Power gives a community foundation the unilateral power to change the charitable purpose of a fund if circumstances have sufficiently changed to make the original restriction inappropriate.</a:t>
            </a:r>
          </a:p>
          <a:p>
            <a:r>
              <a:rPr lang="en-US" sz="2400" dirty="0"/>
              <a:t>The most common circumstance for using Variance Power is when a charity goes out of existence.  If a fund supporting that charity is held at the community foundation, the board of the community foundation can redirect the funds to a charitable use that most closely approximates the original intent of the fund.</a:t>
            </a:r>
          </a:p>
          <a:p>
            <a:r>
              <a:rPr lang="en-US" sz="2400" dirty="0"/>
              <a:t>Variance power has it’s roots in a concept relating to trusts known as the </a:t>
            </a:r>
            <a:r>
              <a:rPr lang="en-US" sz="2400" i="1" dirty="0"/>
              <a:t>Cy Pres Doctrine.</a:t>
            </a:r>
          </a:p>
        </p:txBody>
      </p:sp>
      <p:sp>
        <p:nvSpPr>
          <p:cNvPr id="4" name="Date Placeholder 3">
            <a:extLst>
              <a:ext uri="{FF2B5EF4-FFF2-40B4-BE49-F238E27FC236}">
                <a16:creationId xmlns:a16="http://schemas.microsoft.com/office/drawing/2014/main" id="{6643DDDC-01F3-44A6-BB3F-40D35123B410}"/>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A212274E-6B28-4E4B-AC90-722DA35AABF3}"/>
              </a:ext>
            </a:extLst>
          </p:cNvPr>
          <p:cNvSpPr>
            <a:spLocks noGrp="1"/>
          </p:cNvSpPr>
          <p:nvPr>
            <p:ph type="sldNum" sz="quarter" idx="12"/>
          </p:nvPr>
        </p:nvSpPr>
        <p:spPr/>
        <p:txBody>
          <a:bodyPr/>
          <a:lstStyle/>
          <a:p>
            <a:fld id="{DB07ED12-6588-45E0-9E18-3E27797308BB}" type="slidenum">
              <a:rPr lang="en-US" smtClean="0"/>
              <a:pPr/>
              <a:t>7</a:t>
            </a:fld>
            <a:endParaRPr lang="en-US" dirty="0"/>
          </a:p>
        </p:txBody>
      </p:sp>
    </p:spTree>
    <p:extLst>
      <p:ext uri="{BB962C8B-B14F-4D97-AF65-F5344CB8AC3E}">
        <p14:creationId xmlns:p14="http://schemas.microsoft.com/office/powerpoint/2010/main" val="213548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6887-CBA8-4C05-90F5-065CA2F50ECD}"/>
              </a:ext>
            </a:extLst>
          </p:cNvPr>
          <p:cNvSpPr>
            <a:spLocks noGrp="1"/>
          </p:cNvSpPr>
          <p:nvPr>
            <p:ph type="title"/>
          </p:nvPr>
        </p:nvSpPr>
        <p:spPr/>
        <p:txBody>
          <a:bodyPr/>
          <a:lstStyle/>
          <a:p>
            <a:r>
              <a:rPr lang="en-US" dirty="0"/>
              <a:t>What is Cy Pres Doctrine?</a:t>
            </a:r>
          </a:p>
        </p:txBody>
      </p:sp>
      <p:sp>
        <p:nvSpPr>
          <p:cNvPr id="3" name="Content Placeholder 2">
            <a:extLst>
              <a:ext uri="{FF2B5EF4-FFF2-40B4-BE49-F238E27FC236}">
                <a16:creationId xmlns:a16="http://schemas.microsoft.com/office/drawing/2014/main" id="{C5B769B0-A0C2-4CAD-8F98-3FA4DDFD6D60}"/>
              </a:ext>
            </a:extLst>
          </p:cNvPr>
          <p:cNvSpPr>
            <a:spLocks noGrp="1"/>
          </p:cNvSpPr>
          <p:nvPr>
            <p:ph idx="1"/>
          </p:nvPr>
        </p:nvSpPr>
        <p:spPr/>
        <p:txBody>
          <a:bodyPr>
            <a:normAutofit/>
          </a:bodyPr>
          <a:lstStyle/>
          <a:p>
            <a:r>
              <a:rPr lang="en-US" sz="2400" dirty="0"/>
              <a:t>Cy Pres Doctrine is a legal concept that gives courts the power to interpret the terms of a will, gift, or charitable trust. This doctrine will become active if the intended wishes or conditions of the original document cannot be carried out, be legitimately interpreted literally, or legally performed. Cy Pres gives the court the flexibility to understand the perceived intent of the donor or testator and implement their wishes. </a:t>
            </a:r>
          </a:p>
          <a:p>
            <a:r>
              <a:rPr lang="en-US" sz="2400" dirty="0"/>
              <a:t>The term has its origin is an old French phrase, </a:t>
            </a:r>
            <a:r>
              <a:rPr lang="en-US" sz="2400" i="1" dirty="0"/>
              <a:t>cy </a:t>
            </a:r>
            <a:r>
              <a:rPr lang="en-US" sz="2400" i="1" dirty="0" err="1"/>
              <a:t>pres</a:t>
            </a:r>
            <a:r>
              <a:rPr lang="en-US" sz="2400" i="1" dirty="0"/>
              <a:t> </a:t>
            </a:r>
            <a:r>
              <a:rPr lang="en-US" sz="2400" i="1" dirty="0" err="1"/>
              <a:t>comme</a:t>
            </a:r>
            <a:r>
              <a:rPr lang="en-US" sz="2400" i="1" dirty="0"/>
              <a:t> possible</a:t>
            </a:r>
            <a:r>
              <a:rPr lang="en-US" sz="2400" dirty="0"/>
              <a:t> which, in translation, means "as near as possible." If it were not for this power, there would be instances in which the phrasing in the document would make it null and void, legally, and thus impossible to implement.</a:t>
            </a:r>
          </a:p>
        </p:txBody>
      </p:sp>
      <p:sp>
        <p:nvSpPr>
          <p:cNvPr id="4" name="Date Placeholder 3">
            <a:extLst>
              <a:ext uri="{FF2B5EF4-FFF2-40B4-BE49-F238E27FC236}">
                <a16:creationId xmlns:a16="http://schemas.microsoft.com/office/drawing/2014/main" id="{BF7F12AA-E4AA-4176-87A6-7E195B16F194}"/>
              </a:ext>
            </a:extLst>
          </p:cNvPr>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a:extLst>
              <a:ext uri="{FF2B5EF4-FFF2-40B4-BE49-F238E27FC236}">
                <a16:creationId xmlns:a16="http://schemas.microsoft.com/office/drawing/2014/main" id="{E006241C-D072-4843-B81F-DF754216AB73}"/>
              </a:ext>
            </a:extLst>
          </p:cNvPr>
          <p:cNvSpPr>
            <a:spLocks noGrp="1"/>
          </p:cNvSpPr>
          <p:nvPr>
            <p:ph type="sldNum" sz="quarter" idx="12"/>
          </p:nvPr>
        </p:nvSpPr>
        <p:spPr/>
        <p:txBody>
          <a:bodyPr/>
          <a:lstStyle/>
          <a:p>
            <a:fld id="{DB07ED12-6588-45E0-9E18-3E27797308BB}" type="slidenum">
              <a:rPr lang="en-US" smtClean="0"/>
              <a:pPr/>
              <a:t>8</a:t>
            </a:fld>
            <a:endParaRPr lang="en-US" dirty="0"/>
          </a:p>
        </p:txBody>
      </p:sp>
    </p:spTree>
    <p:extLst>
      <p:ext uri="{BB962C8B-B14F-4D97-AF65-F5344CB8AC3E}">
        <p14:creationId xmlns:p14="http://schemas.microsoft.com/office/powerpoint/2010/main" val="2077453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Variance Authority Language in a Fund Agreement</a:t>
            </a:r>
          </a:p>
        </p:txBody>
      </p:sp>
      <p:sp>
        <p:nvSpPr>
          <p:cNvPr id="3" name="Content Placeholder 2"/>
          <p:cNvSpPr>
            <a:spLocks noGrp="1"/>
          </p:cNvSpPr>
          <p:nvPr>
            <p:ph idx="1"/>
          </p:nvPr>
        </p:nvSpPr>
        <p:spPr/>
        <p:txBody>
          <a:bodyPr>
            <a:normAutofit/>
          </a:bodyPr>
          <a:lstStyle/>
          <a:p>
            <a:pPr algn="just"/>
            <a:r>
              <a:rPr lang="en-US" sz="2800" dirty="0"/>
              <a:t>All of your funds </a:t>
            </a:r>
            <a:r>
              <a:rPr lang="en-US" sz="2800" b="1" dirty="0"/>
              <a:t>must</a:t>
            </a:r>
            <a:r>
              <a:rPr lang="en-US" sz="2800" dirty="0"/>
              <a:t> have language granting your community foundation variance authority.  Typical language looks something like this:</a:t>
            </a:r>
          </a:p>
          <a:p>
            <a:pPr algn="ctr"/>
            <a:r>
              <a:rPr lang="en-US" i="1" dirty="0"/>
              <a:t>The Board of Directors of the Community Foundation may modify any restriction or condition on the distribution of assets for any specified charitable purpose or to specified organizations, if, in their sole judgment, such restriction becomes, in effect, </a:t>
            </a:r>
            <a:r>
              <a:rPr lang="en-US" b="1" i="1" dirty="0"/>
              <a:t>unnecessary, incapable of fulfillment, or inconsistent with the charitable needs of the area </a:t>
            </a:r>
            <a:r>
              <a:rPr lang="en-US" i="1" dirty="0"/>
              <a:t>served by the Foundation.</a:t>
            </a:r>
          </a:p>
        </p:txBody>
      </p:sp>
      <p:sp>
        <p:nvSpPr>
          <p:cNvPr id="4" name="Date Placeholder 3"/>
          <p:cNvSpPr>
            <a:spLocks noGrp="1"/>
          </p:cNvSpPr>
          <p:nvPr>
            <p:ph type="dt" sz="half" idx="10"/>
          </p:nvPr>
        </p:nvSpPr>
        <p:spPr/>
        <p:txBody>
          <a:bodyPr/>
          <a:lstStyle/>
          <a:p>
            <a:fld id="{A7352CE2-C517-4974-ABEA-21850C47ADDD}" type="datetime1">
              <a:rPr lang="en-US" smtClean="0"/>
              <a:t>3/31/2020</a:t>
            </a:fld>
            <a:endParaRPr lang="en-US"/>
          </a:p>
        </p:txBody>
      </p:sp>
      <p:sp>
        <p:nvSpPr>
          <p:cNvPr id="5" name="Slide Number Placeholder 4"/>
          <p:cNvSpPr>
            <a:spLocks noGrp="1"/>
          </p:cNvSpPr>
          <p:nvPr>
            <p:ph type="sldNum" sz="quarter" idx="12"/>
          </p:nvPr>
        </p:nvSpPr>
        <p:spPr/>
        <p:txBody>
          <a:bodyPr/>
          <a:lstStyle/>
          <a:p>
            <a:fld id="{DB07ED12-6588-45E0-9E18-3E27797308BB}" type="slidenum">
              <a:rPr lang="en-US" smtClean="0"/>
              <a:pPr/>
              <a:t>9</a:t>
            </a:fld>
            <a:endParaRPr lang="en-US" dirty="0"/>
          </a:p>
        </p:txBody>
      </p:sp>
    </p:spTree>
    <p:extLst>
      <p:ext uri="{BB962C8B-B14F-4D97-AF65-F5344CB8AC3E}">
        <p14:creationId xmlns:p14="http://schemas.microsoft.com/office/powerpoint/2010/main" val="365913947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2456</TotalTime>
  <Words>1647</Words>
  <Application>Microsoft Office PowerPoint</Application>
  <PresentationFormat>Widescreen</PresentationFormat>
  <Paragraphs>126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Wingdings</vt:lpstr>
      <vt:lpstr>Retrospect</vt:lpstr>
      <vt:lpstr>Knowledge Nugget #3:  The Variance Authority</vt:lpstr>
      <vt:lpstr>The Variance Authority </vt:lpstr>
      <vt:lpstr>My Contact Information</vt:lpstr>
      <vt:lpstr>The Single Entity Requirement</vt:lpstr>
      <vt:lpstr>The Single Entity Requirement</vt:lpstr>
      <vt:lpstr>Variance Power</vt:lpstr>
      <vt:lpstr>What is Variance Power?</vt:lpstr>
      <vt:lpstr>What is Cy Pres Doctrine?</vt:lpstr>
      <vt:lpstr>Variance Authority Language in a Fund Agreement</vt:lpstr>
      <vt:lpstr>What If a Donor Doesn’t Want This Language in Their Fund Agreement?</vt:lpstr>
      <vt:lpstr>Limits to Variance Authority Power</vt:lpstr>
      <vt:lpstr>NY Community Trust</vt:lpstr>
      <vt:lpstr>NY Community Trust</vt:lpstr>
      <vt:lpstr>San Francisco Foundation</vt:lpstr>
      <vt:lpstr>San Francisco Foundation</vt:lpstr>
      <vt:lpstr>Variance Authority under UPMIFA</vt:lpstr>
      <vt:lpstr>Variance Authority under UPMIFA Typical Language</vt:lpstr>
      <vt:lpstr>Variance Authority and Investment Managers</vt:lpstr>
      <vt:lpstr>Does Variance Authority Apply to  Investment Management?</vt:lpstr>
      <vt:lpstr>My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Community Foundations</dc:title>
  <dc:creator>David Bennett</dc:creator>
  <cp:lastModifiedBy>David Bennett</cp:lastModifiedBy>
  <cp:revision>68</cp:revision>
  <cp:lastPrinted>2019-12-17T22:05:45Z</cp:lastPrinted>
  <dcterms:created xsi:type="dcterms:W3CDTF">2019-03-21T12:58:57Z</dcterms:created>
  <dcterms:modified xsi:type="dcterms:W3CDTF">2020-03-31T15:06:08Z</dcterms:modified>
</cp:coreProperties>
</file>