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5" r:id="rId2"/>
  </p:sldMasterIdLst>
  <p:notesMasterIdLst>
    <p:notesMasterId r:id="rId33"/>
  </p:notesMasterIdLst>
  <p:handoutMasterIdLst>
    <p:handoutMasterId r:id="rId34"/>
  </p:handoutMasterIdLst>
  <p:sldIdLst>
    <p:sldId id="1298" r:id="rId3"/>
    <p:sldId id="1440" r:id="rId4"/>
    <p:sldId id="1299" r:id="rId5"/>
    <p:sldId id="1443" r:id="rId6"/>
    <p:sldId id="1444" r:id="rId7"/>
    <p:sldId id="1168" r:id="rId8"/>
    <p:sldId id="1445" r:id="rId9"/>
    <p:sldId id="1302" r:id="rId10"/>
    <p:sldId id="1446" r:id="rId11"/>
    <p:sldId id="1304" r:id="rId12"/>
    <p:sldId id="1305" r:id="rId13"/>
    <p:sldId id="1427" r:id="rId14"/>
    <p:sldId id="1307" r:id="rId15"/>
    <p:sldId id="1308" r:id="rId16"/>
    <p:sldId id="1453" r:id="rId17"/>
    <p:sldId id="1309" r:id="rId18"/>
    <p:sldId id="1310" r:id="rId19"/>
    <p:sldId id="1447" r:id="rId20"/>
    <p:sldId id="1313" r:id="rId21"/>
    <p:sldId id="1407" r:id="rId22"/>
    <p:sldId id="1384" r:id="rId23"/>
    <p:sldId id="1448" r:id="rId24"/>
    <p:sldId id="821" r:id="rId25"/>
    <p:sldId id="1451" r:id="rId26"/>
    <p:sldId id="1449" r:id="rId27"/>
    <p:sldId id="827" r:id="rId28"/>
    <p:sldId id="1450" r:id="rId29"/>
    <p:sldId id="1426" r:id="rId30"/>
    <p:sldId id="1452" r:id="rId31"/>
    <p:sldId id="1351" r:id="rId3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DC6F62-9C90-49CC-955B-AAC91628BE7B}">
          <p14:sldIdLst>
            <p14:sldId id="1298"/>
            <p14:sldId id="1440"/>
            <p14:sldId id="1299"/>
            <p14:sldId id="1443"/>
            <p14:sldId id="1444"/>
            <p14:sldId id="1168"/>
            <p14:sldId id="1445"/>
            <p14:sldId id="1302"/>
            <p14:sldId id="1446"/>
            <p14:sldId id="1304"/>
            <p14:sldId id="1305"/>
            <p14:sldId id="1427"/>
            <p14:sldId id="1307"/>
            <p14:sldId id="1308"/>
            <p14:sldId id="1453"/>
            <p14:sldId id="1309"/>
            <p14:sldId id="1310"/>
            <p14:sldId id="1447"/>
            <p14:sldId id="1313"/>
            <p14:sldId id="1407"/>
            <p14:sldId id="1384"/>
            <p14:sldId id="1448"/>
            <p14:sldId id="821"/>
            <p14:sldId id="1451"/>
            <p14:sldId id="1449"/>
            <p14:sldId id="827"/>
            <p14:sldId id="1450"/>
            <p14:sldId id="1426"/>
            <p14:sldId id="1452"/>
            <p14:sldId id="1351"/>
          </p14:sldIdLst>
        </p14:section>
        <p14:section name="Untitled Section" id="{EF575529-EE42-4F0D-A555-9EDDE5E680AB}">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ennett" initials="D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guide orient="horz" pos="2160"/>
        <p:guide pos="3840"/>
      </p:guideLst>
    </p:cSldViewPr>
  </p:slideViewPr>
  <p:outlineViewPr>
    <p:cViewPr>
      <p:scale>
        <a:sx n="33" d="100"/>
        <a:sy n="33" d="100"/>
      </p:scale>
      <p:origin x="0" y="-33864"/>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26649929628364E-2"/>
          <c:y val="1.9649818055963476E-2"/>
          <c:w val="0.90604967857278707"/>
          <c:h val="0.85749463728168207"/>
        </c:manualLayout>
      </c:layout>
      <c:barChart>
        <c:barDir val="col"/>
        <c:grouping val="clustered"/>
        <c:varyColors val="0"/>
        <c:ser>
          <c:idx val="0"/>
          <c:order val="0"/>
          <c:tx>
            <c:strRef>
              <c:f>Sheet1!$B$1</c:f>
              <c:strCache>
                <c:ptCount val="1"/>
                <c:pt idx="0">
                  <c:v>Series 3</c:v>
                </c:pt>
              </c:strCache>
            </c:strRef>
          </c:tx>
          <c:spPr>
            <a:solidFill>
              <a:srgbClr val="FF000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8550-4B97-A095-FE38C55B729C}"/>
              </c:ext>
            </c:extLst>
          </c:dPt>
          <c:dPt>
            <c:idx val="1"/>
            <c:invertIfNegative val="0"/>
            <c:bubble3D val="0"/>
            <c:spPr>
              <a:solidFill>
                <a:srgbClr val="FF0000"/>
              </a:solidFill>
              <a:ln>
                <a:noFill/>
              </a:ln>
              <a:effectLst/>
            </c:spPr>
            <c:extLst>
              <c:ext xmlns:c16="http://schemas.microsoft.com/office/drawing/2014/chart" uri="{C3380CC4-5D6E-409C-BE32-E72D297353CC}">
                <c16:uniqueId val="{00000003-A790-42C7-A940-548C3CF963BF}"/>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Sheet1!$B$2:$B$3</c:f>
              <c:numCache>
                <c:formatCode>#,##0</c:formatCode>
                <c:ptCount val="2"/>
                <c:pt idx="0">
                  <c:v>39918905</c:v>
                </c:pt>
                <c:pt idx="1">
                  <c:v>13659740</c:v>
                </c:pt>
              </c:numCache>
            </c:numRef>
          </c:val>
          <c:extLst>
            <c:ext xmlns:c16="http://schemas.microsoft.com/office/drawing/2014/chart" uri="{C3380CC4-5D6E-409C-BE32-E72D297353CC}">
              <c16:uniqueId val="{00000000-A790-42C7-A940-548C3CF963BF}"/>
            </c:ext>
          </c:extLst>
        </c:ser>
        <c:dLbls>
          <c:dLblPos val="outEnd"/>
          <c:showLegendKey val="0"/>
          <c:showVal val="1"/>
          <c:showCatName val="0"/>
          <c:showSerName val="0"/>
          <c:showPercent val="0"/>
          <c:showBubbleSize val="0"/>
        </c:dLbls>
        <c:gapWidth val="219"/>
        <c:overlap val="-27"/>
        <c:axId val="372709912"/>
        <c:axId val="372712536"/>
      </c:barChart>
      <c:catAx>
        <c:axId val="37270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2712536"/>
        <c:crosses val="autoZero"/>
        <c:auto val="1"/>
        <c:lblAlgn val="ctr"/>
        <c:lblOffset val="100"/>
        <c:noMultiLvlLbl val="0"/>
      </c:catAx>
      <c:valAx>
        <c:axId val="372712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709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0 - $10,000</c:v>
                </c:pt>
                <c:pt idx="1">
                  <c:v>-</c:v>
                </c:pt>
                <c:pt idx="2">
                  <c:v>-</c:v>
                </c:pt>
                <c:pt idx="3">
                  <c:v>-</c:v>
                </c:pt>
                <c:pt idx="4">
                  <c:v>-</c:v>
                </c:pt>
                <c:pt idx="5">
                  <c:v>-</c:v>
                </c:pt>
                <c:pt idx="6">
                  <c:v>-</c:v>
                </c:pt>
                <c:pt idx="7">
                  <c:v>-</c:v>
                </c:pt>
                <c:pt idx="8">
                  <c:v>-</c:v>
                </c:pt>
                <c:pt idx="9">
                  <c:v>-</c:v>
                </c:pt>
                <c:pt idx="10">
                  <c:v>-</c:v>
                </c:pt>
                <c:pt idx="11">
                  <c:v>Above $1 million</c:v>
                </c:pt>
              </c:strCache>
            </c:strRef>
          </c:cat>
          <c:val>
            <c:numRef>
              <c:f>Sheet1!$B$2:$B$13</c:f>
              <c:numCache>
                <c:formatCode>0%</c:formatCode>
                <c:ptCount val="12"/>
                <c:pt idx="0">
                  <c:v>0.18</c:v>
                </c:pt>
                <c:pt idx="1">
                  <c:v>0.2</c:v>
                </c:pt>
                <c:pt idx="2">
                  <c:v>0.22</c:v>
                </c:pt>
                <c:pt idx="3">
                  <c:v>0.24</c:v>
                </c:pt>
                <c:pt idx="4">
                  <c:v>0.26</c:v>
                </c:pt>
                <c:pt idx="5">
                  <c:v>0.28000000000000003</c:v>
                </c:pt>
                <c:pt idx="6">
                  <c:v>0.3</c:v>
                </c:pt>
                <c:pt idx="7">
                  <c:v>0.32</c:v>
                </c:pt>
                <c:pt idx="8">
                  <c:v>0.34</c:v>
                </c:pt>
                <c:pt idx="9">
                  <c:v>0.37</c:v>
                </c:pt>
                <c:pt idx="10">
                  <c:v>0.39</c:v>
                </c:pt>
                <c:pt idx="11">
                  <c:v>0.4</c:v>
                </c:pt>
              </c:numCache>
            </c:numRef>
          </c:val>
          <c:extLst>
            <c:ext xmlns:c16="http://schemas.microsoft.com/office/drawing/2014/chart" uri="{C3380CC4-5D6E-409C-BE32-E72D297353CC}">
              <c16:uniqueId val="{00000000-88AC-49A4-9D64-FE9F371945F0}"/>
            </c:ext>
          </c:extLst>
        </c:ser>
        <c:dLbls>
          <c:dLblPos val="outEnd"/>
          <c:showLegendKey val="0"/>
          <c:showVal val="1"/>
          <c:showCatName val="0"/>
          <c:showSerName val="0"/>
          <c:showPercent val="0"/>
          <c:showBubbleSize val="0"/>
        </c:dLbls>
        <c:gapWidth val="219"/>
        <c:overlap val="-27"/>
        <c:axId val="232516232"/>
        <c:axId val="232516624"/>
      </c:barChart>
      <c:catAx>
        <c:axId val="232516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2516624"/>
        <c:crosses val="autoZero"/>
        <c:auto val="1"/>
        <c:lblAlgn val="ctr"/>
        <c:lblOffset val="100"/>
        <c:noMultiLvlLbl val="0"/>
      </c:catAx>
      <c:valAx>
        <c:axId val="232516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2516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Filed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2001</c:v>
                </c:pt>
                <c:pt idx="1">
                  <c:v>2018 (Estimated)</c:v>
                </c:pt>
              </c:strCache>
            </c:strRef>
          </c:cat>
          <c:val>
            <c:numRef>
              <c:f>Sheet1!$B$2:$B$3</c:f>
              <c:numCache>
                <c:formatCode>#,##0</c:formatCode>
                <c:ptCount val="2"/>
                <c:pt idx="0">
                  <c:v>109600</c:v>
                </c:pt>
                <c:pt idx="1">
                  <c:v>4000</c:v>
                </c:pt>
              </c:numCache>
            </c:numRef>
          </c:val>
          <c:extLst>
            <c:ext xmlns:c16="http://schemas.microsoft.com/office/drawing/2014/chart" uri="{C3380CC4-5D6E-409C-BE32-E72D297353CC}">
              <c16:uniqueId val="{00000000-24C0-4B13-BD5C-4858A9937FA1}"/>
            </c:ext>
          </c:extLst>
        </c:ser>
        <c:ser>
          <c:idx val="1"/>
          <c:order val="1"/>
          <c:tx>
            <c:strRef>
              <c:f>Sheet1!$C$1</c:f>
              <c:strCache>
                <c:ptCount val="1"/>
                <c:pt idx="0">
                  <c:v>Tax Due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2001</c:v>
                </c:pt>
                <c:pt idx="1">
                  <c:v>2018 (Estimated)</c:v>
                </c:pt>
              </c:strCache>
            </c:strRef>
          </c:cat>
          <c:val>
            <c:numRef>
              <c:f>Sheet1!$C$2:$C$3</c:f>
              <c:numCache>
                <c:formatCode>#,##0</c:formatCode>
                <c:ptCount val="2"/>
                <c:pt idx="0">
                  <c:v>50500</c:v>
                </c:pt>
                <c:pt idx="1">
                  <c:v>1900</c:v>
                </c:pt>
              </c:numCache>
            </c:numRef>
          </c:val>
          <c:extLst>
            <c:ext xmlns:c16="http://schemas.microsoft.com/office/drawing/2014/chart" uri="{C3380CC4-5D6E-409C-BE32-E72D297353CC}">
              <c16:uniqueId val="{00000001-24C0-4B13-BD5C-4858A9937FA1}"/>
            </c:ext>
          </c:extLst>
        </c:ser>
        <c:dLbls>
          <c:dLblPos val="outEnd"/>
          <c:showLegendKey val="0"/>
          <c:showVal val="1"/>
          <c:showCatName val="0"/>
          <c:showSerName val="0"/>
          <c:showPercent val="0"/>
          <c:showBubbleSize val="0"/>
        </c:dLbls>
        <c:gapWidth val="219"/>
        <c:overlap val="-27"/>
        <c:axId val="680922952"/>
        <c:axId val="680917376"/>
      </c:barChart>
      <c:catAx>
        <c:axId val="68092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80917376"/>
        <c:crosses val="autoZero"/>
        <c:auto val="1"/>
        <c:lblAlgn val="ctr"/>
        <c:lblOffset val="100"/>
        <c:noMultiLvlLbl val="0"/>
      </c:catAx>
      <c:valAx>
        <c:axId val="680917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0922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3</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2A90-4359-BA5A-AAE004A0AA38}"/>
              </c:ext>
            </c:extLst>
          </c:dPt>
          <c:dPt>
            <c:idx val="1"/>
            <c:invertIfNegative val="0"/>
            <c:bubble3D val="0"/>
            <c:spPr>
              <a:solidFill>
                <a:srgbClr val="FF0000"/>
              </a:solidFill>
              <a:ln>
                <a:noFill/>
              </a:ln>
              <a:effectLst/>
            </c:spPr>
            <c:extLst>
              <c:ext xmlns:c16="http://schemas.microsoft.com/office/drawing/2014/chart" uri="{C3380CC4-5D6E-409C-BE32-E72D297353CC}">
                <c16:uniqueId val="{00000000-1A39-45AB-8C5E-8DB7DC197A93}"/>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Sheet1!$B$2:$B$3</c:f>
              <c:numCache>
                <c:formatCode>0.0%</c:formatCode>
                <c:ptCount val="2"/>
                <c:pt idx="0">
                  <c:v>0.29799999999999999</c:v>
                </c:pt>
                <c:pt idx="1">
                  <c:v>0.10100000000000001</c:v>
                </c:pt>
              </c:numCache>
            </c:numRef>
          </c:val>
          <c:extLst>
            <c:ext xmlns:c16="http://schemas.microsoft.com/office/drawing/2014/chart" uri="{C3380CC4-5D6E-409C-BE32-E72D297353CC}">
              <c16:uniqueId val="{00000000-A790-42C7-A940-548C3CF963BF}"/>
            </c:ext>
          </c:extLst>
        </c:ser>
        <c:dLbls>
          <c:dLblPos val="outEnd"/>
          <c:showLegendKey val="0"/>
          <c:showVal val="1"/>
          <c:showCatName val="0"/>
          <c:showSerName val="0"/>
          <c:showPercent val="0"/>
          <c:showBubbleSize val="0"/>
        </c:dLbls>
        <c:gapWidth val="219"/>
        <c:overlap val="-27"/>
        <c:axId val="372709912"/>
        <c:axId val="372712536"/>
      </c:barChart>
      <c:catAx>
        <c:axId val="37270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2712536"/>
        <c:crosses val="autoZero"/>
        <c:auto val="1"/>
        <c:lblAlgn val="ctr"/>
        <c:lblOffset val="100"/>
        <c:noMultiLvlLbl val="0"/>
      </c:catAx>
      <c:valAx>
        <c:axId val="372712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70991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79142083689384E-2"/>
          <c:y val="2.9765179436470598E-2"/>
          <c:w val="0.92597794390046795"/>
          <c:h val="0.94046964112705878"/>
        </c:manualLayout>
      </c:layout>
      <c:lineChart>
        <c:grouping val="standard"/>
        <c:varyColors val="0"/>
        <c:ser>
          <c:idx val="1"/>
          <c:order val="1"/>
          <c:tx>
            <c:strRef>
              <c:f>Sheet1!$B$1</c:f>
              <c:strCache>
                <c:ptCount val="1"/>
                <c:pt idx="0">
                  <c:v>Column1</c:v>
                </c:pt>
              </c:strCache>
            </c:strRef>
          </c:tx>
          <c:spPr>
            <a:ln w="76200" cap="rnd">
              <a:solidFill>
                <a:schemeClr val="tx1"/>
              </a:solidFill>
              <a:round/>
            </a:ln>
            <a:effectLst/>
          </c:spPr>
          <c:marker>
            <c:symbol val="none"/>
          </c:marker>
          <c:val>
            <c:numRef>
              <c:f>Sheet1!$B$2:$B$32</c:f>
              <c:numCache>
                <c:formatCode>0%</c:formatCode>
                <c:ptCount val="31"/>
                <c:pt idx="0">
                  <c:v>0.28999999999999998</c:v>
                </c:pt>
                <c:pt idx="1">
                  <c:v>0.28999999999999998</c:v>
                </c:pt>
                <c:pt idx="2">
                  <c:v>0.28000000000000003</c:v>
                </c:pt>
                <c:pt idx="3">
                  <c:v>0.28999999999999998</c:v>
                </c:pt>
                <c:pt idx="4">
                  <c:v>0.28999999999999998</c:v>
                </c:pt>
                <c:pt idx="5">
                  <c:v>0.34</c:v>
                </c:pt>
                <c:pt idx="6">
                  <c:v>0.32</c:v>
                </c:pt>
                <c:pt idx="7">
                  <c:v>0.34</c:v>
                </c:pt>
                <c:pt idx="8">
                  <c:v>0.34</c:v>
                </c:pt>
                <c:pt idx="9">
                  <c:v>0.34</c:v>
                </c:pt>
                <c:pt idx="10">
                  <c:v>0.35</c:v>
                </c:pt>
                <c:pt idx="11">
                  <c:v>0.34</c:v>
                </c:pt>
                <c:pt idx="12">
                  <c:v>0.35</c:v>
                </c:pt>
                <c:pt idx="13">
                  <c:v>0.34</c:v>
                </c:pt>
                <c:pt idx="14">
                  <c:v>0.33</c:v>
                </c:pt>
                <c:pt idx="15">
                  <c:v>0.36</c:v>
                </c:pt>
                <c:pt idx="16">
                  <c:v>0.36</c:v>
                </c:pt>
                <c:pt idx="17">
                  <c:v>0.35</c:v>
                </c:pt>
                <c:pt idx="18">
                  <c:v>0.34</c:v>
                </c:pt>
                <c:pt idx="19">
                  <c:v>0.33</c:v>
                </c:pt>
                <c:pt idx="20">
                  <c:v>0.33</c:v>
                </c:pt>
                <c:pt idx="21">
                  <c:v>0.33</c:v>
                </c:pt>
                <c:pt idx="22">
                  <c:v>0.32</c:v>
                </c:pt>
                <c:pt idx="23">
                  <c:v>0.32</c:v>
                </c:pt>
                <c:pt idx="24">
                  <c:v>0.32</c:v>
                </c:pt>
                <c:pt idx="25">
                  <c:v>0.31</c:v>
                </c:pt>
                <c:pt idx="26">
                  <c:v>0.31</c:v>
                </c:pt>
                <c:pt idx="27">
                  <c:v>0.3</c:v>
                </c:pt>
                <c:pt idx="28">
                  <c:v>0.3</c:v>
                </c:pt>
                <c:pt idx="29">
                  <c:v>0.3</c:v>
                </c:pt>
                <c:pt idx="30">
                  <c:v>0.1</c:v>
                </c:pt>
              </c:numCache>
            </c:numRef>
          </c:val>
          <c:smooth val="0"/>
          <c:extLst>
            <c:ext xmlns:c16="http://schemas.microsoft.com/office/drawing/2014/chart" uri="{C3380CC4-5D6E-409C-BE32-E72D297353CC}">
              <c16:uniqueId val="{00000003-32B6-4876-9996-0885BBB7A1B9}"/>
            </c:ext>
          </c:extLst>
        </c:ser>
        <c:dLbls>
          <c:showLegendKey val="0"/>
          <c:showVal val="0"/>
          <c:showCatName val="0"/>
          <c:showSerName val="0"/>
          <c:showPercent val="0"/>
          <c:showBubbleSize val="0"/>
        </c:dLbls>
        <c:smooth val="0"/>
        <c:axId val="725868024"/>
        <c:axId val="725867368"/>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 </c:v>
                      </c:pt>
                    </c:strCache>
                  </c:strRef>
                </c:tx>
                <c:spPr>
                  <a:ln w="28575" cap="rnd">
                    <a:solidFill>
                      <a:schemeClr val="accent1"/>
                    </a:solidFill>
                    <a:round/>
                  </a:ln>
                  <a:effectLst/>
                </c:spPr>
                <c:marker>
                  <c:symbol val="none"/>
                </c:marker>
                <c:val>
                  <c:numRef>
                    <c:extLst>
                      <c:ext uri="{02D57815-91ED-43cb-92C2-25804820EDAC}">
                        <c15:formulaRef>
                          <c15:sqref>Sheet1!$A$2:$A$32</c15:sqref>
                        </c15:formulaRef>
                      </c:ext>
                    </c:extLst>
                    <c:numCache>
                      <c:formatCode>General</c:formatCode>
                      <c:ptCount val="31"/>
                      <c:pt idx="0">
                        <c:v>1988</c:v>
                      </c:pt>
                      <c:pt idx="7">
                        <c:v>1995</c:v>
                      </c:pt>
                      <c:pt idx="12">
                        <c:v>2000</c:v>
                      </c:pt>
                      <c:pt idx="17">
                        <c:v>2005</c:v>
                      </c:pt>
                      <c:pt idx="22">
                        <c:v>2010</c:v>
                      </c:pt>
                      <c:pt idx="27">
                        <c:v>2015</c:v>
                      </c:pt>
                      <c:pt idx="30">
                        <c:v>2018</c:v>
                      </c:pt>
                    </c:numCache>
                  </c:numRef>
                </c:val>
                <c:smooth val="0"/>
                <c:extLst>
                  <c:ext xmlns:c16="http://schemas.microsoft.com/office/drawing/2014/chart" uri="{C3380CC4-5D6E-409C-BE32-E72D297353CC}">
                    <c16:uniqueId val="{00000000-32B6-4876-9996-0885BBB7A1B9}"/>
                  </c:ext>
                </c:extLst>
              </c15:ser>
            </c15:filteredLineSeries>
          </c:ext>
        </c:extLst>
      </c:lineChart>
      <c:catAx>
        <c:axId val="725868024"/>
        <c:scaling>
          <c:orientation val="minMax"/>
        </c:scaling>
        <c:delete val="1"/>
        <c:axPos val="b"/>
        <c:numFmt formatCode="General" sourceLinked="1"/>
        <c:majorTickMark val="none"/>
        <c:minorTickMark val="none"/>
        <c:tickLblPos val="nextTo"/>
        <c:crossAx val="725867368"/>
        <c:crosses val="autoZero"/>
        <c:auto val="1"/>
        <c:lblAlgn val="ctr"/>
        <c:lblOffset val="100"/>
        <c:tickLblSkip val="1"/>
        <c:noMultiLvlLbl val="0"/>
      </c:catAx>
      <c:valAx>
        <c:axId val="725867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solidFill>
            <a:schemeClr val="lt1"/>
          </a:solid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25868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aseline="0"/>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$50,000</c:v>
                </c:pt>
                <c:pt idx="1">
                  <c:v>$50,000 - $100,000</c:v>
                </c:pt>
                <c:pt idx="2">
                  <c:v>$100,000 - $200,000</c:v>
                </c:pt>
                <c:pt idx="3">
                  <c:v>$200,000 - $500,000</c:v>
                </c:pt>
                <c:pt idx="4">
                  <c:v>Above $500,000</c:v>
                </c:pt>
              </c:strCache>
            </c:strRef>
          </c:cat>
          <c:val>
            <c:numRef>
              <c:f>Sheet1!$B$2:$B$6</c:f>
              <c:numCache>
                <c:formatCode>0.0%</c:formatCode>
                <c:ptCount val="5"/>
                <c:pt idx="0">
                  <c:v>0.154</c:v>
                </c:pt>
                <c:pt idx="1">
                  <c:v>0.44500000000000001</c:v>
                </c:pt>
                <c:pt idx="2">
                  <c:v>0.75600000000000001</c:v>
                </c:pt>
                <c:pt idx="3">
                  <c:v>0.94</c:v>
                </c:pt>
                <c:pt idx="4">
                  <c:v>0.93</c:v>
                </c:pt>
              </c:numCache>
            </c:numRef>
          </c:val>
          <c:extLst>
            <c:ext xmlns:c16="http://schemas.microsoft.com/office/drawing/2014/chart" uri="{C3380CC4-5D6E-409C-BE32-E72D297353CC}">
              <c16:uniqueId val="{00000000-A790-42C7-A940-548C3CF963BF}"/>
            </c:ext>
          </c:extLst>
        </c:ser>
        <c:ser>
          <c:idx val="1"/>
          <c:order val="1"/>
          <c:tx>
            <c:strRef>
              <c:f>Sheet1!$C$1</c:f>
              <c:strCache>
                <c:ptCount val="1"/>
                <c:pt idx="0">
                  <c:v>2018</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$50,000</c:v>
                </c:pt>
                <c:pt idx="1">
                  <c:v>$50,000 - $100,000</c:v>
                </c:pt>
                <c:pt idx="2">
                  <c:v>$100,000 - $200,000</c:v>
                </c:pt>
                <c:pt idx="3">
                  <c:v>$200,000 - $500,000</c:v>
                </c:pt>
                <c:pt idx="4">
                  <c:v>Above $500,000</c:v>
                </c:pt>
              </c:strCache>
            </c:strRef>
          </c:cat>
          <c:val>
            <c:numRef>
              <c:f>Sheet1!$C$2:$C$6</c:f>
              <c:numCache>
                <c:formatCode>0.0%</c:formatCode>
                <c:ptCount val="5"/>
                <c:pt idx="0">
                  <c:v>3.6999999999999998E-2</c:v>
                </c:pt>
                <c:pt idx="1">
                  <c:v>0.13100000000000001</c:v>
                </c:pt>
                <c:pt idx="2">
                  <c:v>0.248</c:v>
                </c:pt>
                <c:pt idx="3">
                  <c:v>0.46400000000000002</c:v>
                </c:pt>
                <c:pt idx="4">
                  <c:v>0.67</c:v>
                </c:pt>
              </c:numCache>
            </c:numRef>
          </c:val>
          <c:extLst>
            <c:ext xmlns:c16="http://schemas.microsoft.com/office/drawing/2014/chart" uri="{C3380CC4-5D6E-409C-BE32-E72D297353CC}">
              <c16:uniqueId val="{00000000-AFE4-4B66-901B-40650A7B0133}"/>
            </c:ext>
          </c:extLst>
        </c:ser>
        <c:dLbls>
          <c:dLblPos val="outEnd"/>
          <c:showLegendKey val="0"/>
          <c:showVal val="1"/>
          <c:showCatName val="0"/>
          <c:showSerName val="0"/>
          <c:showPercent val="0"/>
          <c:showBubbleSize val="0"/>
        </c:dLbls>
        <c:gapWidth val="219"/>
        <c:overlap val="-27"/>
        <c:axId val="372709912"/>
        <c:axId val="372712536"/>
      </c:barChart>
      <c:catAx>
        <c:axId val="37270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2712536"/>
        <c:crosses val="autoZero"/>
        <c:auto val="1"/>
        <c:lblAlgn val="ctr"/>
        <c:lblOffset val="100"/>
        <c:noMultiLvlLbl val="0"/>
      </c:catAx>
      <c:valAx>
        <c:axId val="372712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70991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$50,000</c:v>
                </c:pt>
                <c:pt idx="1">
                  <c:v>$50,000 - $100,000</c:v>
                </c:pt>
                <c:pt idx="2">
                  <c:v>$100,000 - $200,000</c:v>
                </c:pt>
                <c:pt idx="3">
                  <c:v>$200,000 - $500,000</c:v>
                </c:pt>
                <c:pt idx="4">
                  <c:v>Above $500,000</c:v>
                </c:pt>
              </c:strCache>
            </c:strRef>
          </c:cat>
          <c:val>
            <c:numRef>
              <c:f>Sheet1!$B$2:$B$6</c:f>
              <c:numCache>
                <c:formatCode>#,##0</c:formatCode>
                <c:ptCount val="5"/>
                <c:pt idx="0">
                  <c:v>8523760</c:v>
                </c:pt>
                <c:pt idx="1">
                  <c:v>13047146</c:v>
                </c:pt>
                <c:pt idx="2">
                  <c:v>12891223</c:v>
                </c:pt>
                <c:pt idx="3">
                  <c:v>4452310</c:v>
                </c:pt>
                <c:pt idx="4">
                  <c:v>756366</c:v>
                </c:pt>
              </c:numCache>
            </c:numRef>
          </c:val>
          <c:extLst>
            <c:ext xmlns:c16="http://schemas.microsoft.com/office/drawing/2014/chart" uri="{C3380CC4-5D6E-409C-BE32-E72D297353CC}">
              <c16:uniqueId val="{00000000-A790-42C7-A940-548C3CF963BF}"/>
            </c:ext>
          </c:extLst>
        </c:ser>
        <c:ser>
          <c:idx val="1"/>
          <c:order val="1"/>
          <c:tx>
            <c:strRef>
              <c:f>Sheet1!$C$1</c:f>
              <c:strCache>
                <c:ptCount val="1"/>
                <c:pt idx="0">
                  <c:v>2018</c:v>
                </c:pt>
              </c:strCache>
            </c:strRef>
          </c:tx>
          <c:spPr>
            <a:solidFill>
              <a:srgbClr val="FF0000"/>
            </a:solidFill>
            <a:ln>
              <a:noFill/>
            </a:ln>
            <a:effectLst/>
          </c:spPr>
          <c:invertIfNegative val="0"/>
          <c:dLbls>
            <c:dLbl>
              <c:idx val="0"/>
              <c:layout>
                <c:manualLayout>
                  <c:x val="3.5024154589371956E-2"/>
                  <c:y val="-2.0430497469973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9B-490E-8DC8-5052C4E39227}"/>
                </c:ext>
              </c:extLst>
            </c:dLbl>
            <c:dLbl>
              <c:idx val="1"/>
              <c:layout>
                <c:manualLayout>
                  <c:x val="2.4154589371980676E-2"/>
                  <c:y val="-2.91864249571052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9B-490E-8DC8-5052C4E39227}"/>
                </c:ext>
              </c:extLst>
            </c:dLbl>
            <c:dLbl>
              <c:idx val="2"/>
              <c:layout>
                <c:manualLayout>
                  <c:x val="2.7777777777777776E-2"/>
                  <c:y val="-2.91864249571051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9B-490E-8DC8-5052C4E39227}"/>
                </c:ext>
              </c:extLst>
            </c:dLbl>
            <c:dLbl>
              <c:idx val="3"/>
              <c:layout>
                <c:manualLayout>
                  <c:x val="3.864734299516917E-2"/>
                  <c:y val="-3.50237099485261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9B-490E-8DC8-5052C4E39227}"/>
                </c:ext>
              </c:extLst>
            </c:dLbl>
            <c:dLbl>
              <c:idx val="4"/>
              <c:layout>
                <c:manualLayout>
                  <c:x val="2.7777777777777776E-2"/>
                  <c:y val="-8.75592748713155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9B-490E-8DC8-5052C4E3922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$50,000</c:v>
                </c:pt>
                <c:pt idx="1">
                  <c:v>$50,000 - $100,000</c:v>
                </c:pt>
                <c:pt idx="2">
                  <c:v>$100,000 - $200,000</c:v>
                </c:pt>
                <c:pt idx="3">
                  <c:v>$200,000 - $500,000</c:v>
                </c:pt>
                <c:pt idx="4">
                  <c:v>Above $500,000</c:v>
                </c:pt>
              </c:strCache>
            </c:strRef>
          </c:cat>
          <c:val>
            <c:numRef>
              <c:f>Sheet1!$C$2:$C$6</c:f>
              <c:numCache>
                <c:formatCode>#,##0</c:formatCode>
                <c:ptCount val="5"/>
                <c:pt idx="0">
                  <c:v>2135008</c:v>
                </c:pt>
                <c:pt idx="1">
                  <c:v>3905047</c:v>
                </c:pt>
                <c:pt idx="2">
                  <c:v>4482241</c:v>
                </c:pt>
                <c:pt idx="3">
                  <c:v>2463039</c:v>
                </c:pt>
                <c:pt idx="4">
                  <c:v>576904</c:v>
                </c:pt>
              </c:numCache>
            </c:numRef>
          </c:val>
          <c:extLst>
            <c:ext xmlns:c16="http://schemas.microsoft.com/office/drawing/2014/chart" uri="{C3380CC4-5D6E-409C-BE32-E72D297353CC}">
              <c16:uniqueId val="{00000000-AFE4-4B66-901B-40650A7B0133}"/>
            </c:ext>
          </c:extLst>
        </c:ser>
        <c:dLbls>
          <c:dLblPos val="outEnd"/>
          <c:showLegendKey val="0"/>
          <c:showVal val="1"/>
          <c:showCatName val="0"/>
          <c:showSerName val="0"/>
          <c:showPercent val="0"/>
          <c:showBubbleSize val="0"/>
        </c:dLbls>
        <c:gapWidth val="219"/>
        <c:overlap val="-27"/>
        <c:axId val="372709912"/>
        <c:axId val="372712536"/>
      </c:barChart>
      <c:catAx>
        <c:axId val="37270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2712536"/>
        <c:crosses val="autoZero"/>
        <c:auto val="1"/>
        <c:lblAlgn val="ctr"/>
        <c:lblOffset val="100"/>
        <c:noMultiLvlLbl val="0"/>
      </c:catAx>
      <c:valAx>
        <c:axId val="372712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70991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3</c:v>
                </c:pt>
              </c:strCache>
            </c:strRef>
          </c:tx>
          <c:spPr>
            <a:solidFill>
              <a:srgbClr val="FF000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8550-4B97-A095-FE38C55B729C}"/>
              </c:ext>
            </c:extLst>
          </c:dPt>
          <c:dPt>
            <c:idx val="1"/>
            <c:invertIfNegative val="0"/>
            <c:bubble3D val="0"/>
            <c:spPr>
              <a:solidFill>
                <a:srgbClr val="FF0000"/>
              </a:solidFill>
              <a:ln>
                <a:noFill/>
              </a:ln>
              <a:effectLst/>
            </c:spPr>
            <c:extLst>
              <c:ext xmlns:c16="http://schemas.microsoft.com/office/drawing/2014/chart" uri="{C3380CC4-5D6E-409C-BE32-E72D297353CC}">
                <c16:uniqueId val="{00000003-A790-42C7-A940-548C3CF963BF}"/>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Sheet1!$B$2:$B$3</c:f>
              <c:numCache>
                <c:formatCode>_("$"* #,##0_);_("$"* \(#,##0\);_("$"* "-"??_);_(@_)</c:formatCode>
                <c:ptCount val="2"/>
                <c:pt idx="0">
                  <c:v>147280329</c:v>
                </c:pt>
                <c:pt idx="1">
                  <c:v>92960837</c:v>
                </c:pt>
              </c:numCache>
            </c:numRef>
          </c:val>
          <c:extLst>
            <c:ext xmlns:c16="http://schemas.microsoft.com/office/drawing/2014/chart" uri="{C3380CC4-5D6E-409C-BE32-E72D297353CC}">
              <c16:uniqueId val="{00000000-A790-42C7-A940-548C3CF963BF}"/>
            </c:ext>
          </c:extLst>
        </c:ser>
        <c:dLbls>
          <c:dLblPos val="outEnd"/>
          <c:showLegendKey val="0"/>
          <c:showVal val="1"/>
          <c:showCatName val="0"/>
          <c:showSerName val="0"/>
          <c:showPercent val="0"/>
          <c:showBubbleSize val="0"/>
        </c:dLbls>
        <c:gapWidth val="219"/>
        <c:overlap val="-27"/>
        <c:axId val="372709912"/>
        <c:axId val="372712536"/>
      </c:barChart>
      <c:catAx>
        <c:axId val="37270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2712536"/>
        <c:crosses val="autoZero"/>
        <c:auto val="1"/>
        <c:lblAlgn val="ctr"/>
        <c:lblOffset val="100"/>
        <c:noMultiLvlLbl val="0"/>
      </c:catAx>
      <c:valAx>
        <c:axId val="37271253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70991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0B050"/>
            </a:solidFill>
            <a:ln>
              <a:noFill/>
            </a:ln>
            <a:effectLst/>
          </c:spPr>
          <c:invertIfNegative val="0"/>
          <c:dLbls>
            <c:dLbl>
              <c:idx val="3"/>
              <c:layout>
                <c:manualLayout>
                  <c:x val="1.2077294685990338E-3"/>
                  <c:y val="-2.33491399656841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44-4899-B7DE-84FD8FF64E33}"/>
                </c:ext>
              </c:extLst>
            </c:dLbl>
            <c:dLbl>
              <c:idx val="4"/>
              <c:layout>
                <c:manualLayout>
                  <c:x val="-6.038647342995346E-3"/>
                  <c:y val="-1.75118549742630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44-4899-B7DE-84FD8FF64E3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$50,000</c:v>
                </c:pt>
                <c:pt idx="1">
                  <c:v>$50,000 - $100,000</c:v>
                </c:pt>
                <c:pt idx="2">
                  <c:v>$100,000 - $200,000</c:v>
                </c:pt>
                <c:pt idx="3">
                  <c:v>$200,000 - $500,000</c:v>
                </c:pt>
                <c:pt idx="4">
                  <c:v>Above $500,000</c:v>
                </c:pt>
              </c:strCache>
            </c:strRef>
          </c:cat>
          <c:val>
            <c:numRef>
              <c:f>Sheet1!$B$2:$B$6</c:f>
              <c:numCache>
                <c:formatCode>_("$"* #,##0.0_);_("$"* \(#,##0.0\);_("$"* "-"??_);_(@_)</c:formatCode>
                <c:ptCount val="5"/>
                <c:pt idx="0">
                  <c:v>15.337698</c:v>
                </c:pt>
                <c:pt idx="1">
                  <c:v>34.113962000000001</c:v>
                </c:pt>
                <c:pt idx="2">
                  <c:v>47.151570999999997</c:v>
                </c:pt>
                <c:pt idx="3">
                  <c:v>28.861858000000002</c:v>
                </c:pt>
                <c:pt idx="4">
                  <c:v>21.806190999999998</c:v>
                </c:pt>
              </c:numCache>
            </c:numRef>
          </c:val>
          <c:extLst>
            <c:ext xmlns:c16="http://schemas.microsoft.com/office/drawing/2014/chart" uri="{C3380CC4-5D6E-409C-BE32-E72D297353CC}">
              <c16:uniqueId val="{00000000-A790-42C7-A940-548C3CF963BF}"/>
            </c:ext>
          </c:extLst>
        </c:ser>
        <c:ser>
          <c:idx val="1"/>
          <c:order val="1"/>
          <c:tx>
            <c:strRef>
              <c:f>Sheet1!$C$1</c:f>
              <c:strCache>
                <c:ptCount val="1"/>
                <c:pt idx="0">
                  <c:v>2018</c:v>
                </c:pt>
              </c:strCache>
            </c:strRef>
          </c:tx>
          <c:spPr>
            <a:solidFill>
              <a:srgbClr val="FF0000"/>
            </a:solidFill>
            <a:ln>
              <a:noFill/>
            </a:ln>
            <a:effectLst/>
          </c:spPr>
          <c:invertIfNegative val="0"/>
          <c:dLbls>
            <c:dLbl>
              <c:idx val="0"/>
              <c:layout>
                <c:manualLayout>
                  <c:x val="8.4541062801932361E-3"/>
                  <c:y val="-2.0430497469973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9B-490E-8DC8-5052C4E39227}"/>
                </c:ext>
              </c:extLst>
            </c:dLbl>
            <c:dLbl>
              <c:idx val="1"/>
              <c:layout>
                <c:manualLayout>
                  <c:x val="1.2077294685990338E-3"/>
                  <c:y val="-2.33491399656841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9B-490E-8DC8-5052C4E39227}"/>
                </c:ext>
              </c:extLst>
            </c:dLbl>
            <c:dLbl>
              <c:idx val="2"/>
              <c:layout>
                <c:manualLayout>
                  <c:x val="3.6231884057971015E-3"/>
                  <c:y val="-2.62677824613946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9B-490E-8DC8-5052C4E39227}"/>
                </c:ext>
              </c:extLst>
            </c:dLbl>
            <c:dLbl>
              <c:idx val="3"/>
              <c:layout>
                <c:manualLayout>
                  <c:x val="7.2463768115942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9B-490E-8DC8-5052C4E39227}"/>
                </c:ext>
              </c:extLst>
            </c:dLbl>
            <c:dLbl>
              <c:idx val="4"/>
              <c:layout>
                <c:manualLayout>
                  <c:x val="1.570048309178744E-2"/>
                  <c:y val="-1.4593212478552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9B-490E-8DC8-5052C4E3922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$50,000</c:v>
                </c:pt>
                <c:pt idx="1">
                  <c:v>$50,000 - $100,000</c:v>
                </c:pt>
                <c:pt idx="2">
                  <c:v>$100,000 - $200,000</c:v>
                </c:pt>
                <c:pt idx="3">
                  <c:v>$200,000 - $500,000</c:v>
                </c:pt>
                <c:pt idx="4">
                  <c:v>Above $500,000</c:v>
                </c:pt>
              </c:strCache>
            </c:strRef>
          </c:cat>
          <c:val>
            <c:numRef>
              <c:f>Sheet1!$C$2:$C$6</c:f>
              <c:numCache>
                <c:formatCode>_("$"* #,##0.0_);_("$"* \(#,##0.0\);_("$"* "-"??_);_(@_)</c:formatCode>
                <c:ptCount val="5"/>
                <c:pt idx="0">
                  <c:v>5.755522</c:v>
                </c:pt>
                <c:pt idx="1">
                  <c:v>15.809519</c:v>
                </c:pt>
                <c:pt idx="2">
                  <c:v>27.914757999999999</c:v>
                </c:pt>
                <c:pt idx="3">
                  <c:v>23.159787999999999</c:v>
                </c:pt>
                <c:pt idx="4">
                  <c:v>20.312663000000001</c:v>
                </c:pt>
              </c:numCache>
            </c:numRef>
          </c:val>
          <c:extLst>
            <c:ext xmlns:c16="http://schemas.microsoft.com/office/drawing/2014/chart" uri="{C3380CC4-5D6E-409C-BE32-E72D297353CC}">
              <c16:uniqueId val="{00000000-AFE4-4B66-901B-40650A7B0133}"/>
            </c:ext>
          </c:extLst>
        </c:ser>
        <c:dLbls>
          <c:dLblPos val="outEnd"/>
          <c:showLegendKey val="0"/>
          <c:showVal val="1"/>
          <c:showCatName val="0"/>
          <c:showSerName val="0"/>
          <c:showPercent val="0"/>
          <c:showBubbleSize val="0"/>
        </c:dLbls>
        <c:gapWidth val="219"/>
        <c:overlap val="-27"/>
        <c:axId val="372709912"/>
        <c:axId val="372712536"/>
      </c:barChart>
      <c:catAx>
        <c:axId val="37270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2712536"/>
        <c:crosses val="autoZero"/>
        <c:auto val="1"/>
        <c:lblAlgn val="ctr"/>
        <c:lblOffset val="100"/>
        <c:noMultiLvlLbl val="0"/>
      </c:catAx>
      <c:valAx>
        <c:axId val="37271253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70991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3</c:v>
                </c:pt>
              </c:strCache>
            </c:strRef>
          </c:tx>
          <c:spPr>
            <a:solidFill>
              <a:srgbClr val="FF0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3-4A37-4595-8351-C5B2CFCCDD06}"/>
              </c:ext>
            </c:extLst>
          </c:dPt>
          <c:dPt>
            <c:idx val="1"/>
            <c:invertIfNegative val="0"/>
            <c:bubble3D val="0"/>
            <c:spPr>
              <a:solidFill>
                <a:srgbClr val="FF0000"/>
              </a:solidFill>
              <a:ln>
                <a:noFill/>
              </a:ln>
              <a:effectLst/>
            </c:spPr>
            <c:extLst>
              <c:ext xmlns:c16="http://schemas.microsoft.com/office/drawing/2014/chart" uri="{C3380CC4-5D6E-409C-BE32-E72D297353CC}">
                <c16:uniqueId val="{00000004-4A37-4595-8351-C5B2CFCCDD06}"/>
              </c:ext>
            </c:extLst>
          </c:dPt>
          <c:dPt>
            <c:idx val="4"/>
            <c:invertIfNegative val="0"/>
            <c:bubble3D val="0"/>
            <c:spPr>
              <a:solidFill>
                <a:srgbClr val="00B050"/>
              </a:solidFill>
              <a:ln>
                <a:noFill/>
              </a:ln>
              <a:effectLst/>
            </c:spPr>
            <c:extLst>
              <c:ext xmlns:c16="http://schemas.microsoft.com/office/drawing/2014/chart" uri="{C3380CC4-5D6E-409C-BE32-E72D297353CC}">
                <c16:uniqueId val="{00000000-D328-4816-B95D-BC921F50111E}"/>
              </c:ext>
            </c:extLst>
          </c:dPt>
          <c:dLbls>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5"/>
                <c:pt idx="0">
                  <c:v>Religion</c:v>
                </c:pt>
                <c:pt idx="1">
                  <c:v>Education</c:v>
                </c:pt>
                <c:pt idx="2">
                  <c:v>Human Services</c:v>
                </c:pt>
                <c:pt idx="3">
                  <c:v>Foundations</c:v>
                </c:pt>
                <c:pt idx="4">
                  <c:v>Health</c:v>
                </c:pt>
              </c:strCache>
            </c:strRef>
          </c:cat>
          <c:val>
            <c:numRef>
              <c:f>Sheet1!$B$2:$B$6</c:f>
              <c:numCache>
                <c:formatCode>0.0%</c:formatCode>
                <c:ptCount val="5"/>
                <c:pt idx="0">
                  <c:v>-1.4999999999999999E-2</c:v>
                </c:pt>
                <c:pt idx="1">
                  <c:v>-1.2999999999999999E-2</c:v>
                </c:pt>
                <c:pt idx="2">
                  <c:v>-3.0000000000000001E-3</c:v>
                </c:pt>
                <c:pt idx="3">
                  <c:v>-6.9000000000000006E-2</c:v>
                </c:pt>
                <c:pt idx="4">
                  <c:v>1E-3</c:v>
                </c:pt>
              </c:numCache>
            </c:numRef>
          </c:val>
          <c:extLst>
            <c:ext xmlns:c16="http://schemas.microsoft.com/office/drawing/2014/chart" uri="{C3380CC4-5D6E-409C-BE32-E72D297353CC}">
              <c16:uniqueId val="{00000000-4A37-4595-8351-C5B2CFCCDD06}"/>
            </c:ext>
          </c:extLst>
        </c:ser>
        <c:dLbls>
          <c:showLegendKey val="0"/>
          <c:showVal val="0"/>
          <c:showCatName val="0"/>
          <c:showSerName val="0"/>
          <c:showPercent val="0"/>
          <c:showBubbleSize val="0"/>
        </c:dLbls>
        <c:gapWidth val="219"/>
        <c:overlap val="-27"/>
        <c:axId val="679436712"/>
        <c:axId val="679429496"/>
      </c:barChart>
      <c:catAx>
        <c:axId val="679436712"/>
        <c:scaling>
          <c:orientation val="minMax"/>
        </c:scaling>
        <c:delete val="1"/>
        <c:axPos val="b"/>
        <c:numFmt formatCode="General" sourceLinked="1"/>
        <c:majorTickMark val="none"/>
        <c:minorTickMark val="none"/>
        <c:tickLblPos val="nextTo"/>
        <c:crossAx val="679429496"/>
        <c:crosses val="autoZero"/>
        <c:auto val="1"/>
        <c:lblAlgn val="ctr"/>
        <c:lblOffset val="100"/>
        <c:noMultiLvlLbl val="0"/>
      </c:catAx>
      <c:valAx>
        <c:axId val="679429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436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Sheet1!$A$2:$A$37</c:f>
              <c:numCache>
                <c:formatCode>General</c:formatCode>
                <c:ptCount val="36"/>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numCache>
            </c:numRef>
          </c:cat>
          <c:val>
            <c:numRef>
              <c:f>Sheet1!$B$2:$B$37</c:f>
              <c:numCache>
                <c:formatCode>#,##0</c:formatCode>
                <c:ptCount val="36"/>
                <c:pt idx="0">
                  <c:v>275000</c:v>
                </c:pt>
                <c:pt idx="1">
                  <c:v>325000</c:v>
                </c:pt>
                <c:pt idx="2">
                  <c:v>400000</c:v>
                </c:pt>
                <c:pt idx="3">
                  <c:v>500000</c:v>
                </c:pt>
                <c:pt idx="4">
                  <c:v>600000</c:v>
                </c:pt>
                <c:pt idx="5">
                  <c:v>600000</c:v>
                </c:pt>
                <c:pt idx="6">
                  <c:v>600000</c:v>
                </c:pt>
                <c:pt idx="7">
                  <c:v>600000</c:v>
                </c:pt>
                <c:pt idx="8">
                  <c:v>600000</c:v>
                </c:pt>
                <c:pt idx="9">
                  <c:v>600000</c:v>
                </c:pt>
                <c:pt idx="10">
                  <c:v>600000</c:v>
                </c:pt>
                <c:pt idx="11">
                  <c:v>600000</c:v>
                </c:pt>
                <c:pt idx="12">
                  <c:v>600000</c:v>
                </c:pt>
                <c:pt idx="13">
                  <c:v>600000</c:v>
                </c:pt>
                <c:pt idx="14">
                  <c:v>600000</c:v>
                </c:pt>
                <c:pt idx="15">
                  <c:v>625000</c:v>
                </c:pt>
                <c:pt idx="16">
                  <c:v>650000</c:v>
                </c:pt>
                <c:pt idx="17">
                  <c:v>675000</c:v>
                </c:pt>
                <c:pt idx="18">
                  <c:v>675000</c:v>
                </c:pt>
                <c:pt idx="19">
                  <c:v>1000000</c:v>
                </c:pt>
                <c:pt idx="20">
                  <c:v>1000000</c:v>
                </c:pt>
                <c:pt idx="21">
                  <c:v>1500000</c:v>
                </c:pt>
                <c:pt idx="22">
                  <c:v>1500000</c:v>
                </c:pt>
                <c:pt idx="23">
                  <c:v>2000000</c:v>
                </c:pt>
                <c:pt idx="24">
                  <c:v>2000000</c:v>
                </c:pt>
                <c:pt idx="25">
                  <c:v>2000000</c:v>
                </c:pt>
                <c:pt idx="26">
                  <c:v>3500000</c:v>
                </c:pt>
                <c:pt idx="27">
                  <c:v>5000000</c:v>
                </c:pt>
                <c:pt idx="28">
                  <c:v>5000000</c:v>
                </c:pt>
                <c:pt idx="29">
                  <c:v>5120000</c:v>
                </c:pt>
                <c:pt idx="30">
                  <c:v>5250000</c:v>
                </c:pt>
                <c:pt idx="31">
                  <c:v>5340000</c:v>
                </c:pt>
                <c:pt idx="32">
                  <c:v>5340000</c:v>
                </c:pt>
                <c:pt idx="33">
                  <c:v>5430000</c:v>
                </c:pt>
                <c:pt idx="34">
                  <c:v>5490000</c:v>
                </c:pt>
                <c:pt idx="35">
                  <c:v>11180000</c:v>
                </c:pt>
              </c:numCache>
            </c:numRef>
          </c:val>
          <c:extLst>
            <c:ext xmlns:c16="http://schemas.microsoft.com/office/drawing/2014/chart" uri="{C3380CC4-5D6E-409C-BE32-E72D297353CC}">
              <c16:uniqueId val="{00000000-346B-46BB-A76A-355431478198}"/>
            </c:ext>
          </c:extLst>
        </c:ser>
        <c:dLbls>
          <c:showLegendKey val="0"/>
          <c:showVal val="0"/>
          <c:showCatName val="0"/>
          <c:showSerName val="0"/>
          <c:showPercent val="0"/>
          <c:showBubbleSize val="0"/>
        </c:dLbls>
        <c:gapWidth val="100"/>
        <c:overlap val="-24"/>
        <c:axId val="232513880"/>
        <c:axId val="232514272"/>
      </c:barChart>
      <c:catAx>
        <c:axId val="2325138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32514272"/>
        <c:crosses val="autoZero"/>
        <c:auto val="1"/>
        <c:lblAlgn val="ctr"/>
        <c:lblOffset val="100"/>
        <c:noMultiLvlLbl val="0"/>
      </c:catAx>
      <c:valAx>
        <c:axId val="232514272"/>
        <c:scaling>
          <c:orientation val="minMax"/>
        </c:scaling>
        <c:delete val="0"/>
        <c:axPos val="l"/>
        <c:majorGridlines>
          <c:spPr>
            <a:ln w="9525" cap="flat" cmpd="sng" algn="ctr">
              <a:solidFill>
                <a:schemeClr val="lt1">
                  <a:lumMod val="95000"/>
                  <a:alpha val="10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32513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84276-0852-44A3-9B2F-FFAD12AE6A5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C94BEC8-4323-4CA4-B569-A1E8B4FC96AB}">
      <dgm:prSet/>
      <dgm:spPr/>
      <dgm:t>
        <a:bodyPr/>
        <a:lstStyle/>
        <a:p>
          <a:r>
            <a:rPr lang="en-US" dirty="0">
              <a:solidFill>
                <a:schemeClr val="tx1"/>
              </a:solidFill>
            </a:rPr>
            <a:t>Estate Taxes</a:t>
          </a:r>
        </a:p>
      </dgm:t>
    </dgm:pt>
    <dgm:pt modelId="{DAEB0DC6-F1B0-4EDF-AE01-44FE9AA71DF0}" type="parTrans" cxnId="{BFEF0997-699A-45E7-A0AC-B64010283034}">
      <dgm:prSet/>
      <dgm:spPr/>
      <dgm:t>
        <a:bodyPr/>
        <a:lstStyle/>
        <a:p>
          <a:endParaRPr lang="en-US"/>
        </a:p>
      </dgm:t>
    </dgm:pt>
    <dgm:pt modelId="{A9586E75-78DD-4117-8691-3A58FEC9FA4E}" type="sibTrans" cxnId="{BFEF0997-699A-45E7-A0AC-B64010283034}">
      <dgm:prSet/>
      <dgm:spPr/>
      <dgm:t>
        <a:bodyPr/>
        <a:lstStyle/>
        <a:p>
          <a:endParaRPr lang="en-US"/>
        </a:p>
      </dgm:t>
    </dgm:pt>
    <dgm:pt modelId="{05FE04B2-D065-48C9-AD50-52D6CD03DF22}">
      <dgm:prSet/>
      <dgm:spPr/>
      <dgm:t>
        <a:bodyPr/>
        <a:lstStyle/>
        <a:p>
          <a:r>
            <a:rPr lang="en-US" dirty="0">
              <a:solidFill>
                <a:schemeClr val="tx1"/>
              </a:solidFill>
            </a:rPr>
            <a:t>Why Do People Make Charitable Gifts?</a:t>
          </a:r>
        </a:p>
      </dgm:t>
    </dgm:pt>
    <dgm:pt modelId="{573B4B38-3FC7-4D8C-BD36-650EEB45C266}" type="parTrans" cxnId="{FF118E5D-2FF5-4330-904C-31A023AE35B5}">
      <dgm:prSet/>
      <dgm:spPr/>
      <dgm:t>
        <a:bodyPr/>
        <a:lstStyle/>
        <a:p>
          <a:endParaRPr lang="en-US"/>
        </a:p>
      </dgm:t>
    </dgm:pt>
    <dgm:pt modelId="{05E62023-354E-4B5B-BD77-53625E46B457}" type="sibTrans" cxnId="{FF118E5D-2FF5-4330-904C-31A023AE35B5}">
      <dgm:prSet/>
      <dgm:spPr/>
      <dgm:t>
        <a:bodyPr/>
        <a:lstStyle/>
        <a:p>
          <a:endParaRPr lang="en-US"/>
        </a:p>
      </dgm:t>
    </dgm:pt>
    <dgm:pt modelId="{2C8A3608-E787-4EBF-95E3-E6E59A624E1F}">
      <dgm:prSet/>
      <dgm:spPr/>
      <dgm:t>
        <a:bodyPr/>
        <a:lstStyle/>
        <a:p>
          <a:r>
            <a:rPr lang="en-US" dirty="0">
              <a:solidFill>
                <a:schemeClr val="tx1"/>
              </a:solidFill>
            </a:rPr>
            <a:t>The New Standard Deduction</a:t>
          </a:r>
        </a:p>
      </dgm:t>
    </dgm:pt>
    <dgm:pt modelId="{847E447F-8742-4198-B737-749B21159908}" type="parTrans" cxnId="{70C64F46-AB4C-470B-A0CF-1415FA3B8464}">
      <dgm:prSet/>
      <dgm:spPr/>
      <dgm:t>
        <a:bodyPr/>
        <a:lstStyle/>
        <a:p>
          <a:endParaRPr lang="en-US"/>
        </a:p>
      </dgm:t>
    </dgm:pt>
    <dgm:pt modelId="{ABAB980F-C22D-4477-B63B-D53C8B11B3A7}" type="sibTrans" cxnId="{70C64F46-AB4C-470B-A0CF-1415FA3B8464}">
      <dgm:prSet/>
      <dgm:spPr/>
      <dgm:t>
        <a:bodyPr/>
        <a:lstStyle/>
        <a:p>
          <a:endParaRPr lang="en-US"/>
        </a:p>
      </dgm:t>
    </dgm:pt>
    <dgm:pt modelId="{0C01DB37-75BD-4CB7-B96A-B3A974086A04}">
      <dgm:prSet/>
      <dgm:spPr/>
      <dgm:t>
        <a:bodyPr/>
        <a:lstStyle/>
        <a:p>
          <a:r>
            <a:rPr lang="en-US" dirty="0">
              <a:solidFill>
                <a:schemeClr val="tx1"/>
              </a:solidFill>
            </a:rPr>
            <a:t>What Has Happened to Charitable Giving?</a:t>
          </a:r>
        </a:p>
      </dgm:t>
    </dgm:pt>
    <dgm:pt modelId="{7C870E42-305E-4970-8194-25090454FC4A}" type="parTrans" cxnId="{63E34065-B756-45FC-9EBF-5F9245929010}">
      <dgm:prSet/>
      <dgm:spPr/>
      <dgm:t>
        <a:bodyPr/>
        <a:lstStyle/>
        <a:p>
          <a:endParaRPr lang="en-US"/>
        </a:p>
      </dgm:t>
    </dgm:pt>
    <dgm:pt modelId="{718FD47A-48DB-440F-92E7-5432E8727B22}" type="sibTrans" cxnId="{63E34065-B756-45FC-9EBF-5F9245929010}">
      <dgm:prSet/>
      <dgm:spPr/>
      <dgm:t>
        <a:bodyPr/>
        <a:lstStyle/>
        <a:p>
          <a:endParaRPr lang="en-US"/>
        </a:p>
      </dgm:t>
    </dgm:pt>
    <dgm:pt modelId="{BF0B4D8F-4A31-48E0-BB9B-321EA66553FE}" type="pres">
      <dgm:prSet presAssocID="{40E84276-0852-44A3-9B2F-FFAD12AE6A59}" presName="linear" presStyleCnt="0">
        <dgm:presLayoutVars>
          <dgm:animLvl val="lvl"/>
          <dgm:resizeHandles val="exact"/>
        </dgm:presLayoutVars>
      </dgm:prSet>
      <dgm:spPr/>
    </dgm:pt>
    <dgm:pt modelId="{2CB4A73D-5F70-4966-B29C-413C6D432706}" type="pres">
      <dgm:prSet presAssocID="{05FE04B2-D065-48C9-AD50-52D6CD03DF22}" presName="parentText" presStyleLbl="node1" presStyleIdx="0" presStyleCnt="4">
        <dgm:presLayoutVars>
          <dgm:chMax val="0"/>
          <dgm:bulletEnabled val="1"/>
        </dgm:presLayoutVars>
      </dgm:prSet>
      <dgm:spPr/>
    </dgm:pt>
    <dgm:pt modelId="{9A89A2E2-99D5-407F-9EAB-B5749B27CE33}" type="pres">
      <dgm:prSet presAssocID="{05E62023-354E-4B5B-BD77-53625E46B457}" presName="spacer" presStyleCnt="0"/>
      <dgm:spPr/>
    </dgm:pt>
    <dgm:pt modelId="{0A9A8B0D-4562-48E6-BFFF-15BD9C900EB4}" type="pres">
      <dgm:prSet presAssocID="{2C8A3608-E787-4EBF-95E3-E6E59A624E1F}" presName="parentText" presStyleLbl="node1" presStyleIdx="1" presStyleCnt="4">
        <dgm:presLayoutVars>
          <dgm:chMax val="0"/>
          <dgm:bulletEnabled val="1"/>
        </dgm:presLayoutVars>
      </dgm:prSet>
      <dgm:spPr/>
    </dgm:pt>
    <dgm:pt modelId="{86C895CB-EDA4-425E-A3AE-709675E1D369}" type="pres">
      <dgm:prSet presAssocID="{ABAB980F-C22D-4477-B63B-D53C8B11B3A7}" presName="spacer" presStyleCnt="0"/>
      <dgm:spPr/>
    </dgm:pt>
    <dgm:pt modelId="{1B7267AC-3C40-4E03-9ADD-693DB978163A}" type="pres">
      <dgm:prSet presAssocID="{0C01DB37-75BD-4CB7-B96A-B3A974086A04}" presName="parentText" presStyleLbl="node1" presStyleIdx="2" presStyleCnt="4">
        <dgm:presLayoutVars>
          <dgm:chMax val="0"/>
          <dgm:bulletEnabled val="1"/>
        </dgm:presLayoutVars>
      </dgm:prSet>
      <dgm:spPr/>
    </dgm:pt>
    <dgm:pt modelId="{E5B20CF6-04BD-41D3-89C7-01A0BAB661F2}" type="pres">
      <dgm:prSet presAssocID="{718FD47A-48DB-440F-92E7-5432E8727B22}" presName="spacer" presStyleCnt="0"/>
      <dgm:spPr/>
    </dgm:pt>
    <dgm:pt modelId="{50436417-D8F1-4B3E-AB43-5EE3CB8B7E37}" type="pres">
      <dgm:prSet presAssocID="{DC94BEC8-4323-4CA4-B569-A1E8B4FC96AB}" presName="parentText" presStyleLbl="node1" presStyleIdx="3" presStyleCnt="4">
        <dgm:presLayoutVars>
          <dgm:chMax val="0"/>
          <dgm:bulletEnabled val="1"/>
        </dgm:presLayoutVars>
      </dgm:prSet>
      <dgm:spPr/>
    </dgm:pt>
  </dgm:ptLst>
  <dgm:cxnLst>
    <dgm:cxn modelId="{ECB84C05-1C9E-41DB-915B-93E953D88B1A}" type="presOf" srcId="{40E84276-0852-44A3-9B2F-FFAD12AE6A59}" destId="{BF0B4D8F-4A31-48E0-BB9B-321EA66553FE}" srcOrd="0" destOrd="0" presId="urn:microsoft.com/office/officeart/2005/8/layout/vList2"/>
    <dgm:cxn modelId="{FF118E5D-2FF5-4330-904C-31A023AE35B5}" srcId="{40E84276-0852-44A3-9B2F-FFAD12AE6A59}" destId="{05FE04B2-D065-48C9-AD50-52D6CD03DF22}" srcOrd="0" destOrd="0" parTransId="{573B4B38-3FC7-4D8C-BD36-650EEB45C266}" sibTransId="{05E62023-354E-4B5B-BD77-53625E46B457}"/>
    <dgm:cxn modelId="{63E34065-B756-45FC-9EBF-5F9245929010}" srcId="{40E84276-0852-44A3-9B2F-FFAD12AE6A59}" destId="{0C01DB37-75BD-4CB7-B96A-B3A974086A04}" srcOrd="2" destOrd="0" parTransId="{7C870E42-305E-4970-8194-25090454FC4A}" sibTransId="{718FD47A-48DB-440F-92E7-5432E8727B22}"/>
    <dgm:cxn modelId="{70C64F46-AB4C-470B-A0CF-1415FA3B8464}" srcId="{40E84276-0852-44A3-9B2F-FFAD12AE6A59}" destId="{2C8A3608-E787-4EBF-95E3-E6E59A624E1F}" srcOrd="1" destOrd="0" parTransId="{847E447F-8742-4198-B737-749B21159908}" sibTransId="{ABAB980F-C22D-4477-B63B-D53C8B11B3A7}"/>
    <dgm:cxn modelId="{BFEF0997-699A-45E7-A0AC-B64010283034}" srcId="{40E84276-0852-44A3-9B2F-FFAD12AE6A59}" destId="{DC94BEC8-4323-4CA4-B569-A1E8B4FC96AB}" srcOrd="3" destOrd="0" parTransId="{DAEB0DC6-F1B0-4EDF-AE01-44FE9AA71DF0}" sibTransId="{A9586E75-78DD-4117-8691-3A58FEC9FA4E}"/>
    <dgm:cxn modelId="{3C102DB5-E77F-46BC-B5AD-2AEE70773B10}" type="presOf" srcId="{DC94BEC8-4323-4CA4-B569-A1E8B4FC96AB}" destId="{50436417-D8F1-4B3E-AB43-5EE3CB8B7E37}" srcOrd="0" destOrd="0" presId="urn:microsoft.com/office/officeart/2005/8/layout/vList2"/>
    <dgm:cxn modelId="{073E81B7-CE87-4D7B-8CE3-D604C5C5F341}" type="presOf" srcId="{0C01DB37-75BD-4CB7-B96A-B3A974086A04}" destId="{1B7267AC-3C40-4E03-9ADD-693DB978163A}" srcOrd="0" destOrd="0" presId="urn:microsoft.com/office/officeart/2005/8/layout/vList2"/>
    <dgm:cxn modelId="{FD6F0BDC-D9C7-4D93-AAE2-E641244FF68E}" type="presOf" srcId="{2C8A3608-E787-4EBF-95E3-E6E59A624E1F}" destId="{0A9A8B0D-4562-48E6-BFFF-15BD9C900EB4}" srcOrd="0" destOrd="0" presId="urn:microsoft.com/office/officeart/2005/8/layout/vList2"/>
    <dgm:cxn modelId="{75CA64FA-FFB8-4972-851E-745345248DB3}" type="presOf" srcId="{05FE04B2-D065-48C9-AD50-52D6CD03DF22}" destId="{2CB4A73D-5F70-4966-B29C-413C6D432706}" srcOrd="0" destOrd="0" presId="urn:microsoft.com/office/officeart/2005/8/layout/vList2"/>
    <dgm:cxn modelId="{56A574CB-A640-4C9E-9C96-373C54DFE14B}" type="presParOf" srcId="{BF0B4D8F-4A31-48E0-BB9B-321EA66553FE}" destId="{2CB4A73D-5F70-4966-B29C-413C6D432706}" srcOrd="0" destOrd="0" presId="urn:microsoft.com/office/officeart/2005/8/layout/vList2"/>
    <dgm:cxn modelId="{F59C95E4-CB85-4EED-B97F-14C6963113CF}" type="presParOf" srcId="{BF0B4D8F-4A31-48E0-BB9B-321EA66553FE}" destId="{9A89A2E2-99D5-407F-9EAB-B5749B27CE33}" srcOrd="1" destOrd="0" presId="urn:microsoft.com/office/officeart/2005/8/layout/vList2"/>
    <dgm:cxn modelId="{2396535C-B896-4AB8-A711-DBD7060ACDF8}" type="presParOf" srcId="{BF0B4D8F-4A31-48E0-BB9B-321EA66553FE}" destId="{0A9A8B0D-4562-48E6-BFFF-15BD9C900EB4}" srcOrd="2" destOrd="0" presId="urn:microsoft.com/office/officeart/2005/8/layout/vList2"/>
    <dgm:cxn modelId="{3FEF606D-82AC-4785-BE6A-D6FB8CFA0F2E}" type="presParOf" srcId="{BF0B4D8F-4A31-48E0-BB9B-321EA66553FE}" destId="{86C895CB-EDA4-425E-A3AE-709675E1D369}" srcOrd="3" destOrd="0" presId="urn:microsoft.com/office/officeart/2005/8/layout/vList2"/>
    <dgm:cxn modelId="{34BFBDAA-FA07-4E58-97AB-A6F65C8BCBF3}" type="presParOf" srcId="{BF0B4D8F-4A31-48E0-BB9B-321EA66553FE}" destId="{1B7267AC-3C40-4E03-9ADD-693DB978163A}" srcOrd="4" destOrd="0" presId="urn:microsoft.com/office/officeart/2005/8/layout/vList2"/>
    <dgm:cxn modelId="{1D967A61-B151-4D4E-8880-8BFFF60FE890}" type="presParOf" srcId="{BF0B4D8F-4A31-48E0-BB9B-321EA66553FE}" destId="{E5B20CF6-04BD-41D3-89C7-01A0BAB661F2}" srcOrd="5" destOrd="0" presId="urn:microsoft.com/office/officeart/2005/8/layout/vList2"/>
    <dgm:cxn modelId="{12A41F27-7F9A-48F5-8CEB-145C730A059E}" type="presParOf" srcId="{BF0B4D8F-4A31-48E0-BB9B-321EA66553FE}" destId="{50436417-D8F1-4B3E-AB43-5EE3CB8B7E3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4A73D-5F70-4966-B29C-413C6D432706}">
      <dsp:nvSpPr>
        <dsp:cNvPr id="0" name=""/>
        <dsp:cNvSpPr/>
      </dsp:nvSpPr>
      <dsp:spPr>
        <a:xfrm>
          <a:off x="0" y="820352"/>
          <a:ext cx="6797675" cy="69556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Why Do People Make Charitable Gifts?</a:t>
          </a:r>
        </a:p>
      </dsp:txBody>
      <dsp:txXfrm>
        <a:off x="33955" y="854307"/>
        <a:ext cx="6729765" cy="627655"/>
      </dsp:txXfrm>
    </dsp:sp>
    <dsp:sp modelId="{0A9A8B0D-4562-48E6-BFFF-15BD9C900EB4}">
      <dsp:nvSpPr>
        <dsp:cNvPr id="0" name=""/>
        <dsp:cNvSpPr/>
      </dsp:nvSpPr>
      <dsp:spPr>
        <a:xfrm>
          <a:off x="0" y="1599437"/>
          <a:ext cx="6797675" cy="695565"/>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The New Standard Deduction</a:t>
          </a:r>
        </a:p>
      </dsp:txBody>
      <dsp:txXfrm>
        <a:off x="33955" y="1633392"/>
        <a:ext cx="6729765" cy="627655"/>
      </dsp:txXfrm>
    </dsp:sp>
    <dsp:sp modelId="{1B7267AC-3C40-4E03-9ADD-693DB978163A}">
      <dsp:nvSpPr>
        <dsp:cNvPr id="0" name=""/>
        <dsp:cNvSpPr/>
      </dsp:nvSpPr>
      <dsp:spPr>
        <a:xfrm>
          <a:off x="0" y="2378523"/>
          <a:ext cx="6797675" cy="695565"/>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What Has Happened to Charitable Giving?</a:t>
          </a:r>
        </a:p>
      </dsp:txBody>
      <dsp:txXfrm>
        <a:off x="33955" y="2412478"/>
        <a:ext cx="6729765" cy="627655"/>
      </dsp:txXfrm>
    </dsp:sp>
    <dsp:sp modelId="{50436417-D8F1-4B3E-AB43-5EE3CB8B7E37}">
      <dsp:nvSpPr>
        <dsp:cNvPr id="0" name=""/>
        <dsp:cNvSpPr/>
      </dsp:nvSpPr>
      <dsp:spPr>
        <a:xfrm>
          <a:off x="0" y="3157608"/>
          <a:ext cx="6797675" cy="695565"/>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Estate Taxes</a:t>
          </a:r>
        </a:p>
      </dsp:txBody>
      <dsp:txXfrm>
        <a:off x="33955" y="3191563"/>
        <a:ext cx="6729765"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0.76452</cdr:x>
      <cdr:y>0.10902</cdr:y>
    </cdr:from>
    <cdr:to>
      <cdr:x>0.91817</cdr:x>
      <cdr:y>0.23793</cdr:y>
    </cdr:to>
    <cdr:sp macro="" textlink="">
      <cdr:nvSpPr>
        <cdr:cNvPr id="3" name="Arrow: Right 2">
          <a:extLst xmlns:a="http://schemas.openxmlformats.org/drawingml/2006/main">
            <a:ext uri="{FF2B5EF4-FFF2-40B4-BE49-F238E27FC236}">
              <a16:creationId xmlns:a16="http://schemas.microsoft.com/office/drawing/2014/main" id="{BB18C27C-65B1-4F45-A729-8015A9335E6C}"/>
            </a:ext>
          </a:extLst>
        </cdr:cNvPr>
        <cdr:cNvSpPr/>
      </cdr:nvSpPr>
      <cdr:spPr>
        <a:xfrm xmlns:a="http://schemas.openxmlformats.org/drawingml/2006/main">
          <a:off x="6816003" y="411905"/>
          <a:ext cx="1369850" cy="487063"/>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0.41093</cdr:x>
      <cdr:y>0.03075</cdr:y>
    </cdr:from>
    <cdr:to>
      <cdr:x>0.75604</cdr:x>
      <cdr:y>0.37089</cdr:y>
    </cdr:to>
    <cdr:sp macro="" textlink="">
      <cdr:nvSpPr>
        <cdr:cNvPr id="4" name="TextBox 3">
          <a:extLst xmlns:a="http://schemas.openxmlformats.org/drawingml/2006/main">
            <a:ext uri="{FF2B5EF4-FFF2-40B4-BE49-F238E27FC236}">
              <a16:creationId xmlns:a16="http://schemas.microsoft.com/office/drawing/2014/main" id="{C4F197A1-D7E0-4B58-ADA9-9536736F5D77}"/>
            </a:ext>
          </a:extLst>
        </cdr:cNvPr>
        <cdr:cNvSpPr txBox="1"/>
      </cdr:nvSpPr>
      <cdr:spPr>
        <a:xfrm xmlns:a="http://schemas.openxmlformats.org/drawingml/2006/main">
          <a:off x="3663626" y="116176"/>
          <a:ext cx="3076794" cy="12851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dirty="0">
              <a:solidFill>
                <a:schemeClr val="bg1"/>
              </a:solidFill>
            </a:rPr>
            <a:t>New Exemption:  $11.18 Million</a:t>
          </a:r>
        </a:p>
      </cdr:txBody>
    </cdr:sp>
  </cdr:relSizeAnchor>
  <cdr:relSizeAnchor xmlns:cdr="http://schemas.openxmlformats.org/drawingml/2006/chartDrawing">
    <cdr:from>
      <cdr:x>0.15365</cdr:x>
      <cdr:y>0.53742</cdr:y>
    </cdr:from>
    <cdr:to>
      <cdr:x>0.17872</cdr:x>
      <cdr:y>0.78684</cdr:y>
    </cdr:to>
    <cdr:sp macro="" textlink="">
      <cdr:nvSpPr>
        <cdr:cNvPr id="2" name="Arrow: Down 1">
          <a:extLst xmlns:a="http://schemas.openxmlformats.org/drawingml/2006/main">
            <a:ext uri="{FF2B5EF4-FFF2-40B4-BE49-F238E27FC236}">
              <a16:creationId xmlns:a16="http://schemas.microsoft.com/office/drawing/2014/main" id="{F782CEF0-ECB1-4568-9939-D8C0F6629A8B}"/>
            </a:ext>
          </a:extLst>
        </cdr:cNvPr>
        <cdr:cNvSpPr/>
      </cdr:nvSpPr>
      <cdr:spPr>
        <a:xfrm xmlns:a="http://schemas.openxmlformats.org/drawingml/2006/main" rot="1772186">
          <a:off x="1369876" y="2030493"/>
          <a:ext cx="223447" cy="942387"/>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0.37812</cdr:x>
      <cdr:y>0.53623</cdr:y>
    </cdr:from>
    <cdr:to>
      <cdr:x>0.39958</cdr:x>
      <cdr:y>0.79232</cdr:y>
    </cdr:to>
    <cdr:sp macro="" textlink="">
      <cdr:nvSpPr>
        <cdr:cNvPr id="5" name="Arrow: Down 4">
          <a:extLst xmlns:a="http://schemas.openxmlformats.org/drawingml/2006/main">
            <a:ext uri="{FF2B5EF4-FFF2-40B4-BE49-F238E27FC236}">
              <a16:creationId xmlns:a16="http://schemas.microsoft.com/office/drawing/2014/main" id="{CAD3D4B1-F246-416A-8E59-C7CA39DBFBC9}"/>
            </a:ext>
          </a:extLst>
        </cdr:cNvPr>
        <cdr:cNvSpPr/>
      </cdr:nvSpPr>
      <cdr:spPr>
        <a:xfrm xmlns:a="http://schemas.openxmlformats.org/drawingml/2006/main" rot="20295728">
          <a:off x="3371054" y="2026019"/>
          <a:ext cx="191386" cy="967563"/>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0.27284</cdr:x>
      <cdr:y>0.41063</cdr:y>
    </cdr:from>
    <cdr:to>
      <cdr:x>0.39926</cdr:x>
      <cdr:y>0.50838</cdr:y>
    </cdr:to>
    <cdr:sp macro="" textlink="">
      <cdr:nvSpPr>
        <cdr:cNvPr id="6" name="TextBox 4">
          <a:extLst xmlns:a="http://schemas.openxmlformats.org/drawingml/2006/main">
            <a:ext uri="{FF2B5EF4-FFF2-40B4-BE49-F238E27FC236}">
              <a16:creationId xmlns:a16="http://schemas.microsoft.com/office/drawing/2014/main" id="{1107058F-BD48-4636-8BEC-5577633E58C6}"/>
            </a:ext>
          </a:extLst>
        </cdr:cNvPr>
        <cdr:cNvSpPr txBox="1"/>
      </cdr:nvSpPr>
      <cdr:spPr>
        <a:xfrm xmlns:a="http://schemas.openxmlformats.org/drawingml/2006/main">
          <a:off x="2432492" y="1551466"/>
          <a:ext cx="112705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bg1"/>
              </a:solidFill>
            </a:rPr>
            <a:t>$600,000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6E0DEB5-2E0A-4A66-98D7-D263F83736A5}" type="datetimeFigureOut">
              <a:rPr lang="en-US" smtClean="0"/>
              <a:t>4/5/2020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85F760A-3ACE-40A7-ADFB-AF18ED144C88}" type="slidenum">
              <a:rPr lang="en-US" smtClean="0"/>
              <a:t>‹#›</a:t>
            </a:fld>
            <a:endParaRPr lang="en-US"/>
          </a:p>
        </p:txBody>
      </p:sp>
    </p:spTree>
    <p:extLst>
      <p:ext uri="{BB962C8B-B14F-4D97-AF65-F5344CB8AC3E}">
        <p14:creationId xmlns:p14="http://schemas.microsoft.com/office/powerpoint/2010/main" val="4142784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C95D14B-86B7-40D3-95EB-6532400CD53B}" type="datetimeFigureOut">
              <a:rPr lang="en-US" smtClean="0"/>
              <a:t>4/5/2020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863FE80-F264-42D5-BAED-61F9A5E90F6F}" type="slidenum">
              <a:rPr lang="en-US" smtClean="0"/>
              <a:t>‹#›</a:t>
            </a:fld>
            <a:endParaRPr lang="en-US"/>
          </a:p>
        </p:txBody>
      </p:sp>
    </p:spTree>
    <p:extLst>
      <p:ext uri="{BB962C8B-B14F-4D97-AF65-F5344CB8AC3E}">
        <p14:creationId xmlns:p14="http://schemas.microsoft.com/office/powerpoint/2010/main" val="64765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3FE80-F264-42D5-BAED-61F9A5E90F6F}" type="slidenum">
              <a:rPr lang="en-US" smtClean="0"/>
              <a:t>20</a:t>
            </a:fld>
            <a:endParaRPr lang="en-US"/>
          </a:p>
        </p:txBody>
      </p:sp>
    </p:spTree>
    <p:extLst>
      <p:ext uri="{BB962C8B-B14F-4D97-AF65-F5344CB8AC3E}">
        <p14:creationId xmlns:p14="http://schemas.microsoft.com/office/powerpoint/2010/main" val="22700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BB5B6A-E5D0-471A-B308-CABB389356FC}"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24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D86C-9053-4932-8ADA-A78C8D0529BD}"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371194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E2A74-18CD-4BCB-9E2B-69EFC63138B9}"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01327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BB5B6A-E5D0-471A-B308-CABB389356FC}"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580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52CE2-C517-4974-ABEA-21850C47ADDD}"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pPr/>
              <a:t>‹#›</a:t>
            </a:fld>
            <a:endParaRPr lang="en-US" dirty="0"/>
          </a:p>
        </p:txBody>
      </p:sp>
    </p:spTree>
    <p:extLst>
      <p:ext uri="{BB962C8B-B14F-4D97-AF65-F5344CB8AC3E}">
        <p14:creationId xmlns:p14="http://schemas.microsoft.com/office/powerpoint/2010/main" val="67291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302495-6F57-4094-92FC-3148AC6F16EA}"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0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11F5EF-5D2A-491C-AC74-565A94456B77}" type="datetime1">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303071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D273A4-4D97-493F-94DA-E0D23D36C8BD}" type="datetime1">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3597898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B0DAE-9113-4607-A58F-036177E5BB86}" type="datetime1">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3744130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15534B7-56D4-4AAA-B92A-1C46A4BB98BD}" type="datetime1">
              <a:rPr lang="en-US" smtClean="0"/>
              <a:t>4/5/2020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291483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B0A28A-0CFD-4DC4-9C03-CF0396C65A3D}" type="datetime1">
              <a:rPr lang="en-US" smtClean="0"/>
              <a:t>4/5/2020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07ED12-6588-45E0-9E18-3E27797308BB}" type="slidenum">
              <a:rPr lang="en-US" smtClean="0"/>
              <a:t>‹#›</a:t>
            </a:fld>
            <a:endParaRPr lang="en-US"/>
          </a:p>
        </p:txBody>
      </p:sp>
    </p:spTree>
    <p:extLst>
      <p:ext uri="{BB962C8B-B14F-4D97-AF65-F5344CB8AC3E}">
        <p14:creationId xmlns:p14="http://schemas.microsoft.com/office/powerpoint/2010/main" val="335206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52CE2-C517-4974-ABEA-21850C47ADDD}"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pPr/>
              <a:t>‹#›</a:t>
            </a:fld>
            <a:endParaRPr lang="en-US" dirty="0"/>
          </a:p>
        </p:txBody>
      </p:sp>
    </p:spTree>
    <p:extLst>
      <p:ext uri="{BB962C8B-B14F-4D97-AF65-F5344CB8AC3E}">
        <p14:creationId xmlns:p14="http://schemas.microsoft.com/office/powerpoint/2010/main" val="3434325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334ADB-6911-42BF-B134-15DDE285A9AA}" type="datetime1">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39886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D86C-9053-4932-8ADA-A78C8D0529BD}"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2201312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E2A74-18CD-4BCB-9E2B-69EFC63138B9}"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259265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302495-6F57-4094-92FC-3148AC6F16EA}"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82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11F5EF-5D2A-491C-AC74-565A94456B77}" type="datetime1">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245194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D273A4-4D97-493F-94DA-E0D23D36C8BD}" type="datetime1">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93075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B0DAE-9113-4607-A58F-036177E5BB86}" type="datetime1">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40204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15534B7-56D4-4AAA-B92A-1C46A4BB98BD}" type="datetime1">
              <a:rPr lang="en-US" smtClean="0"/>
              <a:t>4/5/2020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4612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B0A28A-0CFD-4DC4-9C03-CF0396C65A3D}" type="datetime1">
              <a:rPr lang="en-US" smtClean="0"/>
              <a:t>4/5/2020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07ED12-6588-45E0-9E18-3E27797308BB}" type="slidenum">
              <a:rPr lang="en-US" smtClean="0"/>
              <a:t>‹#›</a:t>
            </a:fld>
            <a:endParaRPr lang="en-US"/>
          </a:p>
        </p:txBody>
      </p:sp>
    </p:spTree>
    <p:extLst>
      <p:ext uri="{BB962C8B-B14F-4D97-AF65-F5344CB8AC3E}">
        <p14:creationId xmlns:p14="http://schemas.microsoft.com/office/powerpoint/2010/main" val="414823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334ADB-6911-42BF-B134-15DDE285A9AA}" type="datetime1">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291836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0573780-8510-4EA7-9280-0CF16504B58C}" type="datetime1">
              <a:rPr lang="en-US" smtClean="0"/>
              <a:t>4/5/2020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07ED12-6588-45E0-9E18-3E27797308B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53135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0573780-8510-4EA7-9280-0CF16504B58C}" type="datetime1">
              <a:rPr lang="en-US" smtClean="0"/>
              <a:t>4/5/2020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07ED12-6588-45E0-9E18-3E27797308B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8626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55F7-2992-4FB9-A64C-87415953F4E6}"/>
              </a:ext>
            </a:extLst>
          </p:cNvPr>
          <p:cNvSpPr>
            <a:spLocks noGrp="1"/>
          </p:cNvSpPr>
          <p:nvPr>
            <p:ph type="title"/>
          </p:nvPr>
        </p:nvSpPr>
        <p:spPr>
          <a:xfrm>
            <a:off x="5879806" y="639097"/>
            <a:ext cx="5663266" cy="2710159"/>
          </a:xfrm>
        </p:spPr>
        <p:txBody>
          <a:bodyPr vert="horz" lIns="91440" tIns="45720" rIns="91440" bIns="45720" rtlCol="0" anchor="b">
            <a:normAutofit/>
          </a:bodyPr>
          <a:lstStyle/>
          <a:p>
            <a:pPr algn="ctr"/>
            <a:r>
              <a:rPr lang="en-US" dirty="0">
                <a:solidFill>
                  <a:schemeClr val="tx1">
                    <a:lumMod val="85000"/>
                    <a:lumOff val="15000"/>
                  </a:schemeClr>
                </a:solidFill>
              </a:rPr>
              <a:t>Knowledge </a:t>
            </a:r>
            <a:r>
              <a:rPr lang="en-US">
                <a:solidFill>
                  <a:schemeClr val="tx1">
                    <a:lumMod val="85000"/>
                    <a:lumOff val="15000"/>
                  </a:schemeClr>
                </a:solidFill>
              </a:rPr>
              <a:t>Nugget #4:  </a:t>
            </a:r>
            <a:r>
              <a:rPr lang="en-US" dirty="0">
                <a:solidFill>
                  <a:schemeClr val="tx1">
                    <a:lumMod val="85000"/>
                    <a:lumOff val="15000"/>
                  </a:schemeClr>
                </a:solidFill>
              </a:rPr>
              <a:t>Taxes, Charitable Giving and Community Foundations – The Big Picture – Part I</a:t>
            </a:r>
          </a:p>
        </p:txBody>
      </p:sp>
      <p:pic>
        <p:nvPicPr>
          <p:cNvPr id="3" name="Picture 2">
            <a:extLst>
              <a:ext uri="{FF2B5EF4-FFF2-40B4-BE49-F238E27FC236}">
                <a16:creationId xmlns:a16="http://schemas.microsoft.com/office/drawing/2014/main" id="{E1367F83-5E53-4B47-AF71-866C52D26E34}"/>
              </a:ext>
            </a:extLst>
          </p:cNvPr>
          <p:cNvPicPr>
            <a:picLocks noChangeAspect="1"/>
          </p:cNvPicPr>
          <p:nvPr/>
        </p:nvPicPr>
        <p:blipFill>
          <a:blip r:embed="rId2"/>
          <a:stretch>
            <a:fillRect/>
          </a:stretch>
        </p:blipFill>
        <p:spPr>
          <a:xfrm>
            <a:off x="633999" y="745162"/>
            <a:ext cx="4352671" cy="3050297"/>
          </a:xfrm>
          <a:prstGeom prst="rect">
            <a:avLst/>
          </a:prstGeom>
        </p:spPr>
      </p:pic>
      <p:sp>
        <p:nvSpPr>
          <p:cNvPr id="5" name="Date Placeholder 4">
            <a:extLst>
              <a:ext uri="{FF2B5EF4-FFF2-40B4-BE49-F238E27FC236}">
                <a16:creationId xmlns:a16="http://schemas.microsoft.com/office/drawing/2014/main" id="{F5A4656F-C551-41F1-BEA1-6F488FE9BDDC}"/>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defTabSz="914400">
              <a:spcAft>
                <a:spcPts val="600"/>
              </a:spcAft>
            </a:pPr>
            <a:fld id="{6F334ADB-6911-42BF-B134-15DDE285A9AA}" type="datetime1">
              <a:rPr lang="en-US" smtClean="0"/>
              <a:pPr defTabSz="914400">
                <a:spcAft>
                  <a:spcPts val="600"/>
                </a:spcAft>
              </a:pPr>
              <a:t>4/5/2020</a:t>
            </a:fld>
            <a:endParaRPr lang="en-US"/>
          </a:p>
        </p:txBody>
      </p:sp>
      <p:sp>
        <p:nvSpPr>
          <p:cNvPr id="6" name="Slide Number Placeholder 5">
            <a:extLst>
              <a:ext uri="{FF2B5EF4-FFF2-40B4-BE49-F238E27FC236}">
                <a16:creationId xmlns:a16="http://schemas.microsoft.com/office/drawing/2014/main" id="{91F014F2-C108-4FF1-A1C7-36BEC5B2625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B07ED12-6588-45E0-9E18-3E27797308BB}" type="slidenum">
              <a:rPr lang="en-US" smtClean="0"/>
              <a:pPr defTabSz="914400">
                <a:spcAft>
                  <a:spcPts val="600"/>
                </a:spcAft>
              </a:pPr>
              <a:t>1</a:t>
            </a:fld>
            <a:endParaRPr lang="en-US"/>
          </a:p>
        </p:txBody>
      </p:sp>
    </p:spTree>
    <p:extLst>
      <p:ext uri="{BB962C8B-B14F-4D97-AF65-F5344CB8AC3E}">
        <p14:creationId xmlns:p14="http://schemas.microsoft.com/office/powerpoint/2010/main" val="315178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3AE0-A692-4586-93DE-1D6B7CDEA930}"/>
              </a:ext>
            </a:extLst>
          </p:cNvPr>
          <p:cNvSpPr>
            <a:spLocks noGrp="1"/>
          </p:cNvSpPr>
          <p:nvPr>
            <p:ph type="title"/>
          </p:nvPr>
        </p:nvSpPr>
        <p:spPr/>
        <p:txBody>
          <a:bodyPr/>
          <a:lstStyle/>
          <a:p>
            <a:r>
              <a:rPr lang="en-US" dirty="0"/>
              <a:t>Returns with Itemized Deductions</a:t>
            </a:r>
          </a:p>
        </p:txBody>
      </p:sp>
      <p:graphicFrame>
        <p:nvGraphicFramePr>
          <p:cNvPr id="6" name="Content Placeholder 5">
            <a:extLst>
              <a:ext uri="{FF2B5EF4-FFF2-40B4-BE49-F238E27FC236}">
                <a16:creationId xmlns:a16="http://schemas.microsoft.com/office/drawing/2014/main" id="{9DBBA8C9-F4AB-45BF-8136-71FB78DCB47B}"/>
              </a:ext>
            </a:extLst>
          </p:cNvPr>
          <p:cNvGraphicFramePr>
            <a:graphicFrameLocks noGrp="1"/>
          </p:cNvGraphicFramePr>
          <p:nvPr>
            <p:ph idx="1"/>
          </p:nvPr>
        </p:nvGraphicFramePr>
        <p:xfrm>
          <a:off x="955158" y="1910687"/>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153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3AE0-A692-4586-93DE-1D6B7CDEA930}"/>
              </a:ext>
            </a:extLst>
          </p:cNvPr>
          <p:cNvSpPr>
            <a:spLocks noGrp="1"/>
          </p:cNvSpPr>
          <p:nvPr>
            <p:ph type="title"/>
          </p:nvPr>
        </p:nvSpPr>
        <p:spPr/>
        <p:txBody>
          <a:bodyPr/>
          <a:lstStyle/>
          <a:p>
            <a:r>
              <a:rPr lang="en-US" dirty="0"/>
              <a:t>Returns with Itemized Deductions</a:t>
            </a:r>
          </a:p>
        </p:txBody>
      </p:sp>
      <p:graphicFrame>
        <p:nvGraphicFramePr>
          <p:cNvPr id="6" name="Content Placeholder 5">
            <a:extLst>
              <a:ext uri="{FF2B5EF4-FFF2-40B4-BE49-F238E27FC236}">
                <a16:creationId xmlns:a16="http://schemas.microsoft.com/office/drawing/2014/main" id="{9DBBA8C9-F4AB-45BF-8136-71FB78DCB47B}"/>
              </a:ext>
            </a:extLst>
          </p:cNvPr>
          <p:cNvGraphicFramePr>
            <a:graphicFrameLocks noGrp="1"/>
          </p:cNvGraphicFramePr>
          <p:nvPr>
            <p:ph idx="1"/>
          </p:nvPr>
        </p:nvGraphicFramePr>
        <p:xfrm>
          <a:off x="838200" y="1744602"/>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2454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D3DE-4185-4001-8720-374470885E56}"/>
              </a:ext>
            </a:extLst>
          </p:cNvPr>
          <p:cNvSpPr>
            <a:spLocks noGrp="1"/>
          </p:cNvSpPr>
          <p:nvPr>
            <p:ph type="title" idx="4294967295"/>
          </p:nvPr>
        </p:nvSpPr>
        <p:spPr>
          <a:xfrm>
            <a:off x="1180214" y="451513"/>
            <a:ext cx="9601200" cy="1303337"/>
          </a:xfrm>
        </p:spPr>
        <p:txBody>
          <a:bodyPr/>
          <a:lstStyle/>
          <a:p>
            <a:r>
              <a:rPr lang="en-US" dirty="0"/>
              <a:t>Percentage of Returns that Itemize</a:t>
            </a:r>
          </a:p>
        </p:txBody>
      </p:sp>
      <p:graphicFrame>
        <p:nvGraphicFramePr>
          <p:cNvPr id="7" name="Chart 6">
            <a:extLst>
              <a:ext uri="{FF2B5EF4-FFF2-40B4-BE49-F238E27FC236}">
                <a16:creationId xmlns:a16="http://schemas.microsoft.com/office/drawing/2014/main" id="{3BCDB781-450E-4C8B-BA62-82B502DBE75B}"/>
              </a:ext>
            </a:extLst>
          </p:cNvPr>
          <p:cNvGraphicFramePr/>
          <p:nvPr/>
        </p:nvGraphicFramePr>
        <p:xfrm>
          <a:off x="868523" y="1754850"/>
          <a:ext cx="10143263" cy="42906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F97E324-AF07-4A7E-9F01-96D3116E35FC}"/>
              </a:ext>
            </a:extLst>
          </p:cNvPr>
          <p:cNvSpPr txBox="1"/>
          <p:nvPr/>
        </p:nvSpPr>
        <p:spPr>
          <a:xfrm>
            <a:off x="1273215" y="6406487"/>
            <a:ext cx="6833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1988</a:t>
            </a:r>
          </a:p>
        </p:txBody>
      </p:sp>
      <p:sp>
        <p:nvSpPr>
          <p:cNvPr id="9" name="TextBox 8">
            <a:extLst>
              <a:ext uri="{FF2B5EF4-FFF2-40B4-BE49-F238E27FC236}">
                <a16:creationId xmlns:a16="http://schemas.microsoft.com/office/drawing/2014/main" id="{C8F2FA44-0BCB-42E9-B4C2-FE978AFE57BD}"/>
              </a:ext>
            </a:extLst>
          </p:cNvPr>
          <p:cNvSpPr txBox="1"/>
          <p:nvPr/>
        </p:nvSpPr>
        <p:spPr>
          <a:xfrm>
            <a:off x="3201643" y="6403506"/>
            <a:ext cx="6833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1994</a:t>
            </a:r>
          </a:p>
        </p:txBody>
      </p:sp>
      <p:sp>
        <p:nvSpPr>
          <p:cNvPr id="10" name="TextBox 9">
            <a:extLst>
              <a:ext uri="{FF2B5EF4-FFF2-40B4-BE49-F238E27FC236}">
                <a16:creationId xmlns:a16="http://schemas.microsoft.com/office/drawing/2014/main" id="{3201814D-1ACD-4CF5-B650-2D4BCA326CFA}"/>
              </a:ext>
            </a:extLst>
          </p:cNvPr>
          <p:cNvSpPr txBox="1"/>
          <p:nvPr/>
        </p:nvSpPr>
        <p:spPr>
          <a:xfrm>
            <a:off x="4763914" y="6403506"/>
            <a:ext cx="6833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2000</a:t>
            </a:r>
          </a:p>
        </p:txBody>
      </p:sp>
      <p:sp>
        <p:nvSpPr>
          <p:cNvPr id="11" name="TextBox 10">
            <a:extLst>
              <a:ext uri="{FF2B5EF4-FFF2-40B4-BE49-F238E27FC236}">
                <a16:creationId xmlns:a16="http://schemas.microsoft.com/office/drawing/2014/main" id="{60833325-42F7-4130-B50F-DA1A6872DD4D}"/>
              </a:ext>
            </a:extLst>
          </p:cNvPr>
          <p:cNvSpPr txBox="1"/>
          <p:nvPr/>
        </p:nvSpPr>
        <p:spPr>
          <a:xfrm>
            <a:off x="6326185" y="6403506"/>
            <a:ext cx="6833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2006</a:t>
            </a:r>
          </a:p>
        </p:txBody>
      </p:sp>
      <p:sp>
        <p:nvSpPr>
          <p:cNvPr id="12" name="TextBox 11">
            <a:extLst>
              <a:ext uri="{FF2B5EF4-FFF2-40B4-BE49-F238E27FC236}">
                <a16:creationId xmlns:a16="http://schemas.microsoft.com/office/drawing/2014/main" id="{323C3C10-7991-4D6F-86E9-FBAB26B0B1AC}"/>
              </a:ext>
            </a:extLst>
          </p:cNvPr>
          <p:cNvSpPr txBox="1"/>
          <p:nvPr/>
        </p:nvSpPr>
        <p:spPr>
          <a:xfrm>
            <a:off x="8084050" y="6403507"/>
            <a:ext cx="6833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2012</a:t>
            </a:r>
          </a:p>
        </p:txBody>
      </p:sp>
      <p:sp>
        <p:nvSpPr>
          <p:cNvPr id="13" name="TextBox 12">
            <a:extLst>
              <a:ext uri="{FF2B5EF4-FFF2-40B4-BE49-F238E27FC236}">
                <a16:creationId xmlns:a16="http://schemas.microsoft.com/office/drawing/2014/main" id="{D0721C00-3827-4325-A2C4-C3258D90D8E9}"/>
              </a:ext>
            </a:extLst>
          </p:cNvPr>
          <p:cNvSpPr txBox="1"/>
          <p:nvPr/>
        </p:nvSpPr>
        <p:spPr>
          <a:xfrm>
            <a:off x="10439744" y="6403507"/>
            <a:ext cx="6833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2018</a:t>
            </a:r>
          </a:p>
        </p:txBody>
      </p:sp>
    </p:spTree>
    <p:extLst>
      <p:ext uri="{BB962C8B-B14F-4D97-AF65-F5344CB8AC3E}">
        <p14:creationId xmlns:p14="http://schemas.microsoft.com/office/powerpoint/2010/main" val="1187641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3AE0-A692-4586-93DE-1D6B7CDEA930}"/>
              </a:ext>
            </a:extLst>
          </p:cNvPr>
          <p:cNvSpPr>
            <a:spLocks noGrp="1"/>
          </p:cNvSpPr>
          <p:nvPr>
            <p:ph type="title"/>
          </p:nvPr>
        </p:nvSpPr>
        <p:spPr/>
        <p:txBody>
          <a:bodyPr/>
          <a:lstStyle/>
          <a:p>
            <a:r>
              <a:rPr lang="en-US" dirty="0"/>
              <a:t>Returns with Itemized Deductions</a:t>
            </a:r>
          </a:p>
        </p:txBody>
      </p:sp>
      <p:graphicFrame>
        <p:nvGraphicFramePr>
          <p:cNvPr id="6" name="Content Placeholder 5">
            <a:extLst>
              <a:ext uri="{FF2B5EF4-FFF2-40B4-BE49-F238E27FC236}">
                <a16:creationId xmlns:a16="http://schemas.microsoft.com/office/drawing/2014/main" id="{9DBBA8C9-F4AB-45BF-8136-71FB78DCB47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326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3AE0-A692-4586-93DE-1D6B7CDEA930}"/>
              </a:ext>
            </a:extLst>
          </p:cNvPr>
          <p:cNvSpPr>
            <a:spLocks noGrp="1"/>
          </p:cNvSpPr>
          <p:nvPr>
            <p:ph type="title"/>
          </p:nvPr>
        </p:nvSpPr>
        <p:spPr/>
        <p:txBody>
          <a:bodyPr/>
          <a:lstStyle/>
          <a:p>
            <a:r>
              <a:rPr lang="en-US" dirty="0"/>
              <a:t>Returns with Itemized Deductions</a:t>
            </a:r>
          </a:p>
        </p:txBody>
      </p:sp>
      <p:graphicFrame>
        <p:nvGraphicFramePr>
          <p:cNvPr id="6" name="Content Placeholder 5">
            <a:extLst>
              <a:ext uri="{FF2B5EF4-FFF2-40B4-BE49-F238E27FC236}">
                <a16:creationId xmlns:a16="http://schemas.microsoft.com/office/drawing/2014/main" id="{9DBBA8C9-F4AB-45BF-8136-71FB78DCB47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298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C111-DBFD-4A8A-9DE6-025076E8261D}"/>
              </a:ext>
            </a:extLst>
          </p:cNvPr>
          <p:cNvSpPr>
            <a:spLocks noGrp="1"/>
          </p:cNvSpPr>
          <p:nvPr>
            <p:ph type="title"/>
          </p:nvPr>
        </p:nvSpPr>
        <p:spPr/>
        <p:txBody>
          <a:bodyPr/>
          <a:lstStyle/>
          <a:p>
            <a:r>
              <a:rPr lang="en-US" dirty="0"/>
              <a:t>Effect on Charitable Giving</a:t>
            </a:r>
          </a:p>
        </p:txBody>
      </p:sp>
      <p:sp>
        <p:nvSpPr>
          <p:cNvPr id="3" name="Content Placeholder 2">
            <a:extLst>
              <a:ext uri="{FF2B5EF4-FFF2-40B4-BE49-F238E27FC236}">
                <a16:creationId xmlns:a16="http://schemas.microsoft.com/office/drawing/2014/main" id="{386CDFE3-32E4-47BF-B174-A68D0A5F1F91}"/>
              </a:ext>
            </a:extLst>
          </p:cNvPr>
          <p:cNvSpPr>
            <a:spLocks noGrp="1"/>
          </p:cNvSpPr>
          <p:nvPr>
            <p:ph idx="1"/>
          </p:nvPr>
        </p:nvSpPr>
        <p:spPr/>
        <p:txBody>
          <a:bodyPr>
            <a:normAutofit/>
          </a:bodyPr>
          <a:lstStyle/>
          <a:p>
            <a:r>
              <a:rPr lang="en-US" sz="2400" dirty="0"/>
              <a:t>With far fewer taxpayers able to itemize their taxes, as you might guess the value of the charitable deduction taken on federal income tax returns has dropped, as well.</a:t>
            </a:r>
          </a:p>
          <a:p>
            <a:r>
              <a:rPr lang="en-US" sz="2400" dirty="0"/>
              <a:t>The chart on the next page shows that the amount of charitable gifts deducted on federal individual income tax returns fell from about $147 billion in 2017 to about $93 billion in 2018, a drop of $54 billion.</a:t>
            </a:r>
          </a:p>
          <a:p>
            <a:r>
              <a:rPr lang="en-US" sz="2400" dirty="0"/>
              <a:t>This does </a:t>
            </a:r>
            <a:r>
              <a:rPr lang="en-US" sz="2400" i="1" u="sng" dirty="0"/>
              <a:t>not</a:t>
            </a:r>
            <a:r>
              <a:rPr lang="en-US" sz="2400" dirty="0"/>
              <a:t> mean that all charitable giving actually fell by $54 billion.  It means that taxpayers were able to deduct $54 billion less in charitable deduction if they itemize on their tax return.</a:t>
            </a:r>
          </a:p>
        </p:txBody>
      </p:sp>
      <p:sp>
        <p:nvSpPr>
          <p:cNvPr id="4" name="Date Placeholder 3">
            <a:extLst>
              <a:ext uri="{FF2B5EF4-FFF2-40B4-BE49-F238E27FC236}">
                <a16:creationId xmlns:a16="http://schemas.microsoft.com/office/drawing/2014/main" id="{8ADD42E3-07C8-431A-979E-774580DD3657}"/>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05331957-E973-48E8-A0D4-53D6E5618E90}"/>
              </a:ext>
            </a:extLst>
          </p:cNvPr>
          <p:cNvSpPr>
            <a:spLocks noGrp="1"/>
          </p:cNvSpPr>
          <p:nvPr>
            <p:ph type="sldNum" sz="quarter" idx="12"/>
          </p:nvPr>
        </p:nvSpPr>
        <p:spPr/>
        <p:txBody>
          <a:bodyPr/>
          <a:lstStyle/>
          <a:p>
            <a:fld id="{DB07ED12-6588-45E0-9E18-3E27797308BB}" type="slidenum">
              <a:rPr lang="en-US" smtClean="0"/>
              <a:pPr/>
              <a:t>15</a:t>
            </a:fld>
            <a:endParaRPr lang="en-US" dirty="0"/>
          </a:p>
        </p:txBody>
      </p:sp>
    </p:spTree>
    <p:extLst>
      <p:ext uri="{BB962C8B-B14F-4D97-AF65-F5344CB8AC3E}">
        <p14:creationId xmlns:p14="http://schemas.microsoft.com/office/powerpoint/2010/main" val="345835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3AE0-A692-4586-93DE-1D6B7CDEA930}"/>
              </a:ext>
            </a:extLst>
          </p:cNvPr>
          <p:cNvSpPr>
            <a:spLocks noGrp="1"/>
          </p:cNvSpPr>
          <p:nvPr>
            <p:ph type="title"/>
          </p:nvPr>
        </p:nvSpPr>
        <p:spPr/>
        <p:txBody>
          <a:bodyPr/>
          <a:lstStyle/>
          <a:p>
            <a:r>
              <a:rPr lang="en-US" dirty="0"/>
              <a:t>Charitable Contributions Deduction</a:t>
            </a:r>
          </a:p>
        </p:txBody>
      </p:sp>
      <p:graphicFrame>
        <p:nvGraphicFramePr>
          <p:cNvPr id="6" name="Content Placeholder 5">
            <a:extLst>
              <a:ext uri="{FF2B5EF4-FFF2-40B4-BE49-F238E27FC236}">
                <a16:creationId xmlns:a16="http://schemas.microsoft.com/office/drawing/2014/main" id="{9DBBA8C9-F4AB-45BF-8136-71FB78DCB47B}"/>
              </a:ext>
            </a:extLst>
          </p:cNvPr>
          <p:cNvGraphicFramePr>
            <a:graphicFrameLocks noGrp="1"/>
          </p:cNvGraphicFramePr>
          <p:nvPr>
            <p:ph idx="1"/>
          </p:nvPr>
        </p:nvGraphicFramePr>
        <p:xfrm>
          <a:off x="933893" y="1953216"/>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9501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3AE0-A692-4586-93DE-1D6B7CDEA930}"/>
              </a:ext>
            </a:extLst>
          </p:cNvPr>
          <p:cNvSpPr>
            <a:spLocks noGrp="1"/>
          </p:cNvSpPr>
          <p:nvPr>
            <p:ph type="title"/>
          </p:nvPr>
        </p:nvSpPr>
        <p:spPr/>
        <p:txBody>
          <a:bodyPr>
            <a:normAutofit/>
          </a:bodyPr>
          <a:lstStyle/>
          <a:p>
            <a:r>
              <a:rPr lang="en-US" dirty="0"/>
              <a:t>Value of Charitable Contribution Deduction</a:t>
            </a:r>
          </a:p>
        </p:txBody>
      </p:sp>
      <p:graphicFrame>
        <p:nvGraphicFramePr>
          <p:cNvPr id="6" name="Content Placeholder 5">
            <a:extLst>
              <a:ext uri="{FF2B5EF4-FFF2-40B4-BE49-F238E27FC236}">
                <a16:creationId xmlns:a16="http://schemas.microsoft.com/office/drawing/2014/main" id="{9DBBA8C9-F4AB-45BF-8136-71FB78DCB47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23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0BAC-2296-4CE5-8F9F-AB2C2AA53F7C}"/>
              </a:ext>
            </a:extLst>
          </p:cNvPr>
          <p:cNvSpPr>
            <a:spLocks noGrp="1"/>
          </p:cNvSpPr>
          <p:nvPr>
            <p:ph type="title"/>
          </p:nvPr>
        </p:nvSpPr>
        <p:spPr/>
        <p:txBody>
          <a:bodyPr/>
          <a:lstStyle/>
          <a:p>
            <a:r>
              <a:rPr lang="en-US" dirty="0"/>
              <a:t>What has this done to charitable giving?</a:t>
            </a:r>
          </a:p>
        </p:txBody>
      </p:sp>
      <p:sp>
        <p:nvSpPr>
          <p:cNvPr id="3" name="Content Placeholder 2">
            <a:extLst>
              <a:ext uri="{FF2B5EF4-FFF2-40B4-BE49-F238E27FC236}">
                <a16:creationId xmlns:a16="http://schemas.microsoft.com/office/drawing/2014/main" id="{41396A46-0836-4215-BD04-7B60D6E60C0F}"/>
              </a:ext>
            </a:extLst>
          </p:cNvPr>
          <p:cNvSpPr>
            <a:spLocks noGrp="1"/>
          </p:cNvSpPr>
          <p:nvPr>
            <p:ph idx="1"/>
          </p:nvPr>
        </p:nvSpPr>
        <p:spPr/>
        <p:txBody>
          <a:bodyPr>
            <a:normAutofit/>
          </a:bodyPr>
          <a:lstStyle/>
          <a:p>
            <a:r>
              <a:rPr lang="en-US" sz="2400" dirty="0"/>
              <a:t>Early data indicates that charitable giving has declined slightly since the new tax reform legislation was signed into law.  The decrease is not dramatic – giving is likely down 4% to 5%.  Still, this hurts charitable organizations.</a:t>
            </a:r>
          </a:p>
        </p:txBody>
      </p:sp>
      <p:sp>
        <p:nvSpPr>
          <p:cNvPr id="4" name="Date Placeholder 3">
            <a:extLst>
              <a:ext uri="{FF2B5EF4-FFF2-40B4-BE49-F238E27FC236}">
                <a16:creationId xmlns:a16="http://schemas.microsoft.com/office/drawing/2014/main" id="{C92CE244-3534-40E7-87E2-EBB86412B3CD}"/>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A313D10D-FF42-49F2-8B40-3FE9E979DFF6}"/>
              </a:ext>
            </a:extLst>
          </p:cNvPr>
          <p:cNvSpPr>
            <a:spLocks noGrp="1"/>
          </p:cNvSpPr>
          <p:nvPr>
            <p:ph type="sldNum" sz="quarter" idx="12"/>
          </p:nvPr>
        </p:nvSpPr>
        <p:spPr/>
        <p:txBody>
          <a:bodyPr/>
          <a:lstStyle/>
          <a:p>
            <a:fld id="{DB07ED12-6588-45E0-9E18-3E27797308BB}" type="slidenum">
              <a:rPr lang="en-US" smtClean="0"/>
              <a:pPr/>
              <a:t>18</a:t>
            </a:fld>
            <a:endParaRPr lang="en-US" dirty="0"/>
          </a:p>
        </p:txBody>
      </p:sp>
    </p:spTree>
    <p:extLst>
      <p:ext uri="{BB962C8B-B14F-4D97-AF65-F5344CB8AC3E}">
        <p14:creationId xmlns:p14="http://schemas.microsoft.com/office/powerpoint/2010/main" val="1315643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08BE17-0674-4C2D-B89E-D59813CB5681}"/>
              </a:ext>
            </a:extLst>
          </p:cNvPr>
          <p:cNvPicPr>
            <a:picLocks noGrp="1" noChangeAspect="1"/>
          </p:cNvPicPr>
          <p:nvPr>
            <p:ph idx="1"/>
          </p:nvPr>
        </p:nvPicPr>
        <p:blipFill>
          <a:blip r:embed="rId2"/>
          <a:stretch>
            <a:fillRect/>
          </a:stretch>
        </p:blipFill>
        <p:spPr>
          <a:xfrm>
            <a:off x="766142" y="559706"/>
            <a:ext cx="10440172" cy="5548994"/>
          </a:xfrm>
          <a:prstGeom prst="rect">
            <a:avLst/>
          </a:prstGeom>
        </p:spPr>
      </p:pic>
      <p:sp>
        <p:nvSpPr>
          <p:cNvPr id="4" name="Slide Number Placeholder 3">
            <a:extLst>
              <a:ext uri="{FF2B5EF4-FFF2-40B4-BE49-F238E27FC236}">
                <a16:creationId xmlns:a16="http://schemas.microsoft.com/office/drawing/2014/main" id="{B84EFBBE-443E-4747-BAD2-35D6C1C9599F}"/>
              </a:ext>
            </a:extLst>
          </p:cNvPr>
          <p:cNvSpPr>
            <a:spLocks noGrp="1"/>
          </p:cNvSpPr>
          <p:nvPr>
            <p:ph type="sldNum" sz="quarter" idx="12"/>
          </p:nvPr>
        </p:nvSpPr>
        <p:spPr/>
        <p:txBody>
          <a:bodyPr/>
          <a:lstStyle/>
          <a:p>
            <a:fld id="{E97799C9-84D9-46D2-A11E-BCF8A720529D}" type="slidenum">
              <a:rPr lang="en-US" smtClean="0"/>
              <a:t>19</a:t>
            </a:fld>
            <a:endParaRPr lang="en-US" dirty="0"/>
          </a:p>
        </p:txBody>
      </p:sp>
    </p:spTree>
    <p:extLst>
      <p:ext uri="{BB962C8B-B14F-4D97-AF65-F5344CB8AC3E}">
        <p14:creationId xmlns:p14="http://schemas.microsoft.com/office/powerpoint/2010/main" val="354221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BA0E-B62B-4BFA-9B73-19CDEE46B132}"/>
              </a:ext>
            </a:extLst>
          </p:cNvPr>
          <p:cNvSpPr>
            <a:spLocks noGrp="1"/>
          </p:cNvSpPr>
          <p:nvPr>
            <p:ph type="title"/>
          </p:nvPr>
        </p:nvSpPr>
        <p:spPr>
          <a:xfrm>
            <a:off x="492369" y="1435395"/>
            <a:ext cx="3835081" cy="4854279"/>
          </a:xfrm>
        </p:spPr>
        <p:txBody>
          <a:bodyPr anchor="ctr">
            <a:normAutofit fontScale="90000"/>
          </a:bodyPr>
          <a:lstStyle/>
          <a:p>
            <a:pPr algn="ctr"/>
            <a:r>
              <a:rPr lang="en-US" dirty="0">
                <a:solidFill>
                  <a:schemeClr val="tx1"/>
                </a:solidFill>
              </a:rPr>
              <a:t>Taxes, Charitable Giving and Community Foundations – The Big Picture, Part I</a:t>
            </a:r>
            <a:br>
              <a:rPr lang="en-US" sz="3600" dirty="0">
                <a:solidFill>
                  <a:srgbClr val="FFFFFF"/>
                </a:solidFill>
              </a:rPr>
            </a:br>
            <a:endParaRPr lang="en-US" sz="3600" dirty="0">
              <a:solidFill>
                <a:srgbClr val="FFFFFF"/>
              </a:solidFill>
            </a:endParaRPr>
          </a:p>
        </p:txBody>
      </p:sp>
      <p:sp>
        <p:nvSpPr>
          <p:cNvPr id="4" name="Date Placeholder 3"/>
          <p:cNvSpPr>
            <a:spLocks noGrp="1"/>
          </p:cNvSpPr>
          <p:nvPr>
            <p:ph type="dt" sz="half" idx="10"/>
          </p:nvPr>
        </p:nvSpPr>
        <p:spPr>
          <a:xfrm>
            <a:off x="492370" y="6459785"/>
            <a:ext cx="1735371" cy="365125"/>
          </a:xfrm>
        </p:spPr>
        <p:txBody>
          <a:bodyPr>
            <a:normAutofit/>
          </a:bodyPr>
          <a:lstStyle/>
          <a:p>
            <a:pPr>
              <a:spcAft>
                <a:spcPts val="600"/>
              </a:spcAft>
            </a:pPr>
            <a:fld id="{EFD38D4A-8A20-4C39-938B-A5740B4C29FB}" type="datetime1">
              <a:rPr lang="en-US" smtClean="0"/>
              <a:pPr>
                <a:spcAft>
                  <a:spcPts val="600"/>
                </a:spcAft>
              </a:pPr>
              <a:t>4/5/2020</a:t>
            </a:fld>
            <a:endParaRPr lang="en-US"/>
          </a:p>
        </p:txBody>
      </p:sp>
      <p:sp>
        <p:nvSpPr>
          <p:cNvPr id="5" name="Slide Number Placeholder 4"/>
          <p:cNvSpPr>
            <a:spLocks noGrp="1"/>
          </p:cNvSpPr>
          <p:nvPr>
            <p:ph type="sldNum" sz="quarter" idx="12"/>
          </p:nvPr>
        </p:nvSpPr>
        <p:spPr>
          <a:xfrm>
            <a:off x="10123055" y="6459785"/>
            <a:ext cx="1089428" cy="365125"/>
          </a:xfrm>
        </p:spPr>
        <p:txBody>
          <a:bodyPr>
            <a:normAutofit/>
          </a:bodyPr>
          <a:lstStyle/>
          <a:p>
            <a:pPr>
              <a:spcAft>
                <a:spcPts val="600"/>
              </a:spcAft>
            </a:pPr>
            <a:fld id="{DB07ED12-6588-45E0-9E18-3E27797308BB}" type="slidenum">
              <a:rPr lang="en-US">
                <a:solidFill>
                  <a:schemeClr val="tx2"/>
                </a:solidFill>
              </a:rPr>
              <a:pPr>
                <a:spcAft>
                  <a:spcPts val="600"/>
                </a:spcAft>
              </a:pPr>
              <a:t>2</a:t>
            </a:fld>
            <a:endParaRPr lang="en-US">
              <a:solidFill>
                <a:schemeClr val="tx2"/>
              </a:solidFill>
            </a:endParaRPr>
          </a:p>
        </p:txBody>
      </p:sp>
      <p:graphicFrame>
        <p:nvGraphicFramePr>
          <p:cNvPr id="16" name="Content Placeholder 2">
            <a:extLst>
              <a:ext uri="{FF2B5EF4-FFF2-40B4-BE49-F238E27FC236}">
                <a16:creationId xmlns:a16="http://schemas.microsoft.com/office/drawing/2014/main" id="{E6B7D89D-CEE2-4422-8838-1749507420F2}"/>
              </a:ext>
            </a:extLst>
          </p:cNvPr>
          <p:cNvGraphicFramePr>
            <a:graphicFrameLocks noGrp="1"/>
          </p:cNvGraphicFramePr>
          <p:nvPr>
            <p:ph idx="1"/>
            <p:extLst>
              <p:ext uri="{D42A27DB-BD31-4B8C-83A1-F6EECF244321}">
                <p14:modId xmlns:p14="http://schemas.microsoft.com/office/powerpoint/2010/main" val="1456228863"/>
              </p:ext>
            </p:extLst>
          </p:nvPr>
        </p:nvGraphicFramePr>
        <p:xfrm>
          <a:off x="4741863" y="1616149"/>
          <a:ext cx="6797675" cy="4673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590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1758-9E3B-4DF3-96F8-472BA54F08A6}"/>
              </a:ext>
            </a:extLst>
          </p:cNvPr>
          <p:cNvSpPr>
            <a:spLocks noGrp="1"/>
          </p:cNvSpPr>
          <p:nvPr>
            <p:ph type="title"/>
          </p:nvPr>
        </p:nvSpPr>
        <p:spPr/>
        <p:txBody>
          <a:bodyPr/>
          <a:lstStyle/>
          <a:p>
            <a:r>
              <a:rPr lang="en-US" dirty="0"/>
              <a:t>Giving USA Survey</a:t>
            </a:r>
            <a:br>
              <a:rPr lang="en-US" dirty="0"/>
            </a:br>
            <a:r>
              <a:rPr lang="en-US" sz="2800" b="1" i="1" dirty="0"/>
              <a:t>Gifts Received – 2017 to 2018</a:t>
            </a:r>
          </a:p>
        </p:txBody>
      </p:sp>
      <p:graphicFrame>
        <p:nvGraphicFramePr>
          <p:cNvPr id="8" name="Content Placeholder 7">
            <a:extLst>
              <a:ext uri="{FF2B5EF4-FFF2-40B4-BE49-F238E27FC236}">
                <a16:creationId xmlns:a16="http://schemas.microsoft.com/office/drawing/2014/main" id="{0A50C5C1-C281-4F24-B19F-E80F3BF8FE74}"/>
              </a:ext>
            </a:extLst>
          </p:cNvPr>
          <p:cNvGraphicFramePr>
            <a:graphicFrameLocks noGrp="1"/>
          </p:cNvGraphicFramePr>
          <p:nvPr>
            <p:ph idx="1"/>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a:extLst>
              <a:ext uri="{FF2B5EF4-FFF2-40B4-BE49-F238E27FC236}">
                <a16:creationId xmlns:a16="http://schemas.microsoft.com/office/drawing/2014/main" id="{1054D133-6080-4297-B808-C790C0184DF0}"/>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9CEFF157-5CCC-4D2B-B00C-B5EE2A936B8D}"/>
              </a:ext>
            </a:extLst>
          </p:cNvPr>
          <p:cNvSpPr>
            <a:spLocks noGrp="1"/>
          </p:cNvSpPr>
          <p:nvPr>
            <p:ph type="sldNum" sz="quarter" idx="12"/>
          </p:nvPr>
        </p:nvSpPr>
        <p:spPr/>
        <p:txBody>
          <a:bodyPr/>
          <a:lstStyle/>
          <a:p>
            <a:fld id="{DB07ED12-6588-45E0-9E18-3E27797308BB}" type="slidenum">
              <a:rPr lang="en-US" smtClean="0"/>
              <a:pPr/>
              <a:t>20</a:t>
            </a:fld>
            <a:endParaRPr lang="en-US" dirty="0"/>
          </a:p>
        </p:txBody>
      </p:sp>
    </p:spTree>
    <p:extLst>
      <p:ext uri="{BB962C8B-B14F-4D97-AF65-F5344CB8AC3E}">
        <p14:creationId xmlns:p14="http://schemas.microsoft.com/office/powerpoint/2010/main" val="399356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8E7A-9E13-4A96-9C20-7F495680B8DB}"/>
              </a:ext>
            </a:extLst>
          </p:cNvPr>
          <p:cNvSpPr>
            <a:spLocks noGrp="1"/>
          </p:cNvSpPr>
          <p:nvPr>
            <p:ph type="title"/>
          </p:nvPr>
        </p:nvSpPr>
        <p:spPr/>
        <p:txBody>
          <a:bodyPr/>
          <a:lstStyle/>
          <a:p>
            <a:r>
              <a:rPr lang="en-US" dirty="0"/>
              <a:t>Estate Taxes</a:t>
            </a:r>
          </a:p>
        </p:txBody>
      </p:sp>
      <p:sp>
        <p:nvSpPr>
          <p:cNvPr id="3" name="Text Placeholder 2">
            <a:extLst>
              <a:ext uri="{FF2B5EF4-FFF2-40B4-BE49-F238E27FC236}">
                <a16:creationId xmlns:a16="http://schemas.microsoft.com/office/drawing/2014/main" id="{F6DA6DBD-2DCC-4DCF-BE7F-24EEF550CAF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3DDB4FD-1881-4DE9-92B0-15F2B1114EA0}"/>
              </a:ext>
            </a:extLst>
          </p:cNvPr>
          <p:cNvSpPr>
            <a:spLocks noGrp="1"/>
          </p:cNvSpPr>
          <p:nvPr>
            <p:ph type="dt" sz="half" idx="10"/>
          </p:nvPr>
        </p:nvSpPr>
        <p:spPr/>
        <p:txBody>
          <a:bodyPr/>
          <a:lstStyle/>
          <a:p>
            <a:fld id="{37302495-6F57-4094-92FC-3148AC6F16EA}" type="datetime1">
              <a:rPr lang="en-US" smtClean="0"/>
              <a:t>4/5/2020</a:t>
            </a:fld>
            <a:endParaRPr lang="en-US"/>
          </a:p>
        </p:txBody>
      </p:sp>
      <p:sp>
        <p:nvSpPr>
          <p:cNvPr id="5" name="Slide Number Placeholder 4">
            <a:extLst>
              <a:ext uri="{FF2B5EF4-FFF2-40B4-BE49-F238E27FC236}">
                <a16:creationId xmlns:a16="http://schemas.microsoft.com/office/drawing/2014/main" id="{64453EC6-58B9-42EA-B861-0AB11AEC3820}"/>
              </a:ext>
            </a:extLst>
          </p:cNvPr>
          <p:cNvSpPr>
            <a:spLocks noGrp="1"/>
          </p:cNvSpPr>
          <p:nvPr>
            <p:ph type="sldNum" sz="quarter" idx="12"/>
          </p:nvPr>
        </p:nvSpPr>
        <p:spPr/>
        <p:txBody>
          <a:bodyPr/>
          <a:lstStyle/>
          <a:p>
            <a:fld id="{DB07ED12-6588-45E0-9E18-3E27797308BB}" type="slidenum">
              <a:rPr lang="en-US" smtClean="0"/>
              <a:t>21</a:t>
            </a:fld>
            <a:endParaRPr lang="en-US"/>
          </a:p>
        </p:txBody>
      </p:sp>
    </p:spTree>
    <p:extLst>
      <p:ext uri="{BB962C8B-B14F-4D97-AF65-F5344CB8AC3E}">
        <p14:creationId xmlns:p14="http://schemas.microsoft.com/office/powerpoint/2010/main" val="2326762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BB0F-F68C-4FA3-8238-C4701B3B02DF}"/>
              </a:ext>
            </a:extLst>
          </p:cNvPr>
          <p:cNvSpPr>
            <a:spLocks noGrp="1"/>
          </p:cNvSpPr>
          <p:nvPr>
            <p:ph type="title"/>
          </p:nvPr>
        </p:nvSpPr>
        <p:spPr/>
        <p:txBody>
          <a:bodyPr/>
          <a:lstStyle/>
          <a:p>
            <a:r>
              <a:rPr lang="en-US" dirty="0"/>
              <a:t>It’s not just income taxes …</a:t>
            </a:r>
          </a:p>
        </p:txBody>
      </p:sp>
      <p:sp>
        <p:nvSpPr>
          <p:cNvPr id="3" name="Content Placeholder 2">
            <a:extLst>
              <a:ext uri="{FF2B5EF4-FFF2-40B4-BE49-F238E27FC236}">
                <a16:creationId xmlns:a16="http://schemas.microsoft.com/office/drawing/2014/main" id="{143227A1-E837-41C9-9D36-E62B060E682B}"/>
              </a:ext>
            </a:extLst>
          </p:cNvPr>
          <p:cNvSpPr>
            <a:spLocks noGrp="1"/>
          </p:cNvSpPr>
          <p:nvPr>
            <p:ph idx="1"/>
          </p:nvPr>
        </p:nvSpPr>
        <p:spPr/>
        <p:txBody>
          <a:bodyPr/>
          <a:lstStyle/>
          <a:p>
            <a:pPr marL="0" indent="0">
              <a:buNone/>
            </a:pPr>
            <a:r>
              <a:rPr lang="en-US" dirty="0"/>
              <a:t>Tax reform legislation made a significant impact on estate taxes, as well.  </a:t>
            </a:r>
          </a:p>
          <a:p>
            <a:pPr marL="0" indent="0">
              <a:buNone/>
            </a:pPr>
            <a:r>
              <a:rPr lang="en-US" dirty="0"/>
              <a:t>When someone dies, the value of their estate is calculated, and the deceased owes taxes on any amount above the estate tax exemption.  There is a federal estate tax; in addition, some states have a state estate tax.</a:t>
            </a:r>
          </a:p>
          <a:p>
            <a:pPr marL="0" indent="0">
              <a:buNone/>
            </a:pPr>
            <a:r>
              <a:rPr lang="en-US" dirty="0"/>
              <a:t>There are significant exclusions to the estate tax – for example, a spouse can inherit an unlimited amount of assets from their deceased spouse with no taxes due.</a:t>
            </a:r>
          </a:p>
          <a:p>
            <a:pPr marL="0" indent="0">
              <a:buNone/>
            </a:pPr>
            <a:r>
              <a:rPr lang="en-US" dirty="0"/>
              <a:t>But if a deceased taxpayer gives assets to someone other than a spouse – even a child – then any amount above the estate tax exemption can be taxable (at rates as high as 40%).</a:t>
            </a:r>
          </a:p>
          <a:p>
            <a:pPr marL="0" indent="0">
              <a:buNone/>
            </a:pPr>
            <a:r>
              <a:rPr lang="en-US" dirty="0"/>
              <a:t>As shown in the next chart, the amount of the federal estate tax exemption has soared in the last twenty years.</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B9449F12-DCF3-4AE8-BF79-30086D3C6B1B}"/>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B3BE81A0-7963-4F33-8A2F-1F3E006AD1AB}"/>
              </a:ext>
            </a:extLst>
          </p:cNvPr>
          <p:cNvSpPr>
            <a:spLocks noGrp="1"/>
          </p:cNvSpPr>
          <p:nvPr>
            <p:ph type="sldNum" sz="quarter" idx="12"/>
          </p:nvPr>
        </p:nvSpPr>
        <p:spPr/>
        <p:txBody>
          <a:bodyPr/>
          <a:lstStyle/>
          <a:p>
            <a:fld id="{DB07ED12-6588-45E0-9E18-3E27797308BB}" type="slidenum">
              <a:rPr lang="en-US" smtClean="0"/>
              <a:pPr/>
              <a:t>22</a:t>
            </a:fld>
            <a:endParaRPr lang="en-US" dirty="0"/>
          </a:p>
        </p:txBody>
      </p:sp>
    </p:spTree>
    <p:extLst>
      <p:ext uri="{BB962C8B-B14F-4D97-AF65-F5344CB8AC3E}">
        <p14:creationId xmlns:p14="http://schemas.microsoft.com/office/powerpoint/2010/main" val="1611175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4581-F0C3-466F-90F9-FB7B6FD6245E}"/>
              </a:ext>
            </a:extLst>
          </p:cNvPr>
          <p:cNvSpPr>
            <a:spLocks noGrp="1"/>
          </p:cNvSpPr>
          <p:nvPr>
            <p:ph type="title"/>
          </p:nvPr>
        </p:nvSpPr>
        <p:spPr/>
        <p:txBody>
          <a:bodyPr/>
          <a:lstStyle/>
          <a:p>
            <a:r>
              <a:rPr lang="en-US" dirty="0"/>
              <a:t>Estate Tax Exemption</a:t>
            </a:r>
          </a:p>
        </p:txBody>
      </p:sp>
      <p:graphicFrame>
        <p:nvGraphicFramePr>
          <p:cNvPr id="6" name="Content Placeholder 5">
            <a:extLst>
              <a:ext uri="{FF2B5EF4-FFF2-40B4-BE49-F238E27FC236}">
                <a16:creationId xmlns:a16="http://schemas.microsoft.com/office/drawing/2014/main" id="{EED6E8B1-3AF4-4009-AADE-0C46BDB9055A}"/>
              </a:ext>
            </a:extLst>
          </p:cNvPr>
          <p:cNvGraphicFramePr>
            <a:graphicFrameLocks noGrp="1"/>
          </p:cNvGraphicFramePr>
          <p:nvPr>
            <p:ph idx="1"/>
            <p:extLst>
              <p:ext uri="{D42A27DB-BD31-4B8C-83A1-F6EECF244321}">
                <p14:modId xmlns:p14="http://schemas.microsoft.com/office/powerpoint/2010/main" val="1806183806"/>
              </p:ext>
            </p:extLst>
          </p:nvPr>
        </p:nvGraphicFramePr>
        <p:xfrm>
          <a:off x="1402964" y="1876130"/>
          <a:ext cx="8915400"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3907ED-ED17-4D22-9E57-1EE7C64EB1F8}"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4/5/2020</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659EC3A-0053-4549-9DA8-687FFBAB66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7799C9-84D9-46D2-A11E-BCF8A720529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107058F-BD48-4636-8BEC-5577633E58C6}"/>
              </a:ext>
            </a:extLst>
          </p:cNvPr>
          <p:cNvSpPr txBox="1"/>
          <p:nvPr/>
        </p:nvSpPr>
        <p:spPr>
          <a:xfrm>
            <a:off x="2562446" y="3427596"/>
            <a:ext cx="1127052" cy="369332"/>
          </a:xfrm>
          <a:prstGeom prst="rect">
            <a:avLst/>
          </a:prstGeom>
          <a:noFill/>
        </p:spPr>
        <p:txBody>
          <a:bodyPr wrap="square" rtlCol="0">
            <a:spAutoFit/>
          </a:bodyPr>
          <a:lstStyle/>
          <a:p>
            <a:r>
              <a:rPr lang="en-US" dirty="0">
                <a:solidFill>
                  <a:schemeClr val="bg1"/>
                </a:solidFill>
              </a:rPr>
              <a:t>$275,000</a:t>
            </a:r>
          </a:p>
        </p:txBody>
      </p:sp>
    </p:spTree>
    <p:extLst>
      <p:ext uri="{BB962C8B-B14F-4D97-AF65-F5344CB8AC3E}">
        <p14:creationId xmlns:p14="http://schemas.microsoft.com/office/powerpoint/2010/main" val="1361346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B32D-69BE-49B3-9EED-175EF1D4E463}"/>
              </a:ext>
            </a:extLst>
          </p:cNvPr>
          <p:cNvSpPr>
            <a:spLocks noGrp="1"/>
          </p:cNvSpPr>
          <p:nvPr>
            <p:ph type="title"/>
          </p:nvPr>
        </p:nvSpPr>
        <p:spPr/>
        <p:txBody>
          <a:bodyPr/>
          <a:lstStyle/>
          <a:p>
            <a:r>
              <a:rPr lang="en-US" dirty="0"/>
              <a:t>Estate Tax Exemption – A History</a:t>
            </a:r>
          </a:p>
        </p:txBody>
      </p:sp>
      <p:sp>
        <p:nvSpPr>
          <p:cNvPr id="3" name="Content Placeholder 2">
            <a:extLst>
              <a:ext uri="{FF2B5EF4-FFF2-40B4-BE49-F238E27FC236}">
                <a16:creationId xmlns:a16="http://schemas.microsoft.com/office/drawing/2014/main" id="{4921574B-5FC4-4131-A8FB-5685619391CD}"/>
              </a:ext>
            </a:extLst>
          </p:cNvPr>
          <p:cNvSpPr>
            <a:spLocks noGrp="1"/>
          </p:cNvSpPr>
          <p:nvPr>
            <p:ph idx="1"/>
          </p:nvPr>
        </p:nvSpPr>
        <p:spPr/>
        <p:txBody>
          <a:bodyPr/>
          <a:lstStyle/>
          <a:p>
            <a:r>
              <a:rPr lang="en-US" sz="2400" dirty="0"/>
              <a:t>As the previous slide shows, over the last 40 years the federal estate tax exemption has risen dramatically.</a:t>
            </a:r>
          </a:p>
          <a:p>
            <a:r>
              <a:rPr lang="en-US" sz="2400" dirty="0"/>
              <a:t>When I first began working as a CPA, in 1983, the estate tax exemption was just $275,000 (That’s per person, so it is twice that amount for a married couple).  Many of my clients had estates in excess of that amount, and they would include charitable giving in their estate plan to reduce their excise tax bill.</a:t>
            </a:r>
          </a:p>
          <a:p>
            <a:r>
              <a:rPr lang="en-US" sz="2400" dirty="0"/>
              <a:t>A dozen years later, in 1995, when I began my career as the executive director of my community foundation, the exemption had risen to $600,000.  Many donors had estates larger than that, so they left an estate tax gift to the community foundation to save on taxes.</a:t>
            </a:r>
          </a:p>
          <a:p>
            <a:endParaRPr lang="en-US" dirty="0"/>
          </a:p>
        </p:txBody>
      </p:sp>
      <p:sp>
        <p:nvSpPr>
          <p:cNvPr id="4" name="Date Placeholder 3">
            <a:extLst>
              <a:ext uri="{FF2B5EF4-FFF2-40B4-BE49-F238E27FC236}">
                <a16:creationId xmlns:a16="http://schemas.microsoft.com/office/drawing/2014/main" id="{051826AA-FEE3-4FF4-9137-B6743B4EDBB8}"/>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CF832A80-6497-47A0-900A-5C4A389D4A95}"/>
              </a:ext>
            </a:extLst>
          </p:cNvPr>
          <p:cNvSpPr>
            <a:spLocks noGrp="1"/>
          </p:cNvSpPr>
          <p:nvPr>
            <p:ph type="sldNum" sz="quarter" idx="12"/>
          </p:nvPr>
        </p:nvSpPr>
        <p:spPr/>
        <p:txBody>
          <a:bodyPr/>
          <a:lstStyle/>
          <a:p>
            <a:fld id="{DB07ED12-6588-45E0-9E18-3E27797308BB}" type="slidenum">
              <a:rPr lang="en-US" smtClean="0"/>
              <a:pPr/>
              <a:t>24</a:t>
            </a:fld>
            <a:endParaRPr lang="en-US" dirty="0"/>
          </a:p>
        </p:txBody>
      </p:sp>
    </p:spTree>
    <p:extLst>
      <p:ext uri="{BB962C8B-B14F-4D97-AF65-F5344CB8AC3E}">
        <p14:creationId xmlns:p14="http://schemas.microsoft.com/office/powerpoint/2010/main" val="1913704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1B63-6442-4FE1-84A3-B0A3A91ECAB0}"/>
              </a:ext>
            </a:extLst>
          </p:cNvPr>
          <p:cNvSpPr>
            <a:spLocks noGrp="1"/>
          </p:cNvSpPr>
          <p:nvPr>
            <p:ph type="title"/>
          </p:nvPr>
        </p:nvSpPr>
        <p:spPr/>
        <p:txBody>
          <a:bodyPr/>
          <a:lstStyle/>
          <a:p>
            <a:r>
              <a:rPr lang="en-US" dirty="0"/>
              <a:t>Estate Tax Rates Can Be High	</a:t>
            </a:r>
          </a:p>
        </p:txBody>
      </p:sp>
      <p:sp>
        <p:nvSpPr>
          <p:cNvPr id="3" name="Content Placeholder 2">
            <a:extLst>
              <a:ext uri="{FF2B5EF4-FFF2-40B4-BE49-F238E27FC236}">
                <a16:creationId xmlns:a16="http://schemas.microsoft.com/office/drawing/2014/main" id="{686D4488-E990-44DA-A7CD-7B50BEE31B15}"/>
              </a:ext>
            </a:extLst>
          </p:cNvPr>
          <p:cNvSpPr>
            <a:spLocks noGrp="1"/>
          </p:cNvSpPr>
          <p:nvPr>
            <p:ph idx="1"/>
          </p:nvPr>
        </p:nvSpPr>
        <p:spPr/>
        <p:txBody>
          <a:bodyPr/>
          <a:lstStyle/>
          <a:p>
            <a:r>
              <a:rPr lang="en-US" sz="2400" dirty="0"/>
              <a:t>If your estate exceeds the exemption amount, the estate tax liability can be high. </a:t>
            </a:r>
          </a:p>
          <a:p>
            <a:r>
              <a:rPr lang="en-US" sz="2400" dirty="0"/>
              <a:t>As shown on the next page, for an estate valued at more than $1 million above the exemption amount, the marginal rate is 40%. </a:t>
            </a:r>
          </a:p>
          <a:p>
            <a:r>
              <a:rPr lang="en-US" sz="2400" dirty="0"/>
              <a:t>This is part of the reason why donors make charitable gifts in their estate plans.  For a donor with an estate above the exemption amount, a charitable gift in an estate plan removes those assets from the donor’s estate – and cuts their estate tax liability by as much as 40% of the value of the asset.</a:t>
            </a:r>
          </a:p>
          <a:p>
            <a:endParaRPr lang="en-US" dirty="0"/>
          </a:p>
          <a:p>
            <a:endParaRPr lang="en-US" dirty="0"/>
          </a:p>
        </p:txBody>
      </p:sp>
      <p:sp>
        <p:nvSpPr>
          <p:cNvPr id="4" name="Date Placeholder 3">
            <a:extLst>
              <a:ext uri="{FF2B5EF4-FFF2-40B4-BE49-F238E27FC236}">
                <a16:creationId xmlns:a16="http://schemas.microsoft.com/office/drawing/2014/main" id="{D947CB23-A4D3-4BB9-9ED5-9D9ADF40F043}"/>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9A37273E-5353-4A34-8F75-6529286FAC76}"/>
              </a:ext>
            </a:extLst>
          </p:cNvPr>
          <p:cNvSpPr>
            <a:spLocks noGrp="1"/>
          </p:cNvSpPr>
          <p:nvPr>
            <p:ph type="sldNum" sz="quarter" idx="12"/>
          </p:nvPr>
        </p:nvSpPr>
        <p:spPr/>
        <p:txBody>
          <a:bodyPr/>
          <a:lstStyle/>
          <a:p>
            <a:fld id="{DB07ED12-6588-45E0-9E18-3E27797308BB}" type="slidenum">
              <a:rPr lang="en-US" smtClean="0"/>
              <a:pPr/>
              <a:t>25</a:t>
            </a:fld>
            <a:endParaRPr lang="en-US" dirty="0"/>
          </a:p>
        </p:txBody>
      </p:sp>
    </p:spTree>
    <p:extLst>
      <p:ext uri="{BB962C8B-B14F-4D97-AF65-F5344CB8AC3E}">
        <p14:creationId xmlns:p14="http://schemas.microsoft.com/office/powerpoint/2010/main" val="822873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9D36-4A23-4162-8465-5D0F525FD3B0}"/>
              </a:ext>
            </a:extLst>
          </p:cNvPr>
          <p:cNvSpPr>
            <a:spLocks noGrp="1"/>
          </p:cNvSpPr>
          <p:nvPr>
            <p:ph type="title"/>
          </p:nvPr>
        </p:nvSpPr>
        <p:spPr/>
        <p:txBody>
          <a:bodyPr/>
          <a:lstStyle/>
          <a:p>
            <a:r>
              <a:rPr lang="en-US" dirty="0"/>
              <a:t>Estate Tax Rates</a:t>
            </a:r>
          </a:p>
        </p:txBody>
      </p:sp>
      <p:graphicFrame>
        <p:nvGraphicFramePr>
          <p:cNvPr id="6" name="Content Placeholder 5">
            <a:extLst>
              <a:ext uri="{FF2B5EF4-FFF2-40B4-BE49-F238E27FC236}">
                <a16:creationId xmlns:a16="http://schemas.microsoft.com/office/drawing/2014/main" id="{94B6DA9C-CFF2-46C9-A3D1-4AD836953873}"/>
              </a:ext>
            </a:extLst>
          </p:cNvPr>
          <p:cNvGraphicFramePr>
            <a:graphicFrameLocks noGrp="1"/>
          </p:cNvGraphicFramePr>
          <p:nvPr>
            <p:ph idx="1"/>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DE2D6D5-1136-4825-AFBD-9DA231BA491D}"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4/5/2020</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A6A756C-29C8-47BB-8174-2155CBBF4D1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7799C9-84D9-46D2-A11E-BCF8A720529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81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1B42-0CB0-44E9-A1D5-1B007F679F3C}"/>
              </a:ext>
            </a:extLst>
          </p:cNvPr>
          <p:cNvSpPr>
            <a:spLocks noGrp="1"/>
          </p:cNvSpPr>
          <p:nvPr>
            <p:ph type="title"/>
          </p:nvPr>
        </p:nvSpPr>
        <p:spPr/>
        <p:txBody>
          <a:bodyPr/>
          <a:lstStyle/>
          <a:p>
            <a:r>
              <a:rPr lang="en-US" dirty="0"/>
              <a:t>Fewer Donors Pay Estate Tax</a:t>
            </a:r>
          </a:p>
        </p:txBody>
      </p:sp>
      <p:sp>
        <p:nvSpPr>
          <p:cNvPr id="3" name="Content Placeholder 2">
            <a:extLst>
              <a:ext uri="{FF2B5EF4-FFF2-40B4-BE49-F238E27FC236}">
                <a16:creationId xmlns:a16="http://schemas.microsoft.com/office/drawing/2014/main" id="{6E6FBA8A-33F1-491E-A7AB-C79D4468337F}"/>
              </a:ext>
            </a:extLst>
          </p:cNvPr>
          <p:cNvSpPr>
            <a:spLocks noGrp="1"/>
          </p:cNvSpPr>
          <p:nvPr>
            <p:ph idx="1"/>
          </p:nvPr>
        </p:nvSpPr>
        <p:spPr/>
        <p:txBody>
          <a:bodyPr>
            <a:normAutofit/>
          </a:bodyPr>
          <a:lstStyle/>
          <a:p>
            <a:r>
              <a:rPr lang="en-US" sz="2400" dirty="0"/>
              <a:t>Now, with the individual exemption at $11.58 million per individual (twice that for a married couple), very few estates are subject to any estate taxes.</a:t>
            </a:r>
          </a:p>
          <a:p>
            <a:r>
              <a:rPr lang="en-US" sz="2400" dirty="0"/>
              <a:t>As shown on the next slide, it’s estimated that in 2018 fewer than 2,000 estates nationwide were subject  to the estate tax.</a:t>
            </a:r>
          </a:p>
        </p:txBody>
      </p:sp>
      <p:sp>
        <p:nvSpPr>
          <p:cNvPr id="4" name="Date Placeholder 3">
            <a:extLst>
              <a:ext uri="{FF2B5EF4-FFF2-40B4-BE49-F238E27FC236}">
                <a16:creationId xmlns:a16="http://schemas.microsoft.com/office/drawing/2014/main" id="{B737157C-994E-43A9-9510-BCB6E0EE13BC}"/>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A23CAF37-CAAC-4333-AE6F-59C792203BDE}"/>
              </a:ext>
            </a:extLst>
          </p:cNvPr>
          <p:cNvSpPr>
            <a:spLocks noGrp="1"/>
          </p:cNvSpPr>
          <p:nvPr>
            <p:ph type="sldNum" sz="quarter" idx="12"/>
          </p:nvPr>
        </p:nvSpPr>
        <p:spPr/>
        <p:txBody>
          <a:bodyPr/>
          <a:lstStyle/>
          <a:p>
            <a:fld id="{DB07ED12-6588-45E0-9E18-3E27797308BB}" type="slidenum">
              <a:rPr lang="en-US" smtClean="0"/>
              <a:pPr/>
              <a:t>27</a:t>
            </a:fld>
            <a:endParaRPr lang="en-US" dirty="0"/>
          </a:p>
        </p:txBody>
      </p:sp>
    </p:spTree>
    <p:extLst>
      <p:ext uri="{BB962C8B-B14F-4D97-AF65-F5344CB8AC3E}">
        <p14:creationId xmlns:p14="http://schemas.microsoft.com/office/powerpoint/2010/main" val="1437772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4F22-AC54-44A6-B1D8-BEC17A034108}"/>
              </a:ext>
            </a:extLst>
          </p:cNvPr>
          <p:cNvSpPr>
            <a:spLocks noGrp="1"/>
          </p:cNvSpPr>
          <p:nvPr>
            <p:ph type="title"/>
          </p:nvPr>
        </p:nvSpPr>
        <p:spPr/>
        <p:txBody>
          <a:bodyPr/>
          <a:lstStyle/>
          <a:p>
            <a:r>
              <a:rPr lang="en-US" dirty="0"/>
              <a:t>Estate Tax Summary Data</a:t>
            </a:r>
            <a:br>
              <a:rPr lang="en-US" dirty="0"/>
            </a:br>
            <a:r>
              <a:rPr lang="en-US" sz="2400" i="1" dirty="0"/>
              <a:t>Source:  Tax Policy Center</a:t>
            </a:r>
          </a:p>
        </p:txBody>
      </p:sp>
      <p:graphicFrame>
        <p:nvGraphicFramePr>
          <p:cNvPr id="8" name="Content Placeholder 7">
            <a:extLst>
              <a:ext uri="{FF2B5EF4-FFF2-40B4-BE49-F238E27FC236}">
                <a16:creationId xmlns:a16="http://schemas.microsoft.com/office/drawing/2014/main" id="{6B62E9C7-5DB7-4A44-8EBE-8F53E9ED6065}"/>
              </a:ext>
            </a:extLst>
          </p:cNvPr>
          <p:cNvGraphicFramePr>
            <a:graphicFrameLocks noGrp="1"/>
          </p:cNvGraphicFramePr>
          <p:nvPr>
            <p:ph idx="1"/>
            <p:extLst>
              <p:ext uri="{D42A27DB-BD31-4B8C-83A1-F6EECF244321}">
                <p14:modId xmlns:p14="http://schemas.microsoft.com/office/powerpoint/2010/main" val="3772853061"/>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5D97A53C-776D-4C22-B3BD-6257CB5F1904}"/>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1B54531C-222A-469E-A9B1-BED8CB8C57AC}"/>
              </a:ext>
            </a:extLst>
          </p:cNvPr>
          <p:cNvSpPr>
            <a:spLocks noGrp="1"/>
          </p:cNvSpPr>
          <p:nvPr>
            <p:ph type="sldNum" sz="quarter" idx="12"/>
          </p:nvPr>
        </p:nvSpPr>
        <p:spPr/>
        <p:txBody>
          <a:bodyPr/>
          <a:lstStyle/>
          <a:p>
            <a:fld id="{DB07ED12-6588-45E0-9E18-3E27797308BB}" type="slidenum">
              <a:rPr lang="en-US" smtClean="0"/>
              <a:pPr/>
              <a:t>28</a:t>
            </a:fld>
            <a:endParaRPr lang="en-US" dirty="0"/>
          </a:p>
        </p:txBody>
      </p:sp>
    </p:spTree>
    <p:extLst>
      <p:ext uri="{BB962C8B-B14F-4D97-AF65-F5344CB8AC3E}">
        <p14:creationId xmlns:p14="http://schemas.microsoft.com/office/powerpoint/2010/main" val="2504352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1C81-0A77-4DEE-902F-4EAF731ACE0A}"/>
              </a:ext>
            </a:extLst>
          </p:cNvPr>
          <p:cNvSpPr>
            <a:spLocks noGrp="1"/>
          </p:cNvSpPr>
          <p:nvPr>
            <p:ph type="title"/>
          </p:nvPr>
        </p:nvSpPr>
        <p:spPr/>
        <p:txBody>
          <a:bodyPr/>
          <a:lstStyle/>
          <a:p>
            <a:r>
              <a:rPr lang="en-US" dirty="0"/>
              <a:t>So … what does this all mean?</a:t>
            </a:r>
          </a:p>
        </p:txBody>
      </p:sp>
      <p:sp>
        <p:nvSpPr>
          <p:cNvPr id="3" name="Content Placeholder 2">
            <a:extLst>
              <a:ext uri="{FF2B5EF4-FFF2-40B4-BE49-F238E27FC236}">
                <a16:creationId xmlns:a16="http://schemas.microsoft.com/office/drawing/2014/main" id="{133164D8-1460-414E-B29D-71A057CFB4B0}"/>
              </a:ext>
            </a:extLst>
          </p:cNvPr>
          <p:cNvSpPr>
            <a:spLocks noGrp="1"/>
          </p:cNvSpPr>
          <p:nvPr>
            <p:ph idx="1"/>
          </p:nvPr>
        </p:nvSpPr>
        <p:spPr/>
        <p:txBody>
          <a:bodyPr/>
          <a:lstStyle/>
          <a:p>
            <a:r>
              <a:rPr lang="en-US" dirty="0"/>
              <a:t>Changes in the tax laws mean that far few people get a tax benefit from making a charitable gift, either in the lifetime or upon their death.</a:t>
            </a:r>
          </a:p>
          <a:p>
            <a:r>
              <a:rPr lang="en-US" dirty="0"/>
              <a:t>This doesn’t mean charitable giving will stop – because the main reason people give is for the joy of charitable giving, and that has not changed.</a:t>
            </a:r>
          </a:p>
          <a:p>
            <a:r>
              <a:rPr lang="en-US" dirty="0"/>
              <a:t>Nevertheless, the tax incentives (either income tax or estate tax) have been greatly reduced.</a:t>
            </a:r>
          </a:p>
          <a:p>
            <a:r>
              <a:rPr lang="en-US" dirty="0"/>
              <a:t>Despite these changes, though, there are still gifts that can be made which can reduce a donor’s tax liability – even if they are not ultra-wealthy.</a:t>
            </a:r>
          </a:p>
          <a:p>
            <a:r>
              <a:rPr lang="en-US" dirty="0"/>
              <a:t>We will discuss those changes in Part II of our Knowledge Nuggets on </a:t>
            </a:r>
            <a:r>
              <a:rPr lang="en-US" i="1" dirty="0"/>
              <a:t>Taxes, Charitable Giving and Community Foundations.</a:t>
            </a:r>
          </a:p>
        </p:txBody>
      </p:sp>
      <p:sp>
        <p:nvSpPr>
          <p:cNvPr id="4" name="Date Placeholder 3">
            <a:extLst>
              <a:ext uri="{FF2B5EF4-FFF2-40B4-BE49-F238E27FC236}">
                <a16:creationId xmlns:a16="http://schemas.microsoft.com/office/drawing/2014/main" id="{DD571D22-F616-41A2-879A-FB38A58575C0}"/>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EC6A030A-F26D-44B3-97A3-0E23EDB8F2AF}"/>
              </a:ext>
            </a:extLst>
          </p:cNvPr>
          <p:cNvSpPr>
            <a:spLocks noGrp="1"/>
          </p:cNvSpPr>
          <p:nvPr>
            <p:ph type="sldNum" sz="quarter" idx="12"/>
          </p:nvPr>
        </p:nvSpPr>
        <p:spPr/>
        <p:txBody>
          <a:bodyPr/>
          <a:lstStyle/>
          <a:p>
            <a:fld id="{DB07ED12-6588-45E0-9E18-3E27797308BB}" type="slidenum">
              <a:rPr lang="en-US" smtClean="0"/>
              <a:pPr/>
              <a:t>29</a:t>
            </a:fld>
            <a:endParaRPr lang="en-US" dirty="0"/>
          </a:p>
        </p:txBody>
      </p:sp>
    </p:spTree>
    <p:extLst>
      <p:ext uri="{BB962C8B-B14F-4D97-AF65-F5344CB8AC3E}">
        <p14:creationId xmlns:p14="http://schemas.microsoft.com/office/powerpoint/2010/main" val="5329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B49E-F8BF-42DD-9617-CFB73CE73442}"/>
              </a:ext>
            </a:extLst>
          </p:cNvPr>
          <p:cNvSpPr>
            <a:spLocks noGrp="1"/>
          </p:cNvSpPr>
          <p:nvPr>
            <p:ph type="title"/>
          </p:nvPr>
        </p:nvSpPr>
        <p:spPr>
          <a:xfrm>
            <a:off x="1097280" y="286603"/>
            <a:ext cx="10058400" cy="1450757"/>
          </a:xfrm>
        </p:spPr>
        <p:txBody>
          <a:bodyPr>
            <a:normAutofit/>
          </a:bodyPr>
          <a:lstStyle/>
          <a:p>
            <a:r>
              <a:rPr lang="en-US" dirty="0"/>
              <a:t>My Contact Information</a:t>
            </a:r>
          </a:p>
        </p:txBody>
      </p:sp>
      <p:pic>
        <p:nvPicPr>
          <p:cNvPr id="21" name="Content Placeholder 6">
            <a:extLst>
              <a:ext uri="{FF2B5EF4-FFF2-40B4-BE49-F238E27FC236}">
                <a16:creationId xmlns:a16="http://schemas.microsoft.com/office/drawing/2014/main" id="{48108BA5-2A04-4D75-BF65-4F940780009C}"/>
              </a:ext>
            </a:extLst>
          </p:cNvPr>
          <p:cNvPicPr>
            <a:picLocks noChangeAspect="1"/>
          </p:cNvPicPr>
          <p:nvPr/>
        </p:nvPicPr>
        <p:blipFill rotWithShape="1">
          <a:blip r:embed="rId2">
            <a:extLst>
              <a:ext uri="{28A0092B-C50C-407E-A947-70E740481C1C}">
                <a14:useLocalDpi xmlns:a14="http://schemas.microsoft.com/office/drawing/2010/main" val="0"/>
              </a:ext>
            </a:extLst>
          </a:blip>
          <a:srcRect l="13762" r="16014" b="2"/>
          <a:stretch/>
        </p:blipFill>
        <p:spPr>
          <a:xfrm>
            <a:off x="8020570" y="1916318"/>
            <a:ext cx="3135109" cy="3471012"/>
          </a:xfrm>
          <a:prstGeom prst="rect">
            <a:avLst/>
          </a:prstGeom>
        </p:spPr>
      </p:pic>
      <p:sp>
        <p:nvSpPr>
          <p:cNvPr id="4" name="Date Placeholder 3">
            <a:extLst>
              <a:ext uri="{FF2B5EF4-FFF2-40B4-BE49-F238E27FC236}">
                <a16:creationId xmlns:a16="http://schemas.microsoft.com/office/drawing/2014/main" id="{3BD0591A-9A3F-4B08-9A77-2CAFC8FCFCEB}"/>
              </a:ext>
            </a:extLst>
          </p:cNvPr>
          <p:cNvSpPr>
            <a:spLocks noGrp="1"/>
          </p:cNvSpPr>
          <p:nvPr>
            <p:ph type="dt" sz="half" idx="10"/>
          </p:nvPr>
        </p:nvSpPr>
        <p:spPr>
          <a:xfrm>
            <a:off x="1097280" y="6459785"/>
            <a:ext cx="2472271" cy="365125"/>
          </a:xfrm>
        </p:spPr>
        <p:txBody>
          <a:bodyPr>
            <a:normAutofit/>
          </a:bodyPr>
          <a:lstStyle/>
          <a:p>
            <a:pPr>
              <a:spcAft>
                <a:spcPts val="600"/>
              </a:spcAft>
            </a:pPr>
            <a:fld id="{A7352CE2-C517-4974-ABEA-21850C47ADDD}" type="datetime1">
              <a:rPr lang="en-US" smtClean="0"/>
              <a:pPr>
                <a:spcAft>
                  <a:spcPts val="600"/>
                </a:spcAft>
              </a:pPr>
              <a:t>4/5/2020</a:t>
            </a:fld>
            <a:endParaRPr lang="en-US"/>
          </a:p>
        </p:txBody>
      </p:sp>
      <p:sp>
        <p:nvSpPr>
          <p:cNvPr id="5" name="Slide Number Placeholder 4">
            <a:extLst>
              <a:ext uri="{FF2B5EF4-FFF2-40B4-BE49-F238E27FC236}">
                <a16:creationId xmlns:a16="http://schemas.microsoft.com/office/drawing/2014/main" id="{724B81DA-572F-4432-9E57-EEE43C564FA4}"/>
              </a:ext>
            </a:extLst>
          </p:cNvPr>
          <p:cNvSpPr>
            <a:spLocks noGrp="1"/>
          </p:cNvSpPr>
          <p:nvPr>
            <p:ph type="sldNum" sz="quarter" idx="12"/>
          </p:nvPr>
        </p:nvSpPr>
        <p:spPr>
          <a:xfrm>
            <a:off x="9900458" y="6459785"/>
            <a:ext cx="1312025" cy="365125"/>
          </a:xfrm>
        </p:spPr>
        <p:txBody>
          <a:bodyPr>
            <a:normAutofit/>
          </a:bodyPr>
          <a:lstStyle/>
          <a:p>
            <a:pPr>
              <a:spcAft>
                <a:spcPts val="600"/>
              </a:spcAft>
            </a:pPr>
            <a:fld id="{DB07ED12-6588-45E0-9E18-3E27797308BB}" type="slidenum">
              <a:rPr lang="en-US" smtClean="0"/>
              <a:pPr>
                <a:spcAft>
                  <a:spcPts val="600"/>
                </a:spcAft>
              </a:pPr>
              <a:t>3</a:t>
            </a:fld>
            <a:endParaRPr lang="en-US"/>
          </a:p>
        </p:txBody>
      </p:sp>
      <p:sp>
        <p:nvSpPr>
          <p:cNvPr id="9" name="Content Placeholder 8">
            <a:extLst>
              <a:ext uri="{FF2B5EF4-FFF2-40B4-BE49-F238E27FC236}">
                <a16:creationId xmlns:a16="http://schemas.microsoft.com/office/drawing/2014/main" id="{69C7048B-8707-4AC2-9C5F-795EA045731A}"/>
              </a:ext>
            </a:extLst>
          </p:cNvPr>
          <p:cNvSpPr>
            <a:spLocks noGrp="1"/>
          </p:cNvSpPr>
          <p:nvPr>
            <p:ph idx="1"/>
          </p:nvPr>
        </p:nvSpPr>
        <p:spPr/>
        <p:txBody>
          <a:bodyPr/>
          <a:lstStyle/>
          <a:p>
            <a:r>
              <a:rPr lang="en-US" dirty="0"/>
              <a:t>David Bennett</a:t>
            </a:r>
          </a:p>
          <a:p>
            <a:pPr lvl="1"/>
            <a:r>
              <a:rPr lang="en-US" dirty="0"/>
              <a:t>Cell:  260-804-5617</a:t>
            </a:r>
          </a:p>
          <a:p>
            <a:pPr lvl="1"/>
            <a:r>
              <a:rPr lang="en-US" dirty="0"/>
              <a:t>Email: </a:t>
            </a:r>
            <a:r>
              <a:rPr lang="en-US" dirty="0">
                <a:hlinkClick r:id="rId3"/>
              </a:rPr>
              <a:t>cfrtinstitute@gmail.com</a:t>
            </a:r>
            <a:endParaRPr lang="en-US" dirty="0"/>
          </a:p>
          <a:p>
            <a:pPr lvl="1"/>
            <a:r>
              <a:rPr lang="en-US" dirty="0"/>
              <a:t>Website: </a:t>
            </a:r>
            <a:r>
              <a:rPr lang="en-US" dirty="0">
                <a:hlinkClick r:id="rId3"/>
              </a:rPr>
              <a:t>www.cfrti.com</a:t>
            </a: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00690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B49E-F8BF-42DD-9617-CFB73CE73442}"/>
              </a:ext>
            </a:extLst>
          </p:cNvPr>
          <p:cNvSpPr>
            <a:spLocks noGrp="1"/>
          </p:cNvSpPr>
          <p:nvPr>
            <p:ph type="title"/>
          </p:nvPr>
        </p:nvSpPr>
        <p:spPr>
          <a:xfrm>
            <a:off x="1097280" y="286603"/>
            <a:ext cx="10058400" cy="1450757"/>
          </a:xfrm>
        </p:spPr>
        <p:txBody>
          <a:bodyPr>
            <a:normAutofit/>
          </a:bodyPr>
          <a:lstStyle/>
          <a:p>
            <a:r>
              <a:rPr lang="en-US" dirty="0"/>
              <a:t>My Contact Information</a:t>
            </a:r>
          </a:p>
        </p:txBody>
      </p:sp>
      <p:sp>
        <p:nvSpPr>
          <p:cNvPr id="4" name="Date Placeholder 3">
            <a:extLst>
              <a:ext uri="{FF2B5EF4-FFF2-40B4-BE49-F238E27FC236}">
                <a16:creationId xmlns:a16="http://schemas.microsoft.com/office/drawing/2014/main" id="{3BD0591A-9A3F-4B08-9A77-2CAFC8FCFCEB}"/>
              </a:ext>
            </a:extLst>
          </p:cNvPr>
          <p:cNvSpPr>
            <a:spLocks noGrp="1"/>
          </p:cNvSpPr>
          <p:nvPr>
            <p:ph type="dt" sz="half" idx="10"/>
          </p:nvPr>
        </p:nvSpPr>
        <p:spPr>
          <a:xfrm>
            <a:off x="1097280" y="6459785"/>
            <a:ext cx="2472271" cy="365125"/>
          </a:xfrm>
        </p:spPr>
        <p:txBody>
          <a:bodyPr>
            <a:normAutofit/>
          </a:bodyPr>
          <a:lstStyle/>
          <a:p>
            <a:pPr>
              <a:spcAft>
                <a:spcPts val="600"/>
              </a:spcAft>
            </a:pPr>
            <a:fld id="{A7352CE2-C517-4974-ABEA-21850C47ADDD}" type="datetime1">
              <a:rPr lang="en-US" smtClean="0"/>
              <a:pPr>
                <a:spcAft>
                  <a:spcPts val="600"/>
                </a:spcAft>
              </a:pPr>
              <a:t>4/5/2020</a:t>
            </a:fld>
            <a:endParaRPr lang="en-US"/>
          </a:p>
        </p:txBody>
      </p:sp>
      <p:sp>
        <p:nvSpPr>
          <p:cNvPr id="5" name="Slide Number Placeholder 4">
            <a:extLst>
              <a:ext uri="{FF2B5EF4-FFF2-40B4-BE49-F238E27FC236}">
                <a16:creationId xmlns:a16="http://schemas.microsoft.com/office/drawing/2014/main" id="{724B81DA-572F-4432-9E57-EEE43C564FA4}"/>
              </a:ext>
            </a:extLst>
          </p:cNvPr>
          <p:cNvSpPr>
            <a:spLocks noGrp="1"/>
          </p:cNvSpPr>
          <p:nvPr>
            <p:ph type="sldNum" sz="quarter" idx="12"/>
          </p:nvPr>
        </p:nvSpPr>
        <p:spPr>
          <a:xfrm>
            <a:off x="9900458" y="6459785"/>
            <a:ext cx="1312025" cy="365125"/>
          </a:xfrm>
        </p:spPr>
        <p:txBody>
          <a:bodyPr>
            <a:normAutofit/>
          </a:bodyPr>
          <a:lstStyle/>
          <a:p>
            <a:pPr>
              <a:spcAft>
                <a:spcPts val="600"/>
              </a:spcAft>
            </a:pPr>
            <a:fld id="{DB07ED12-6588-45E0-9E18-3E27797308BB}" type="slidenum">
              <a:rPr lang="en-US" smtClean="0"/>
              <a:pPr>
                <a:spcAft>
                  <a:spcPts val="600"/>
                </a:spcAft>
              </a:pPr>
              <a:t>30</a:t>
            </a:fld>
            <a:endParaRPr lang="en-US"/>
          </a:p>
        </p:txBody>
      </p:sp>
      <p:sp>
        <p:nvSpPr>
          <p:cNvPr id="9" name="Content Placeholder 8">
            <a:extLst>
              <a:ext uri="{FF2B5EF4-FFF2-40B4-BE49-F238E27FC236}">
                <a16:creationId xmlns:a16="http://schemas.microsoft.com/office/drawing/2014/main" id="{69C7048B-8707-4AC2-9C5F-795EA045731A}"/>
              </a:ext>
            </a:extLst>
          </p:cNvPr>
          <p:cNvSpPr>
            <a:spLocks noGrp="1"/>
          </p:cNvSpPr>
          <p:nvPr>
            <p:ph idx="1"/>
          </p:nvPr>
        </p:nvSpPr>
        <p:spPr/>
        <p:txBody>
          <a:bodyPr/>
          <a:lstStyle/>
          <a:p>
            <a:r>
              <a:rPr lang="en-US" dirty="0"/>
              <a:t>That’s it for this Knowledge Nugget.  If you want to test what you learned, there’s a short quiz located elsewhere on this website.</a:t>
            </a:r>
          </a:p>
          <a:p>
            <a:r>
              <a:rPr lang="en-US" dirty="0"/>
              <a:t>If you have any questions or comments, please contact me using this information</a:t>
            </a:r>
          </a:p>
          <a:p>
            <a:r>
              <a:rPr lang="en-US" dirty="0"/>
              <a:t>David Bennett</a:t>
            </a:r>
          </a:p>
          <a:p>
            <a:pPr lvl="1"/>
            <a:r>
              <a:rPr lang="en-US" dirty="0"/>
              <a:t>Cell:  260-804-5617</a:t>
            </a:r>
          </a:p>
          <a:p>
            <a:pPr lvl="1"/>
            <a:r>
              <a:rPr lang="en-US" dirty="0"/>
              <a:t>Email: </a:t>
            </a:r>
            <a:r>
              <a:rPr lang="en-US" dirty="0">
                <a:hlinkClick r:id="rId2"/>
              </a:rPr>
              <a:t>cfrtinstitute@gmail.com</a:t>
            </a:r>
            <a:endParaRPr lang="en-US" dirty="0"/>
          </a:p>
          <a:p>
            <a:pPr lvl="1"/>
            <a:r>
              <a:rPr lang="en-US" dirty="0"/>
              <a:t>Website: </a:t>
            </a:r>
            <a:r>
              <a:rPr lang="en-US" dirty="0">
                <a:hlinkClick r:id="rId2"/>
              </a:rPr>
              <a:t>www.cfrti.com</a:t>
            </a:r>
            <a:endParaRPr lang="en-US" dirty="0"/>
          </a:p>
          <a:p>
            <a:pPr lvl="1"/>
            <a:endParaRPr lang="en-US" dirty="0"/>
          </a:p>
          <a:p>
            <a:pPr marL="201168" lvl="1" indent="0" algn="ctr">
              <a:buNone/>
            </a:pPr>
            <a:r>
              <a:rPr lang="en-US" sz="3600" i="1" dirty="0"/>
              <a:t>Keep up the good work … what you are doing for your community is </a:t>
            </a:r>
            <a:r>
              <a:rPr lang="en-US" sz="3600" i="1" u="sng" dirty="0"/>
              <a:t>so important.</a:t>
            </a:r>
          </a:p>
          <a:p>
            <a:pPr lvl="1"/>
            <a:endParaRPr lang="en-US" dirty="0"/>
          </a:p>
        </p:txBody>
      </p:sp>
    </p:spTree>
    <p:extLst>
      <p:ext uri="{BB962C8B-B14F-4D97-AF65-F5344CB8AC3E}">
        <p14:creationId xmlns:p14="http://schemas.microsoft.com/office/powerpoint/2010/main" val="11286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98E2-182F-476E-9652-C9EBDE3EF5E8}"/>
              </a:ext>
            </a:extLst>
          </p:cNvPr>
          <p:cNvSpPr>
            <a:spLocks noGrp="1"/>
          </p:cNvSpPr>
          <p:nvPr>
            <p:ph type="title"/>
          </p:nvPr>
        </p:nvSpPr>
        <p:spPr/>
        <p:txBody>
          <a:bodyPr/>
          <a:lstStyle/>
          <a:p>
            <a:r>
              <a:rPr lang="en-US" dirty="0"/>
              <a:t>Why Do People Make Charitable Gifts?</a:t>
            </a:r>
          </a:p>
        </p:txBody>
      </p:sp>
      <p:sp>
        <p:nvSpPr>
          <p:cNvPr id="3" name="Content Placeholder 2">
            <a:extLst>
              <a:ext uri="{FF2B5EF4-FFF2-40B4-BE49-F238E27FC236}">
                <a16:creationId xmlns:a16="http://schemas.microsoft.com/office/drawing/2014/main" id="{4A5A57EF-ADA8-4543-B5ED-A9AD374D40A1}"/>
              </a:ext>
            </a:extLst>
          </p:cNvPr>
          <p:cNvSpPr>
            <a:spLocks noGrp="1"/>
          </p:cNvSpPr>
          <p:nvPr>
            <p:ph idx="1"/>
          </p:nvPr>
        </p:nvSpPr>
        <p:spPr/>
        <p:txBody>
          <a:bodyPr>
            <a:noAutofit/>
          </a:bodyPr>
          <a:lstStyle/>
          <a:p>
            <a:r>
              <a:rPr lang="en-US" sz="2400" dirty="0"/>
              <a:t>Why do people make charitable gifts?  There’s really three main reasons.</a:t>
            </a:r>
          </a:p>
          <a:p>
            <a:r>
              <a:rPr lang="en-US" sz="2400" b="1" u="sng" dirty="0"/>
              <a:t>Reason #1</a:t>
            </a:r>
            <a:r>
              <a:rPr lang="en-US" sz="2400" dirty="0"/>
              <a:t> – </a:t>
            </a:r>
            <a:r>
              <a:rPr lang="en-US" sz="2400" i="1" dirty="0"/>
              <a:t>The pure joys and rewards of charitable giving.  </a:t>
            </a:r>
            <a:r>
              <a:rPr lang="en-US" sz="2400" dirty="0"/>
              <a:t>People feel good about supporting a cause or organization that is important to them.  This is far and away the most important reason why people make charitable gifts.</a:t>
            </a:r>
          </a:p>
          <a:p>
            <a:r>
              <a:rPr lang="en-US" sz="2400" b="1" u="sng" dirty="0"/>
              <a:t>Reason #2</a:t>
            </a:r>
            <a:r>
              <a:rPr lang="en-US" sz="2400" dirty="0"/>
              <a:t> – </a:t>
            </a:r>
            <a:r>
              <a:rPr lang="en-US" sz="2400" i="1" dirty="0"/>
              <a:t>To generate income.  </a:t>
            </a:r>
            <a:r>
              <a:rPr lang="en-US" sz="2400" dirty="0"/>
              <a:t>Someone can set up something like a charitable gift annuity or charitable remainder trust, and get income while at the same time supporting a charity.</a:t>
            </a:r>
          </a:p>
          <a:p>
            <a:r>
              <a:rPr lang="en-US" sz="2400" b="1" u="sng" dirty="0"/>
              <a:t>Reason #3</a:t>
            </a:r>
            <a:r>
              <a:rPr lang="en-US" sz="2400" dirty="0"/>
              <a:t> – </a:t>
            </a:r>
            <a:r>
              <a:rPr lang="en-US" sz="2400" i="1" dirty="0"/>
              <a:t>Tax benefits.  </a:t>
            </a:r>
            <a:r>
              <a:rPr lang="en-US" sz="2400" dirty="0"/>
              <a:t>Some people are motivated to make a charitable gift because it can reduce their tax liability.</a:t>
            </a:r>
          </a:p>
        </p:txBody>
      </p:sp>
      <p:sp>
        <p:nvSpPr>
          <p:cNvPr id="4" name="Date Placeholder 3">
            <a:extLst>
              <a:ext uri="{FF2B5EF4-FFF2-40B4-BE49-F238E27FC236}">
                <a16:creationId xmlns:a16="http://schemas.microsoft.com/office/drawing/2014/main" id="{C2A87ACB-0996-47AD-B953-046B35A12BCD}"/>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2460FF2C-0975-4E33-8318-3EBB283C99D8}"/>
              </a:ext>
            </a:extLst>
          </p:cNvPr>
          <p:cNvSpPr>
            <a:spLocks noGrp="1"/>
          </p:cNvSpPr>
          <p:nvPr>
            <p:ph type="sldNum" sz="quarter" idx="12"/>
          </p:nvPr>
        </p:nvSpPr>
        <p:spPr/>
        <p:txBody>
          <a:bodyPr/>
          <a:lstStyle/>
          <a:p>
            <a:fld id="{DB07ED12-6588-45E0-9E18-3E27797308BB}" type="slidenum">
              <a:rPr lang="en-US" smtClean="0"/>
              <a:pPr/>
              <a:t>4</a:t>
            </a:fld>
            <a:endParaRPr lang="en-US" dirty="0"/>
          </a:p>
        </p:txBody>
      </p:sp>
    </p:spTree>
    <p:extLst>
      <p:ext uri="{BB962C8B-B14F-4D97-AF65-F5344CB8AC3E}">
        <p14:creationId xmlns:p14="http://schemas.microsoft.com/office/powerpoint/2010/main" val="418575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6F27-EBD9-4D63-AE1E-79508BD20E5A}"/>
              </a:ext>
            </a:extLst>
          </p:cNvPr>
          <p:cNvSpPr>
            <a:spLocks noGrp="1"/>
          </p:cNvSpPr>
          <p:nvPr>
            <p:ph type="title"/>
          </p:nvPr>
        </p:nvSpPr>
        <p:spPr/>
        <p:txBody>
          <a:bodyPr/>
          <a:lstStyle/>
          <a:p>
            <a:r>
              <a:rPr lang="en-US" dirty="0"/>
              <a:t>However ….</a:t>
            </a:r>
          </a:p>
        </p:txBody>
      </p:sp>
      <p:sp>
        <p:nvSpPr>
          <p:cNvPr id="3" name="Content Placeholder 2">
            <a:extLst>
              <a:ext uri="{FF2B5EF4-FFF2-40B4-BE49-F238E27FC236}">
                <a16:creationId xmlns:a16="http://schemas.microsoft.com/office/drawing/2014/main" id="{40F2D2EE-63C8-451C-874D-69B7A09DCD2C}"/>
              </a:ext>
            </a:extLst>
          </p:cNvPr>
          <p:cNvSpPr>
            <a:spLocks noGrp="1"/>
          </p:cNvSpPr>
          <p:nvPr>
            <p:ph idx="1"/>
          </p:nvPr>
        </p:nvSpPr>
        <p:spPr/>
        <p:txBody>
          <a:bodyPr>
            <a:normAutofit/>
          </a:bodyPr>
          <a:lstStyle/>
          <a:p>
            <a:r>
              <a:rPr lang="en-US" sz="2800" dirty="0"/>
              <a:t>In the last 40 years the tax environment has changed in the United States.  </a:t>
            </a:r>
          </a:p>
          <a:p>
            <a:r>
              <a:rPr lang="en-US" sz="2800" dirty="0"/>
              <a:t>When calculating your federal income tax liability, those who itemize their deductions can subtract the value of charitable gifts from their income.  </a:t>
            </a:r>
            <a:r>
              <a:rPr lang="en-US" sz="2800" i="1" u="sng" dirty="0"/>
              <a:t>But far fewer Americans are itemizing their deductions</a:t>
            </a:r>
            <a:r>
              <a:rPr lang="en-US" sz="2800" dirty="0"/>
              <a:t>.</a:t>
            </a:r>
          </a:p>
          <a:p>
            <a:r>
              <a:rPr lang="en-US" sz="2800" dirty="0"/>
              <a:t>In addition, estate taxes can result in a significant tax liability for a donor’s estate.  </a:t>
            </a:r>
            <a:r>
              <a:rPr lang="en-US" sz="2800" i="1" u="sng" dirty="0"/>
              <a:t>But far fewer Americans are subject to federal estate taxes.</a:t>
            </a:r>
          </a:p>
        </p:txBody>
      </p:sp>
      <p:sp>
        <p:nvSpPr>
          <p:cNvPr id="4" name="Date Placeholder 3">
            <a:extLst>
              <a:ext uri="{FF2B5EF4-FFF2-40B4-BE49-F238E27FC236}">
                <a16:creationId xmlns:a16="http://schemas.microsoft.com/office/drawing/2014/main" id="{E0F5D268-3D75-4733-8235-30F382599FAF}"/>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5EA7344F-8176-4457-AD54-13D28CEAF6B3}"/>
              </a:ext>
            </a:extLst>
          </p:cNvPr>
          <p:cNvSpPr>
            <a:spLocks noGrp="1"/>
          </p:cNvSpPr>
          <p:nvPr>
            <p:ph type="sldNum" sz="quarter" idx="12"/>
          </p:nvPr>
        </p:nvSpPr>
        <p:spPr/>
        <p:txBody>
          <a:bodyPr/>
          <a:lstStyle/>
          <a:p>
            <a:fld id="{DB07ED12-6588-45E0-9E18-3E27797308BB}" type="slidenum">
              <a:rPr lang="en-US" smtClean="0"/>
              <a:pPr/>
              <a:t>5</a:t>
            </a:fld>
            <a:endParaRPr lang="en-US" dirty="0"/>
          </a:p>
        </p:txBody>
      </p:sp>
    </p:spTree>
    <p:extLst>
      <p:ext uri="{BB962C8B-B14F-4D97-AF65-F5344CB8AC3E}">
        <p14:creationId xmlns:p14="http://schemas.microsoft.com/office/powerpoint/2010/main" val="340509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8E7A-9E13-4A96-9C20-7F495680B8DB}"/>
              </a:ext>
            </a:extLst>
          </p:cNvPr>
          <p:cNvSpPr>
            <a:spLocks noGrp="1"/>
          </p:cNvSpPr>
          <p:nvPr>
            <p:ph type="title"/>
          </p:nvPr>
        </p:nvSpPr>
        <p:spPr/>
        <p:txBody>
          <a:bodyPr/>
          <a:lstStyle/>
          <a:p>
            <a:r>
              <a:rPr lang="en-US" dirty="0"/>
              <a:t>Overview of Taxes and Charitable Giving</a:t>
            </a:r>
          </a:p>
        </p:txBody>
      </p:sp>
      <p:sp>
        <p:nvSpPr>
          <p:cNvPr id="3" name="Text Placeholder 2">
            <a:extLst>
              <a:ext uri="{FF2B5EF4-FFF2-40B4-BE49-F238E27FC236}">
                <a16:creationId xmlns:a16="http://schemas.microsoft.com/office/drawing/2014/main" id="{F6DA6DBD-2DCC-4DCF-BE7F-24EEF550CAF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3DDB4FD-1881-4DE9-92B0-15F2B1114EA0}"/>
              </a:ext>
            </a:extLst>
          </p:cNvPr>
          <p:cNvSpPr>
            <a:spLocks noGrp="1"/>
          </p:cNvSpPr>
          <p:nvPr>
            <p:ph type="dt" sz="half" idx="10"/>
          </p:nvPr>
        </p:nvSpPr>
        <p:spPr/>
        <p:txBody>
          <a:bodyPr/>
          <a:lstStyle/>
          <a:p>
            <a:fld id="{37302495-6F57-4094-92FC-3148AC6F16EA}" type="datetime1">
              <a:rPr lang="en-US" smtClean="0"/>
              <a:t>4/5/2020</a:t>
            </a:fld>
            <a:endParaRPr lang="en-US"/>
          </a:p>
        </p:txBody>
      </p:sp>
      <p:sp>
        <p:nvSpPr>
          <p:cNvPr id="5" name="Slide Number Placeholder 4">
            <a:extLst>
              <a:ext uri="{FF2B5EF4-FFF2-40B4-BE49-F238E27FC236}">
                <a16:creationId xmlns:a16="http://schemas.microsoft.com/office/drawing/2014/main" id="{64453EC6-58B9-42EA-B861-0AB11AEC3820}"/>
              </a:ext>
            </a:extLst>
          </p:cNvPr>
          <p:cNvSpPr>
            <a:spLocks noGrp="1"/>
          </p:cNvSpPr>
          <p:nvPr>
            <p:ph type="sldNum" sz="quarter" idx="12"/>
          </p:nvPr>
        </p:nvSpPr>
        <p:spPr/>
        <p:txBody>
          <a:bodyPr/>
          <a:lstStyle/>
          <a:p>
            <a:fld id="{DB07ED12-6588-45E0-9E18-3E27797308BB}" type="slidenum">
              <a:rPr lang="en-US" smtClean="0"/>
              <a:t>6</a:t>
            </a:fld>
            <a:endParaRPr lang="en-US"/>
          </a:p>
        </p:txBody>
      </p:sp>
    </p:spTree>
    <p:extLst>
      <p:ext uri="{BB962C8B-B14F-4D97-AF65-F5344CB8AC3E}">
        <p14:creationId xmlns:p14="http://schemas.microsoft.com/office/powerpoint/2010/main" val="120332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F9A8-819B-4C67-8CFD-7AF1186A018E}"/>
              </a:ext>
            </a:extLst>
          </p:cNvPr>
          <p:cNvSpPr>
            <a:spLocks noGrp="1"/>
          </p:cNvSpPr>
          <p:nvPr>
            <p:ph type="title"/>
          </p:nvPr>
        </p:nvSpPr>
        <p:spPr/>
        <p:txBody>
          <a:bodyPr/>
          <a:lstStyle/>
          <a:p>
            <a:r>
              <a:rPr lang="en-US" dirty="0"/>
              <a:t>Tax Reform and Itemized Deductions</a:t>
            </a:r>
          </a:p>
        </p:txBody>
      </p:sp>
      <p:sp>
        <p:nvSpPr>
          <p:cNvPr id="3" name="Content Placeholder 2">
            <a:extLst>
              <a:ext uri="{FF2B5EF4-FFF2-40B4-BE49-F238E27FC236}">
                <a16:creationId xmlns:a16="http://schemas.microsoft.com/office/drawing/2014/main" id="{94AB4525-528F-4757-8910-7C07C60C8714}"/>
              </a:ext>
            </a:extLst>
          </p:cNvPr>
          <p:cNvSpPr>
            <a:spLocks noGrp="1"/>
          </p:cNvSpPr>
          <p:nvPr>
            <p:ph idx="1"/>
          </p:nvPr>
        </p:nvSpPr>
        <p:spPr/>
        <p:txBody>
          <a:bodyPr>
            <a:normAutofit/>
          </a:bodyPr>
          <a:lstStyle/>
          <a:p>
            <a:r>
              <a:rPr lang="en-US" sz="2400" dirty="0"/>
              <a:t>As shown on the next slide, with the tax reform legislation passed in 2017 the “standard deduction” increased significantly.  The standard deduction is the amount a person can deduct from their taxable income.</a:t>
            </a:r>
          </a:p>
          <a:p>
            <a:r>
              <a:rPr lang="en-US" sz="2400" dirty="0"/>
              <a:t>If you don’t take the standard deduction, you can “itemize” deductions.  For most taxpayers, the three biggest itemized deductions are mortgage interest, state and local income taxes, and charitable gifts.</a:t>
            </a:r>
          </a:p>
          <a:p>
            <a:r>
              <a:rPr lang="en-US" sz="2400" dirty="0"/>
              <a:t>With the new higher standard deduction, far fewer Americans are itemizing.  This means they can’t deduct the value of charitable gifts they make.</a:t>
            </a:r>
          </a:p>
        </p:txBody>
      </p:sp>
      <p:sp>
        <p:nvSpPr>
          <p:cNvPr id="4" name="Date Placeholder 3">
            <a:extLst>
              <a:ext uri="{FF2B5EF4-FFF2-40B4-BE49-F238E27FC236}">
                <a16:creationId xmlns:a16="http://schemas.microsoft.com/office/drawing/2014/main" id="{618A8EFE-61B5-47EE-A54F-5FC03625F298}"/>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09E88CFE-6BFA-41AD-B42B-E407A5810F40}"/>
              </a:ext>
            </a:extLst>
          </p:cNvPr>
          <p:cNvSpPr>
            <a:spLocks noGrp="1"/>
          </p:cNvSpPr>
          <p:nvPr>
            <p:ph type="sldNum" sz="quarter" idx="12"/>
          </p:nvPr>
        </p:nvSpPr>
        <p:spPr/>
        <p:txBody>
          <a:bodyPr/>
          <a:lstStyle/>
          <a:p>
            <a:fld id="{DB07ED12-6588-45E0-9E18-3E27797308BB}" type="slidenum">
              <a:rPr lang="en-US" smtClean="0"/>
              <a:pPr/>
              <a:t>7</a:t>
            </a:fld>
            <a:endParaRPr lang="en-US" dirty="0"/>
          </a:p>
        </p:txBody>
      </p:sp>
    </p:spTree>
    <p:extLst>
      <p:ext uri="{BB962C8B-B14F-4D97-AF65-F5344CB8AC3E}">
        <p14:creationId xmlns:p14="http://schemas.microsoft.com/office/powerpoint/2010/main" val="161851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0CBED8-7D97-48ED-85A9-E6014889ACD3}"/>
              </a:ext>
            </a:extLst>
          </p:cNvPr>
          <p:cNvSpPr>
            <a:spLocks noGrp="1"/>
          </p:cNvSpPr>
          <p:nvPr>
            <p:ph type="title"/>
          </p:nvPr>
        </p:nvSpPr>
        <p:spPr>
          <a:xfrm>
            <a:off x="6411685" y="634946"/>
            <a:ext cx="5127171" cy="1450757"/>
          </a:xfrm>
        </p:spPr>
        <p:txBody>
          <a:bodyPr>
            <a:normAutofit/>
          </a:bodyPr>
          <a:lstStyle/>
          <a:p>
            <a:r>
              <a:rPr lang="en-US" dirty="0"/>
              <a:t>New Standard Deduction</a:t>
            </a:r>
          </a:p>
        </p:txBody>
      </p:sp>
      <p:pic>
        <p:nvPicPr>
          <p:cNvPr id="5" name="Picture 4" descr="A drawing of a flag&#10;&#10;Description automatically generated">
            <a:extLst>
              <a:ext uri="{FF2B5EF4-FFF2-40B4-BE49-F238E27FC236}">
                <a16:creationId xmlns:a16="http://schemas.microsoft.com/office/drawing/2014/main" id="{4D58091C-D4FC-45A1-AB88-8E2F8E037D37}"/>
              </a:ext>
            </a:extLst>
          </p:cNvPr>
          <p:cNvPicPr>
            <a:picLocks noChangeAspect="1"/>
          </p:cNvPicPr>
          <p:nvPr/>
        </p:nvPicPr>
        <p:blipFill>
          <a:blip r:embed="rId2"/>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6176AA-F88E-41CD-8E2B-D898FF568A2A}"/>
              </a:ext>
            </a:extLst>
          </p:cNvPr>
          <p:cNvSpPr>
            <a:spLocks noGrp="1"/>
          </p:cNvSpPr>
          <p:nvPr>
            <p:ph idx="1"/>
          </p:nvPr>
        </p:nvSpPr>
        <p:spPr>
          <a:xfrm>
            <a:off x="6411684" y="2198914"/>
            <a:ext cx="5127172" cy="3670180"/>
          </a:xfrm>
        </p:spPr>
        <p:txBody>
          <a:bodyPr>
            <a:normAutofit/>
          </a:bodyPr>
          <a:lstStyle/>
          <a:p>
            <a:pPr marL="0" indent="0">
              <a:buNone/>
            </a:pPr>
            <a:r>
              <a:rPr lang="en-US" sz="1700" b="1"/>
              <a:t>Married, Joint Return </a:t>
            </a:r>
          </a:p>
          <a:p>
            <a:r>
              <a:rPr lang="en-US" sz="1700"/>
              <a:t>2017 - $12,700, with personal exemptions of $4,050</a:t>
            </a:r>
          </a:p>
          <a:p>
            <a:r>
              <a:rPr lang="en-US" sz="1700"/>
              <a:t>2018 - $24,000, with no personal exemptions</a:t>
            </a:r>
          </a:p>
          <a:p>
            <a:pPr lvl="1"/>
            <a:r>
              <a:rPr lang="en-US" sz="1700" i="1"/>
              <a:t>2019 - $24,400</a:t>
            </a:r>
          </a:p>
          <a:p>
            <a:pPr marL="0" indent="0">
              <a:buNone/>
            </a:pPr>
            <a:r>
              <a:rPr lang="en-US" sz="1700" b="1"/>
              <a:t>Single </a:t>
            </a:r>
          </a:p>
          <a:p>
            <a:r>
              <a:rPr lang="en-US" sz="1700"/>
              <a:t>2017 - $6,350 with personal exemption of $4,050</a:t>
            </a:r>
          </a:p>
          <a:p>
            <a:r>
              <a:rPr lang="en-US" sz="1700"/>
              <a:t>2018 - $12,000, with no personal exemption</a:t>
            </a:r>
          </a:p>
          <a:p>
            <a:pPr lvl="1"/>
            <a:r>
              <a:rPr lang="en-US" sz="1700" i="1"/>
              <a:t>2019 - $12,200</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891FC6A0-933A-4698-98D1-98F8E76B7FD8}"/>
              </a:ext>
            </a:extLst>
          </p:cNvPr>
          <p:cNvSpPr>
            <a:spLocks noGrp="1"/>
          </p:cNvSpPr>
          <p:nvPr>
            <p:ph type="sldNum" sz="quarter" idx="12"/>
          </p:nvPr>
        </p:nvSpPr>
        <p:spPr>
          <a:xfrm>
            <a:off x="9900458" y="6459785"/>
            <a:ext cx="1312025" cy="365125"/>
          </a:xfrm>
        </p:spPr>
        <p:txBody>
          <a:bodyPr>
            <a:normAutofit/>
          </a:bodyPr>
          <a:lstStyle/>
          <a:p>
            <a:pPr>
              <a:spcAft>
                <a:spcPts val="600"/>
              </a:spcAft>
            </a:pPr>
            <a:fld id="{E97799C9-84D9-46D2-A11E-BCF8A720529D}" type="slidenum">
              <a:rPr lang="en-US" smtClean="0"/>
              <a:pPr>
                <a:spcAft>
                  <a:spcPts val="600"/>
                </a:spcAft>
              </a:pPr>
              <a:t>8</a:t>
            </a:fld>
            <a:endParaRPr lang="en-US"/>
          </a:p>
        </p:txBody>
      </p:sp>
    </p:spTree>
    <p:extLst>
      <p:ext uri="{BB962C8B-B14F-4D97-AF65-F5344CB8AC3E}">
        <p14:creationId xmlns:p14="http://schemas.microsoft.com/office/powerpoint/2010/main" val="397791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307A-9F2C-410D-A283-F1BF4486671A}"/>
              </a:ext>
            </a:extLst>
          </p:cNvPr>
          <p:cNvSpPr>
            <a:spLocks noGrp="1"/>
          </p:cNvSpPr>
          <p:nvPr>
            <p:ph type="title"/>
          </p:nvPr>
        </p:nvSpPr>
        <p:spPr/>
        <p:txBody>
          <a:bodyPr/>
          <a:lstStyle/>
          <a:p>
            <a:r>
              <a:rPr lang="en-US" dirty="0"/>
              <a:t>Fewer Itemize their Charitable Gifts</a:t>
            </a:r>
          </a:p>
        </p:txBody>
      </p:sp>
      <p:sp>
        <p:nvSpPr>
          <p:cNvPr id="3" name="Content Placeholder 2">
            <a:extLst>
              <a:ext uri="{FF2B5EF4-FFF2-40B4-BE49-F238E27FC236}">
                <a16:creationId xmlns:a16="http://schemas.microsoft.com/office/drawing/2014/main" id="{D56FE8FD-D17F-41CC-88DF-A98BD8B8CD9A}"/>
              </a:ext>
            </a:extLst>
          </p:cNvPr>
          <p:cNvSpPr>
            <a:spLocks noGrp="1"/>
          </p:cNvSpPr>
          <p:nvPr>
            <p:ph idx="1"/>
          </p:nvPr>
        </p:nvSpPr>
        <p:spPr/>
        <p:txBody>
          <a:bodyPr>
            <a:normAutofit/>
          </a:bodyPr>
          <a:lstStyle/>
          <a:p>
            <a:r>
              <a:rPr lang="en-US" sz="2400" dirty="0"/>
              <a:t>As shown on the next few pages, with the new higher standard deduction, far fewer taxpayers itemize their deductions.  From around 40 million taxpayers in 2017, the number of itemizers fell to less than 14 million taxpayers.</a:t>
            </a:r>
          </a:p>
          <a:p>
            <a:r>
              <a:rPr lang="en-US" sz="2400" dirty="0"/>
              <a:t>In percentage terms, this is a drop in itemizers from about 30% to near 10%.  For the last three decades the number of itemizers has hovered between 30% and 40% per year; the current rate of 10% is the lowest in half a century.</a:t>
            </a:r>
          </a:p>
        </p:txBody>
      </p:sp>
      <p:sp>
        <p:nvSpPr>
          <p:cNvPr id="4" name="Date Placeholder 3">
            <a:extLst>
              <a:ext uri="{FF2B5EF4-FFF2-40B4-BE49-F238E27FC236}">
                <a16:creationId xmlns:a16="http://schemas.microsoft.com/office/drawing/2014/main" id="{3DCD3FDD-9CC3-4C3C-AA29-A367AA46A9DF}"/>
              </a:ext>
            </a:extLst>
          </p:cNvPr>
          <p:cNvSpPr>
            <a:spLocks noGrp="1"/>
          </p:cNvSpPr>
          <p:nvPr>
            <p:ph type="dt" sz="half" idx="10"/>
          </p:nvPr>
        </p:nvSpPr>
        <p:spPr/>
        <p:txBody>
          <a:bodyPr/>
          <a:lstStyle/>
          <a:p>
            <a:fld id="{A7352CE2-C517-4974-ABEA-21850C47ADDD}" type="datetime1">
              <a:rPr lang="en-US" smtClean="0"/>
              <a:t>4/5/2020</a:t>
            </a:fld>
            <a:endParaRPr lang="en-US"/>
          </a:p>
        </p:txBody>
      </p:sp>
      <p:sp>
        <p:nvSpPr>
          <p:cNvPr id="5" name="Slide Number Placeholder 4">
            <a:extLst>
              <a:ext uri="{FF2B5EF4-FFF2-40B4-BE49-F238E27FC236}">
                <a16:creationId xmlns:a16="http://schemas.microsoft.com/office/drawing/2014/main" id="{7F43248B-F45E-4F72-9800-C8BD73F76066}"/>
              </a:ext>
            </a:extLst>
          </p:cNvPr>
          <p:cNvSpPr>
            <a:spLocks noGrp="1"/>
          </p:cNvSpPr>
          <p:nvPr>
            <p:ph type="sldNum" sz="quarter" idx="12"/>
          </p:nvPr>
        </p:nvSpPr>
        <p:spPr/>
        <p:txBody>
          <a:bodyPr/>
          <a:lstStyle/>
          <a:p>
            <a:fld id="{DB07ED12-6588-45E0-9E18-3E27797308BB}" type="slidenum">
              <a:rPr lang="en-US" smtClean="0"/>
              <a:pPr/>
              <a:t>9</a:t>
            </a:fld>
            <a:endParaRPr lang="en-US" dirty="0"/>
          </a:p>
        </p:txBody>
      </p:sp>
    </p:spTree>
    <p:extLst>
      <p:ext uri="{BB962C8B-B14F-4D97-AF65-F5344CB8AC3E}">
        <p14:creationId xmlns:p14="http://schemas.microsoft.com/office/powerpoint/2010/main" val="30309489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3779</TotalTime>
  <Words>1510</Words>
  <Application>Microsoft Office PowerPoint</Application>
  <PresentationFormat>Widescreen</PresentationFormat>
  <Paragraphs>142</Paragraphs>
  <Slides>30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Calibri Light</vt:lpstr>
      <vt:lpstr>Retrospect</vt:lpstr>
      <vt:lpstr>1_Retrospect</vt:lpstr>
      <vt:lpstr>Knowledge Nugget #4:  Taxes, Charitable Giving and Community Foundations – The Big Picture – Part I</vt:lpstr>
      <vt:lpstr>Taxes, Charitable Giving and Community Foundations – The Big Picture, Part I </vt:lpstr>
      <vt:lpstr>My Contact Information</vt:lpstr>
      <vt:lpstr>Why Do People Make Charitable Gifts?</vt:lpstr>
      <vt:lpstr>However ….</vt:lpstr>
      <vt:lpstr>Overview of Taxes and Charitable Giving</vt:lpstr>
      <vt:lpstr>Tax Reform and Itemized Deductions</vt:lpstr>
      <vt:lpstr>New Standard Deduction</vt:lpstr>
      <vt:lpstr>Fewer Itemize their Charitable Gifts</vt:lpstr>
      <vt:lpstr>Returns with Itemized Deductions</vt:lpstr>
      <vt:lpstr>Returns with Itemized Deductions</vt:lpstr>
      <vt:lpstr>Percentage of Returns that Itemize</vt:lpstr>
      <vt:lpstr>Returns with Itemized Deductions</vt:lpstr>
      <vt:lpstr>Returns with Itemized Deductions</vt:lpstr>
      <vt:lpstr>Effect on Charitable Giving</vt:lpstr>
      <vt:lpstr>Charitable Contributions Deduction</vt:lpstr>
      <vt:lpstr>Value of Charitable Contribution Deduction</vt:lpstr>
      <vt:lpstr>What has this done to charitable giving?</vt:lpstr>
      <vt:lpstr>PowerPoint Presentation</vt:lpstr>
      <vt:lpstr>Giving USA Survey Gifts Received – 2017 to 2018</vt:lpstr>
      <vt:lpstr>Estate Taxes</vt:lpstr>
      <vt:lpstr>It’s not just income taxes …</vt:lpstr>
      <vt:lpstr>Estate Tax Exemption</vt:lpstr>
      <vt:lpstr>Estate Tax Exemption – A History</vt:lpstr>
      <vt:lpstr>Estate Tax Rates Can Be High </vt:lpstr>
      <vt:lpstr>Estate Tax Rates</vt:lpstr>
      <vt:lpstr>Fewer Donors Pay Estate Tax</vt:lpstr>
      <vt:lpstr>Estate Tax Summary Data Source:  Tax Policy Center</vt:lpstr>
      <vt:lpstr>So … what does this all mean?</vt:lpstr>
      <vt:lpstr>My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Community Foundations</dc:title>
  <dc:creator>David Bennett</dc:creator>
  <cp:lastModifiedBy>David Bennett</cp:lastModifiedBy>
  <cp:revision>32</cp:revision>
  <cp:lastPrinted>2019-12-10T16:27:46Z</cp:lastPrinted>
  <dcterms:created xsi:type="dcterms:W3CDTF">2019-10-06T12:10:56Z</dcterms:created>
  <dcterms:modified xsi:type="dcterms:W3CDTF">2020-04-05T15:28:43Z</dcterms:modified>
</cp:coreProperties>
</file>