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5" r:id="rId2"/>
  </p:sldMasterIdLst>
  <p:notesMasterIdLst>
    <p:notesMasterId r:id="rId42"/>
  </p:notesMasterIdLst>
  <p:handoutMasterIdLst>
    <p:handoutMasterId r:id="rId43"/>
  </p:handoutMasterIdLst>
  <p:sldIdLst>
    <p:sldId id="1298" r:id="rId3"/>
    <p:sldId id="1440" r:id="rId4"/>
    <p:sldId id="1299" r:id="rId5"/>
    <p:sldId id="1172" r:id="rId6"/>
    <p:sldId id="1450" r:id="rId7"/>
    <p:sldId id="1370" r:id="rId8"/>
    <p:sldId id="1373" r:id="rId9"/>
    <p:sldId id="1371" r:id="rId10"/>
    <p:sldId id="1372" r:id="rId11"/>
    <p:sldId id="1452" r:id="rId12"/>
    <p:sldId id="1453" r:id="rId13"/>
    <p:sldId id="1443" r:id="rId14"/>
    <p:sldId id="1447" r:id="rId15"/>
    <p:sldId id="1369" r:id="rId16"/>
    <p:sldId id="1448" r:id="rId17"/>
    <p:sldId id="1444" r:id="rId18"/>
    <p:sldId id="1449" r:id="rId19"/>
    <p:sldId id="1446" r:id="rId20"/>
    <p:sldId id="1442" r:id="rId21"/>
    <p:sldId id="1406" r:id="rId22"/>
    <p:sldId id="1451" r:id="rId23"/>
    <p:sldId id="1429" r:id="rId24"/>
    <p:sldId id="1430" r:id="rId25"/>
    <p:sldId id="1432" r:id="rId26"/>
    <p:sldId id="1431" r:id="rId27"/>
    <p:sldId id="1433" r:id="rId28"/>
    <p:sldId id="1441" r:id="rId29"/>
    <p:sldId id="1368" r:id="rId30"/>
    <p:sldId id="1435" r:id="rId31"/>
    <p:sldId id="1434" r:id="rId32"/>
    <p:sldId id="1171" r:id="rId33"/>
    <p:sldId id="1367" r:id="rId34"/>
    <p:sldId id="1300" r:id="rId35"/>
    <p:sldId id="1454" r:id="rId36"/>
    <p:sldId id="1301" r:id="rId37"/>
    <p:sldId id="1455" r:id="rId38"/>
    <p:sldId id="923" r:id="rId39"/>
    <p:sldId id="924" r:id="rId40"/>
    <p:sldId id="1351" r:id="rId4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DC6F62-9C90-49CC-955B-AAC91628BE7B}">
          <p14:sldIdLst>
            <p14:sldId id="1298"/>
            <p14:sldId id="1440"/>
            <p14:sldId id="1299"/>
            <p14:sldId id="1172"/>
            <p14:sldId id="1450"/>
            <p14:sldId id="1370"/>
            <p14:sldId id="1373"/>
            <p14:sldId id="1371"/>
            <p14:sldId id="1372"/>
            <p14:sldId id="1452"/>
            <p14:sldId id="1453"/>
            <p14:sldId id="1443"/>
            <p14:sldId id="1447"/>
            <p14:sldId id="1369"/>
            <p14:sldId id="1448"/>
            <p14:sldId id="1444"/>
            <p14:sldId id="1449"/>
            <p14:sldId id="1446"/>
            <p14:sldId id="1442"/>
            <p14:sldId id="1406"/>
            <p14:sldId id="1451"/>
            <p14:sldId id="1429"/>
            <p14:sldId id="1430"/>
            <p14:sldId id="1432"/>
            <p14:sldId id="1431"/>
            <p14:sldId id="1433"/>
            <p14:sldId id="1441"/>
            <p14:sldId id="1368"/>
            <p14:sldId id="1435"/>
            <p14:sldId id="1434"/>
            <p14:sldId id="1171"/>
            <p14:sldId id="1367"/>
            <p14:sldId id="1300"/>
            <p14:sldId id="1454"/>
            <p14:sldId id="1301"/>
            <p14:sldId id="1455"/>
            <p14:sldId id="923"/>
            <p14:sldId id="924"/>
            <p14:sldId id="1351"/>
          </p14:sldIdLst>
        </p14:section>
        <p14:section name="Untitled Section" id="{EF575529-EE42-4F0D-A555-9EDDE5E680A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Bennett" initials="D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38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18-36</c:v>
                </c:pt>
                <c:pt idx="1">
                  <c:v>37-52</c:v>
                </c:pt>
                <c:pt idx="2">
                  <c:v>53-71</c:v>
                </c:pt>
                <c:pt idx="3">
                  <c:v>72+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0.22</c:v>
                </c:pt>
                <c:pt idx="1">
                  <c:v>0.36</c:v>
                </c:pt>
                <c:pt idx="2">
                  <c:v>0.57999999999999996</c:v>
                </c:pt>
                <c:pt idx="3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A-4428-81CB-AA9942CB6B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1173216"/>
        <c:axId val="231173608"/>
      </c:barChart>
      <c:catAx>
        <c:axId val="23117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173608"/>
        <c:crosses val="autoZero"/>
        <c:auto val="1"/>
        <c:lblAlgn val="ctr"/>
        <c:lblOffset val="100"/>
        <c:noMultiLvlLbl val="0"/>
      </c:catAx>
      <c:valAx>
        <c:axId val="23117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17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$5 - $10 Million</c:v>
                </c:pt>
                <c:pt idx="1">
                  <c:v>$10 - $20 Million</c:v>
                </c:pt>
                <c:pt idx="2">
                  <c:v>$20 - $50 Million</c:v>
                </c:pt>
                <c:pt idx="3">
                  <c:v>Over $50 Million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0.21</c:v>
                </c:pt>
                <c:pt idx="1">
                  <c:v>0.28000000000000003</c:v>
                </c:pt>
                <c:pt idx="2">
                  <c:v>0.39</c:v>
                </c:pt>
                <c:pt idx="3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30-44BA-BC2B-CC1559FEFB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2037808"/>
        <c:axId val="232038200"/>
      </c:barChart>
      <c:catAx>
        <c:axId val="23203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38200"/>
        <c:crosses val="autoZero"/>
        <c:auto val="1"/>
        <c:lblAlgn val="ctr"/>
        <c:lblOffset val="100"/>
        <c:noMultiLvlLbl val="0"/>
      </c:catAx>
      <c:valAx>
        <c:axId val="232038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3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Graduate or Professional Degree</c:v>
                </c:pt>
                <c:pt idx="1">
                  <c:v>College Graduate</c:v>
                </c:pt>
                <c:pt idx="2">
                  <c:v>HS Graduate</c:v>
                </c:pt>
                <c:pt idx="3">
                  <c:v>Less than HS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0.13</c:v>
                </c:pt>
                <c:pt idx="1">
                  <c:v>0.08</c:v>
                </c:pt>
                <c:pt idx="2">
                  <c:v>3.1E-2</c:v>
                </c:pt>
                <c:pt idx="3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38-4C60-9893-F64B1EEC98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2038984"/>
        <c:axId val="232039376"/>
      </c:barChart>
      <c:catAx>
        <c:axId val="23203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39376"/>
        <c:crosses val="autoZero"/>
        <c:auto val="1"/>
        <c:lblAlgn val="ctr"/>
        <c:lblOffset val="100"/>
        <c:noMultiLvlLbl val="0"/>
      </c:catAx>
      <c:valAx>
        <c:axId val="23203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38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6.svg"/><Relationship Id="rId1" Type="http://schemas.openxmlformats.org/officeDocument/2006/relationships/image" Target="../media/image13.png"/><Relationship Id="rId6" Type="http://schemas.openxmlformats.org/officeDocument/2006/relationships/image" Target="../media/image10.svg"/><Relationship Id="rId5" Type="http://schemas.openxmlformats.org/officeDocument/2006/relationships/image" Target="../media/image15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6.svg"/><Relationship Id="rId1" Type="http://schemas.openxmlformats.org/officeDocument/2006/relationships/image" Target="../media/image13.png"/><Relationship Id="rId6" Type="http://schemas.openxmlformats.org/officeDocument/2006/relationships/image" Target="../media/image10.svg"/><Relationship Id="rId5" Type="http://schemas.openxmlformats.org/officeDocument/2006/relationships/image" Target="../media/image1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E84276-0852-44A3-9B2F-FFAD12AE6A5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C94BEC8-4323-4CA4-B569-A1E8B4FC96A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Documenting Charitable Gifts</a:t>
          </a:r>
        </a:p>
      </dgm:t>
    </dgm:pt>
    <dgm:pt modelId="{DAEB0DC6-F1B0-4EDF-AE01-44FE9AA71DF0}" type="parTrans" cxnId="{BFEF0997-699A-45E7-A0AC-B64010283034}">
      <dgm:prSet/>
      <dgm:spPr/>
      <dgm:t>
        <a:bodyPr/>
        <a:lstStyle/>
        <a:p>
          <a:endParaRPr lang="en-US"/>
        </a:p>
      </dgm:t>
    </dgm:pt>
    <dgm:pt modelId="{A9586E75-78DD-4117-8691-3A58FEC9FA4E}" type="sibTrans" cxnId="{BFEF0997-699A-45E7-A0AC-B64010283034}">
      <dgm:prSet/>
      <dgm:spPr/>
      <dgm:t>
        <a:bodyPr/>
        <a:lstStyle/>
        <a:p>
          <a:endParaRPr lang="en-US"/>
        </a:p>
      </dgm:t>
    </dgm:pt>
    <dgm:pt modelId="{05FE04B2-D065-48C9-AD50-52D6CD03DF2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Different Types of Gifts</a:t>
          </a:r>
        </a:p>
      </dgm:t>
    </dgm:pt>
    <dgm:pt modelId="{573B4B38-3FC7-4D8C-BD36-650EEB45C266}" type="parTrans" cxnId="{FF118E5D-2FF5-4330-904C-31A023AE35B5}">
      <dgm:prSet/>
      <dgm:spPr/>
      <dgm:t>
        <a:bodyPr/>
        <a:lstStyle/>
        <a:p>
          <a:endParaRPr lang="en-US"/>
        </a:p>
      </dgm:t>
    </dgm:pt>
    <dgm:pt modelId="{05E62023-354E-4B5B-BD77-53625E46B457}" type="sibTrans" cxnId="{FF118E5D-2FF5-4330-904C-31A023AE35B5}">
      <dgm:prSet/>
      <dgm:spPr/>
      <dgm:t>
        <a:bodyPr/>
        <a:lstStyle/>
        <a:p>
          <a:endParaRPr lang="en-US"/>
        </a:p>
      </dgm:t>
    </dgm:pt>
    <dgm:pt modelId="{2C8A3608-E787-4EBF-95E3-E6E59A624E1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Gift Acceptance Policies</a:t>
          </a:r>
        </a:p>
      </dgm:t>
    </dgm:pt>
    <dgm:pt modelId="{847E447F-8742-4198-B737-749B21159908}" type="parTrans" cxnId="{70C64F46-AB4C-470B-A0CF-1415FA3B8464}">
      <dgm:prSet/>
      <dgm:spPr/>
      <dgm:t>
        <a:bodyPr/>
        <a:lstStyle/>
        <a:p>
          <a:endParaRPr lang="en-US"/>
        </a:p>
      </dgm:t>
    </dgm:pt>
    <dgm:pt modelId="{ABAB980F-C22D-4477-B63B-D53C8B11B3A7}" type="sibTrans" cxnId="{70C64F46-AB4C-470B-A0CF-1415FA3B8464}">
      <dgm:prSet/>
      <dgm:spPr/>
      <dgm:t>
        <a:bodyPr/>
        <a:lstStyle/>
        <a:p>
          <a:endParaRPr lang="en-US"/>
        </a:p>
      </dgm:t>
    </dgm:pt>
    <dgm:pt modelId="{0C01DB37-75BD-4CB7-B96A-B3A974086A0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Material Restrictions</a:t>
          </a:r>
        </a:p>
      </dgm:t>
    </dgm:pt>
    <dgm:pt modelId="{7C870E42-305E-4970-8194-25090454FC4A}" type="parTrans" cxnId="{63E34065-B756-45FC-9EBF-5F9245929010}">
      <dgm:prSet/>
      <dgm:spPr/>
    </dgm:pt>
    <dgm:pt modelId="{718FD47A-48DB-440F-92E7-5432E8727B22}" type="sibTrans" cxnId="{63E34065-B756-45FC-9EBF-5F9245929010}">
      <dgm:prSet/>
      <dgm:spPr/>
    </dgm:pt>
    <dgm:pt modelId="{BF0B4D8F-4A31-48E0-BB9B-321EA66553FE}" type="pres">
      <dgm:prSet presAssocID="{40E84276-0852-44A3-9B2F-FFAD12AE6A59}" presName="linear" presStyleCnt="0">
        <dgm:presLayoutVars>
          <dgm:animLvl val="lvl"/>
          <dgm:resizeHandles val="exact"/>
        </dgm:presLayoutVars>
      </dgm:prSet>
      <dgm:spPr/>
    </dgm:pt>
    <dgm:pt modelId="{2CB4A73D-5F70-4966-B29C-413C6D432706}" type="pres">
      <dgm:prSet presAssocID="{05FE04B2-D065-48C9-AD50-52D6CD03DF2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A89A2E2-99D5-407F-9EAB-B5749B27CE33}" type="pres">
      <dgm:prSet presAssocID="{05E62023-354E-4B5B-BD77-53625E46B457}" presName="spacer" presStyleCnt="0"/>
      <dgm:spPr/>
    </dgm:pt>
    <dgm:pt modelId="{0A9A8B0D-4562-48E6-BFFF-15BD9C900EB4}" type="pres">
      <dgm:prSet presAssocID="{2C8A3608-E787-4EBF-95E3-E6E59A624E1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6C895CB-EDA4-425E-A3AE-709675E1D369}" type="pres">
      <dgm:prSet presAssocID="{ABAB980F-C22D-4477-B63B-D53C8B11B3A7}" presName="spacer" presStyleCnt="0"/>
      <dgm:spPr/>
    </dgm:pt>
    <dgm:pt modelId="{1B7267AC-3C40-4E03-9ADD-693DB978163A}" type="pres">
      <dgm:prSet presAssocID="{0C01DB37-75BD-4CB7-B96A-B3A974086A0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5B20CF6-04BD-41D3-89C7-01A0BAB661F2}" type="pres">
      <dgm:prSet presAssocID="{718FD47A-48DB-440F-92E7-5432E8727B22}" presName="spacer" presStyleCnt="0"/>
      <dgm:spPr/>
    </dgm:pt>
    <dgm:pt modelId="{50436417-D8F1-4B3E-AB43-5EE3CB8B7E37}" type="pres">
      <dgm:prSet presAssocID="{DC94BEC8-4323-4CA4-B569-A1E8B4FC96A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CB84C05-1C9E-41DB-915B-93E953D88B1A}" type="presOf" srcId="{40E84276-0852-44A3-9B2F-FFAD12AE6A59}" destId="{BF0B4D8F-4A31-48E0-BB9B-321EA66553FE}" srcOrd="0" destOrd="0" presId="urn:microsoft.com/office/officeart/2005/8/layout/vList2"/>
    <dgm:cxn modelId="{FF118E5D-2FF5-4330-904C-31A023AE35B5}" srcId="{40E84276-0852-44A3-9B2F-FFAD12AE6A59}" destId="{05FE04B2-D065-48C9-AD50-52D6CD03DF22}" srcOrd="0" destOrd="0" parTransId="{573B4B38-3FC7-4D8C-BD36-650EEB45C266}" sibTransId="{05E62023-354E-4B5B-BD77-53625E46B457}"/>
    <dgm:cxn modelId="{63E34065-B756-45FC-9EBF-5F9245929010}" srcId="{40E84276-0852-44A3-9B2F-FFAD12AE6A59}" destId="{0C01DB37-75BD-4CB7-B96A-B3A974086A04}" srcOrd="2" destOrd="0" parTransId="{7C870E42-305E-4970-8194-25090454FC4A}" sibTransId="{718FD47A-48DB-440F-92E7-5432E8727B22}"/>
    <dgm:cxn modelId="{70C64F46-AB4C-470B-A0CF-1415FA3B8464}" srcId="{40E84276-0852-44A3-9B2F-FFAD12AE6A59}" destId="{2C8A3608-E787-4EBF-95E3-E6E59A624E1F}" srcOrd="1" destOrd="0" parTransId="{847E447F-8742-4198-B737-749B21159908}" sibTransId="{ABAB980F-C22D-4477-B63B-D53C8B11B3A7}"/>
    <dgm:cxn modelId="{BFEF0997-699A-45E7-A0AC-B64010283034}" srcId="{40E84276-0852-44A3-9B2F-FFAD12AE6A59}" destId="{DC94BEC8-4323-4CA4-B569-A1E8B4FC96AB}" srcOrd="3" destOrd="0" parTransId="{DAEB0DC6-F1B0-4EDF-AE01-44FE9AA71DF0}" sibTransId="{A9586E75-78DD-4117-8691-3A58FEC9FA4E}"/>
    <dgm:cxn modelId="{3C102DB5-E77F-46BC-B5AD-2AEE70773B10}" type="presOf" srcId="{DC94BEC8-4323-4CA4-B569-A1E8B4FC96AB}" destId="{50436417-D8F1-4B3E-AB43-5EE3CB8B7E37}" srcOrd="0" destOrd="0" presId="urn:microsoft.com/office/officeart/2005/8/layout/vList2"/>
    <dgm:cxn modelId="{073E81B7-CE87-4D7B-8CE3-D604C5C5F341}" type="presOf" srcId="{0C01DB37-75BD-4CB7-B96A-B3A974086A04}" destId="{1B7267AC-3C40-4E03-9ADD-693DB978163A}" srcOrd="0" destOrd="0" presId="urn:microsoft.com/office/officeart/2005/8/layout/vList2"/>
    <dgm:cxn modelId="{FD6F0BDC-D9C7-4D93-AAE2-E641244FF68E}" type="presOf" srcId="{2C8A3608-E787-4EBF-95E3-E6E59A624E1F}" destId="{0A9A8B0D-4562-48E6-BFFF-15BD9C900EB4}" srcOrd="0" destOrd="0" presId="urn:microsoft.com/office/officeart/2005/8/layout/vList2"/>
    <dgm:cxn modelId="{75CA64FA-FFB8-4972-851E-745345248DB3}" type="presOf" srcId="{05FE04B2-D065-48C9-AD50-52D6CD03DF22}" destId="{2CB4A73D-5F70-4966-B29C-413C6D432706}" srcOrd="0" destOrd="0" presId="urn:microsoft.com/office/officeart/2005/8/layout/vList2"/>
    <dgm:cxn modelId="{56A574CB-A640-4C9E-9C96-373C54DFE14B}" type="presParOf" srcId="{BF0B4D8F-4A31-48E0-BB9B-321EA66553FE}" destId="{2CB4A73D-5F70-4966-B29C-413C6D432706}" srcOrd="0" destOrd="0" presId="urn:microsoft.com/office/officeart/2005/8/layout/vList2"/>
    <dgm:cxn modelId="{F59C95E4-CB85-4EED-B97F-14C6963113CF}" type="presParOf" srcId="{BF0B4D8F-4A31-48E0-BB9B-321EA66553FE}" destId="{9A89A2E2-99D5-407F-9EAB-B5749B27CE33}" srcOrd="1" destOrd="0" presId="urn:microsoft.com/office/officeart/2005/8/layout/vList2"/>
    <dgm:cxn modelId="{2396535C-B896-4AB8-A711-DBD7060ACDF8}" type="presParOf" srcId="{BF0B4D8F-4A31-48E0-BB9B-321EA66553FE}" destId="{0A9A8B0D-4562-48E6-BFFF-15BD9C900EB4}" srcOrd="2" destOrd="0" presId="urn:microsoft.com/office/officeart/2005/8/layout/vList2"/>
    <dgm:cxn modelId="{3FEF606D-82AC-4785-BE6A-D6FB8CFA0F2E}" type="presParOf" srcId="{BF0B4D8F-4A31-48E0-BB9B-321EA66553FE}" destId="{86C895CB-EDA4-425E-A3AE-709675E1D369}" srcOrd="3" destOrd="0" presId="urn:microsoft.com/office/officeart/2005/8/layout/vList2"/>
    <dgm:cxn modelId="{34BFBDAA-FA07-4E58-97AB-A6F65C8BCBF3}" type="presParOf" srcId="{BF0B4D8F-4A31-48E0-BB9B-321EA66553FE}" destId="{1B7267AC-3C40-4E03-9ADD-693DB978163A}" srcOrd="4" destOrd="0" presId="urn:microsoft.com/office/officeart/2005/8/layout/vList2"/>
    <dgm:cxn modelId="{1D967A61-B151-4D4E-8880-8BFFF60FE890}" type="presParOf" srcId="{BF0B4D8F-4A31-48E0-BB9B-321EA66553FE}" destId="{E5B20CF6-04BD-41D3-89C7-01A0BAB661F2}" srcOrd="5" destOrd="0" presId="urn:microsoft.com/office/officeart/2005/8/layout/vList2"/>
    <dgm:cxn modelId="{12A41F27-7F9A-48F5-8CEB-145C730A059E}" type="presParOf" srcId="{BF0B4D8F-4A31-48E0-BB9B-321EA66553FE}" destId="{50436417-D8F1-4B3E-AB43-5EE3CB8B7E3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68A8BB-1B29-4523-820F-47F6370F52A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41ABCF0-0BAD-4012-80F6-AE9BDBFE8A3C}">
      <dgm:prSet/>
      <dgm:spPr/>
      <dgm:t>
        <a:bodyPr/>
        <a:lstStyle/>
        <a:p>
          <a:r>
            <a:rPr lang="en-US" dirty="0"/>
            <a:t>1. </a:t>
          </a:r>
          <a:r>
            <a:rPr lang="en-US" b="0" dirty="0"/>
            <a:t>Who has the authority to negotiate the details of the gift?</a:t>
          </a:r>
        </a:p>
      </dgm:t>
    </dgm:pt>
    <dgm:pt modelId="{DF9607FE-D1D0-45AD-A09B-6EE22C3431C6}" type="parTrans" cxnId="{9EA7DE2D-FA20-4FB4-BF76-BBDE847221C8}">
      <dgm:prSet/>
      <dgm:spPr/>
      <dgm:t>
        <a:bodyPr/>
        <a:lstStyle/>
        <a:p>
          <a:endParaRPr lang="en-US"/>
        </a:p>
      </dgm:t>
    </dgm:pt>
    <dgm:pt modelId="{1DC00BA8-39C4-4207-8EA6-8A9A2FDDFE59}" type="sibTrans" cxnId="{9EA7DE2D-FA20-4FB4-BF76-BBDE847221C8}">
      <dgm:prSet/>
      <dgm:spPr/>
      <dgm:t>
        <a:bodyPr/>
        <a:lstStyle/>
        <a:p>
          <a:endParaRPr lang="en-US"/>
        </a:p>
      </dgm:t>
    </dgm:pt>
    <dgm:pt modelId="{AEC7B0C0-2563-4335-A64E-FA0958DF92A0}">
      <dgm:prSet/>
      <dgm:spPr/>
      <dgm:t>
        <a:bodyPr/>
        <a:lstStyle/>
        <a:p>
          <a:r>
            <a:rPr lang="en-US" dirty="0"/>
            <a:t>2. What types of gifts will, and won’t, be accepted?</a:t>
          </a:r>
        </a:p>
      </dgm:t>
    </dgm:pt>
    <dgm:pt modelId="{FC64B940-F38D-45F0-9C11-EF94AF3EDEDC}" type="parTrans" cxnId="{0123CC67-D14D-4FDF-B626-FC140B08129A}">
      <dgm:prSet/>
      <dgm:spPr/>
      <dgm:t>
        <a:bodyPr/>
        <a:lstStyle/>
        <a:p>
          <a:endParaRPr lang="en-US"/>
        </a:p>
      </dgm:t>
    </dgm:pt>
    <dgm:pt modelId="{D9D65DE1-B2CE-439E-92CA-DE163E7BF638}" type="sibTrans" cxnId="{0123CC67-D14D-4FDF-B626-FC140B08129A}">
      <dgm:prSet/>
      <dgm:spPr/>
      <dgm:t>
        <a:bodyPr/>
        <a:lstStyle/>
        <a:p>
          <a:endParaRPr lang="en-US"/>
        </a:p>
      </dgm:t>
    </dgm:pt>
    <dgm:pt modelId="{AE3AD229-B3F3-4B87-91E0-52A7B82790E1}">
      <dgm:prSet/>
      <dgm:spPr/>
      <dgm:t>
        <a:bodyPr/>
        <a:lstStyle/>
        <a:p>
          <a:r>
            <a:rPr lang="en-US" dirty="0"/>
            <a:t>3. What gifts will require a written gift agreement, and what will be in that agreement?</a:t>
          </a:r>
        </a:p>
      </dgm:t>
    </dgm:pt>
    <dgm:pt modelId="{94A7220A-3FB4-4AFF-A33E-530C17E02F51}" type="parTrans" cxnId="{1F7A47A2-9833-4376-920A-EEC4A354C9D4}">
      <dgm:prSet/>
      <dgm:spPr/>
      <dgm:t>
        <a:bodyPr/>
        <a:lstStyle/>
        <a:p>
          <a:endParaRPr lang="en-US"/>
        </a:p>
      </dgm:t>
    </dgm:pt>
    <dgm:pt modelId="{769BED21-634E-40AA-B58C-99ADBF564E82}" type="sibTrans" cxnId="{1F7A47A2-9833-4376-920A-EEC4A354C9D4}">
      <dgm:prSet/>
      <dgm:spPr/>
      <dgm:t>
        <a:bodyPr/>
        <a:lstStyle/>
        <a:p>
          <a:endParaRPr lang="en-US"/>
        </a:p>
      </dgm:t>
    </dgm:pt>
    <dgm:pt modelId="{E55E4C14-A062-4C0E-AAE7-3C36CF285A48}">
      <dgm:prSet/>
      <dgm:spPr/>
      <dgm:t>
        <a:bodyPr/>
        <a:lstStyle/>
        <a:p>
          <a:r>
            <a:rPr lang="en-US" dirty="0"/>
            <a:t>4. Who will bear the carrying cost of assets that cannot be liquidated immediately?</a:t>
          </a:r>
        </a:p>
      </dgm:t>
    </dgm:pt>
    <dgm:pt modelId="{1E56A9F1-1653-4677-AD3D-8B362BAD416C}" type="parTrans" cxnId="{A6D5FA88-292F-44F1-BCAA-5E9194F8BF9A}">
      <dgm:prSet/>
      <dgm:spPr/>
      <dgm:t>
        <a:bodyPr/>
        <a:lstStyle/>
        <a:p>
          <a:endParaRPr lang="en-US"/>
        </a:p>
      </dgm:t>
    </dgm:pt>
    <dgm:pt modelId="{6DF1B982-544C-4223-AB6B-75294AB5219F}" type="sibTrans" cxnId="{A6D5FA88-292F-44F1-BCAA-5E9194F8BF9A}">
      <dgm:prSet/>
      <dgm:spPr/>
      <dgm:t>
        <a:bodyPr/>
        <a:lstStyle/>
        <a:p>
          <a:endParaRPr lang="en-US"/>
        </a:p>
      </dgm:t>
    </dgm:pt>
    <dgm:pt modelId="{ED42DCC2-0404-4596-8E9B-854B22AC216B}" type="pres">
      <dgm:prSet presAssocID="{B668A8BB-1B29-4523-820F-47F6370F52A5}" presName="root" presStyleCnt="0">
        <dgm:presLayoutVars>
          <dgm:dir/>
          <dgm:resizeHandles val="exact"/>
        </dgm:presLayoutVars>
      </dgm:prSet>
      <dgm:spPr/>
    </dgm:pt>
    <dgm:pt modelId="{B1C054D7-44D5-4C13-AD23-A0E6057EBAB0}" type="pres">
      <dgm:prSet presAssocID="{B668A8BB-1B29-4523-820F-47F6370F52A5}" presName="container" presStyleCnt="0">
        <dgm:presLayoutVars>
          <dgm:dir/>
          <dgm:resizeHandles val="exact"/>
        </dgm:presLayoutVars>
      </dgm:prSet>
      <dgm:spPr/>
    </dgm:pt>
    <dgm:pt modelId="{03D61642-2502-4677-89FC-464B552CFCC3}" type="pres">
      <dgm:prSet presAssocID="{541ABCF0-0BAD-4012-80F6-AE9BDBFE8A3C}" presName="compNode" presStyleCnt="0"/>
      <dgm:spPr/>
    </dgm:pt>
    <dgm:pt modelId="{DD727E12-7379-4D56-A10A-7DB44A5E780C}" type="pres">
      <dgm:prSet presAssocID="{541ABCF0-0BAD-4012-80F6-AE9BDBFE8A3C}" presName="iconBgRect" presStyleLbl="bgShp" presStyleIdx="0" presStyleCnt="4"/>
      <dgm:spPr/>
    </dgm:pt>
    <dgm:pt modelId="{AC3ED931-6FCF-4F78-8F9B-EA8B8C2D88B3}" type="pres">
      <dgm:prSet presAssocID="{541ABCF0-0BAD-4012-80F6-AE9BDBFE8A3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w"/>
        </a:ext>
      </dgm:extLst>
    </dgm:pt>
    <dgm:pt modelId="{624D0803-90D2-42AE-9056-93361E4398B7}" type="pres">
      <dgm:prSet presAssocID="{541ABCF0-0BAD-4012-80F6-AE9BDBFE8A3C}" presName="spaceRect" presStyleCnt="0"/>
      <dgm:spPr/>
    </dgm:pt>
    <dgm:pt modelId="{88438AFA-8028-4F7B-8888-2BC6A0CA3F3F}" type="pres">
      <dgm:prSet presAssocID="{541ABCF0-0BAD-4012-80F6-AE9BDBFE8A3C}" presName="textRect" presStyleLbl="revTx" presStyleIdx="0" presStyleCnt="4">
        <dgm:presLayoutVars>
          <dgm:chMax val="1"/>
          <dgm:chPref val="1"/>
        </dgm:presLayoutVars>
      </dgm:prSet>
      <dgm:spPr/>
    </dgm:pt>
    <dgm:pt modelId="{35441026-9760-4432-BE1C-21E44A0E0CFC}" type="pres">
      <dgm:prSet presAssocID="{1DC00BA8-39C4-4207-8EA6-8A9A2FDDFE59}" presName="sibTrans" presStyleLbl="sibTrans2D1" presStyleIdx="0" presStyleCnt="0"/>
      <dgm:spPr/>
    </dgm:pt>
    <dgm:pt modelId="{B0B2A3C4-DBC8-4531-8D5C-24EB15C971CB}" type="pres">
      <dgm:prSet presAssocID="{AEC7B0C0-2563-4335-A64E-FA0958DF92A0}" presName="compNode" presStyleCnt="0"/>
      <dgm:spPr/>
    </dgm:pt>
    <dgm:pt modelId="{DF4B8708-5E93-4EED-A83C-88267A44ED5C}" type="pres">
      <dgm:prSet presAssocID="{AEC7B0C0-2563-4335-A64E-FA0958DF92A0}" presName="iconBgRect" presStyleLbl="bgShp" presStyleIdx="1" presStyleCnt="4"/>
      <dgm:spPr/>
    </dgm:pt>
    <dgm:pt modelId="{ABB1386E-CF0C-4C07-BBBE-F8B8093463C9}" type="pres">
      <dgm:prSet presAssocID="{AEC7B0C0-2563-4335-A64E-FA0958DF92A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9B882FA-A8D0-415A-A070-821008EBA25A}" type="pres">
      <dgm:prSet presAssocID="{AEC7B0C0-2563-4335-A64E-FA0958DF92A0}" presName="spaceRect" presStyleCnt="0"/>
      <dgm:spPr/>
    </dgm:pt>
    <dgm:pt modelId="{B99693A9-923D-4924-ABE2-48F7802800A1}" type="pres">
      <dgm:prSet presAssocID="{AEC7B0C0-2563-4335-A64E-FA0958DF92A0}" presName="textRect" presStyleLbl="revTx" presStyleIdx="1" presStyleCnt="4">
        <dgm:presLayoutVars>
          <dgm:chMax val="1"/>
          <dgm:chPref val="1"/>
        </dgm:presLayoutVars>
      </dgm:prSet>
      <dgm:spPr/>
    </dgm:pt>
    <dgm:pt modelId="{A999DCF5-1BFF-456C-8ECA-C80EC0A66E6D}" type="pres">
      <dgm:prSet presAssocID="{D9D65DE1-B2CE-439E-92CA-DE163E7BF638}" presName="sibTrans" presStyleLbl="sibTrans2D1" presStyleIdx="0" presStyleCnt="0"/>
      <dgm:spPr/>
    </dgm:pt>
    <dgm:pt modelId="{9EDDBA2F-79D9-4A0E-ACB5-344F5D76F576}" type="pres">
      <dgm:prSet presAssocID="{AE3AD229-B3F3-4B87-91E0-52A7B82790E1}" presName="compNode" presStyleCnt="0"/>
      <dgm:spPr/>
    </dgm:pt>
    <dgm:pt modelId="{B18D0615-1746-4E06-8C3D-49833397B91F}" type="pres">
      <dgm:prSet presAssocID="{AE3AD229-B3F3-4B87-91E0-52A7B82790E1}" presName="iconBgRect" presStyleLbl="bgShp" presStyleIdx="2" presStyleCnt="4"/>
      <dgm:spPr/>
    </dgm:pt>
    <dgm:pt modelId="{3191DC9D-4C94-45FB-9BE8-3837FAE261AD}" type="pres">
      <dgm:prSet presAssocID="{AE3AD229-B3F3-4B87-91E0-52A7B82790E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"/>
        </a:ext>
      </dgm:extLst>
    </dgm:pt>
    <dgm:pt modelId="{0A7F99BE-E12C-4CBD-8EF4-47D041E18947}" type="pres">
      <dgm:prSet presAssocID="{AE3AD229-B3F3-4B87-91E0-52A7B82790E1}" presName="spaceRect" presStyleCnt="0"/>
      <dgm:spPr/>
    </dgm:pt>
    <dgm:pt modelId="{10E8D864-A75F-4685-A8F9-9C231770893B}" type="pres">
      <dgm:prSet presAssocID="{AE3AD229-B3F3-4B87-91E0-52A7B82790E1}" presName="textRect" presStyleLbl="revTx" presStyleIdx="2" presStyleCnt="4">
        <dgm:presLayoutVars>
          <dgm:chMax val="1"/>
          <dgm:chPref val="1"/>
        </dgm:presLayoutVars>
      </dgm:prSet>
      <dgm:spPr/>
    </dgm:pt>
    <dgm:pt modelId="{CFBBEE84-1514-47D7-AC64-5522D0041A5E}" type="pres">
      <dgm:prSet presAssocID="{769BED21-634E-40AA-B58C-99ADBF564E82}" presName="sibTrans" presStyleLbl="sibTrans2D1" presStyleIdx="0" presStyleCnt="0"/>
      <dgm:spPr/>
    </dgm:pt>
    <dgm:pt modelId="{5C16D686-5814-4227-BDF3-E93DF6DA4EAB}" type="pres">
      <dgm:prSet presAssocID="{E55E4C14-A062-4C0E-AAE7-3C36CF285A48}" presName="compNode" presStyleCnt="0"/>
      <dgm:spPr/>
    </dgm:pt>
    <dgm:pt modelId="{97EF4E08-3E7A-4EB5-93BB-730159A6B18F}" type="pres">
      <dgm:prSet presAssocID="{E55E4C14-A062-4C0E-AAE7-3C36CF285A48}" presName="iconBgRect" presStyleLbl="bgShp" presStyleIdx="3" presStyleCnt="4"/>
      <dgm:spPr/>
    </dgm:pt>
    <dgm:pt modelId="{23DD9454-350B-4DAA-903D-A6F72D990235}" type="pres">
      <dgm:prSet presAssocID="{E55E4C14-A062-4C0E-AAE7-3C36CF285A4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B0A57BF0-310F-4B34-BD98-4EA8FAEACC1A}" type="pres">
      <dgm:prSet presAssocID="{E55E4C14-A062-4C0E-AAE7-3C36CF285A48}" presName="spaceRect" presStyleCnt="0"/>
      <dgm:spPr/>
    </dgm:pt>
    <dgm:pt modelId="{CB8AD255-BF98-4B6B-912A-02C1F4DE6922}" type="pres">
      <dgm:prSet presAssocID="{E55E4C14-A062-4C0E-AAE7-3C36CF285A4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EA7DE2D-FA20-4FB4-BF76-BBDE847221C8}" srcId="{B668A8BB-1B29-4523-820F-47F6370F52A5}" destId="{541ABCF0-0BAD-4012-80F6-AE9BDBFE8A3C}" srcOrd="0" destOrd="0" parTransId="{DF9607FE-D1D0-45AD-A09B-6EE22C3431C6}" sibTransId="{1DC00BA8-39C4-4207-8EA6-8A9A2FDDFE59}"/>
    <dgm:cxn modelId="{DD15755F-38AB-493C-B6F8-0D55C6BC2286}" type="presOf" srcId="{1DC00BA8-39C4-4207-8EA6-8A9A2FDDFE59}" destId="{35441026-9760-4432-BE1C-21E44A0E0CFC}" srcOrd="0" destOrd="0" presId="urn:microsoft.com/office/officeart/2018/2/layout/IconCircleList"/>
    <dgm:cxn modelId="{498F5764-93F7-4F66-B0C5-3E1D0D0E5ADF}" type="presOf" srcId="{AEC7B0C0-2563-4335-A64E-FA0958DF92A0}" destId="{B99693A9-923D-4924-ABE2-48F7802800A1}" srcOrd="0" destOrd="0" presId="urn:microsoft.com/office/officeart/2018/2/layout/IconCircleList"/>
    <dgm:cxn modelId="{0123CC67-D14D-4FDF-B626-FC140B08129A}" srcId="{B668A8BB-1B29-4523-820F-47F6370F52A5}" destId="{AEC7B0C0-2563-4335-A64E-FA0958DF92A0}" srcOrd="1" destOrd="0" parTransId="{FC64B940-F38D-45F0-9C11-EF94AF3EDEDC}" sibTransId="{D9D65DE1-B2CE-439E-92CA-DE163E7BF638}"/>
    <dgm:cxn modelId="{1FFBF378-1508-42F7-AD60-00E2AC3C1FBC}" type="presOf" srcId="{E55E4C14-A062-4C0E-AAE7-3C36CF285A48}" destId="{CB8AD255-BF98-4B6B-912A-02C1F4DE6922}" srcOrd="0" destOrd="0" presId="urn:microsoft.com/office/officeart/2018/2/layout/IconCircleList"/>
    <dgm:cxn modelId="{49557C85-14E1-4DEB-9730-85620098AEC8}" type="presOf" srcId="{769BED21-634E-40AA-B58C-99ADBF564E82}" destId="{CFBBEE84-1514-47D7-AC64-5522D0041A5E}" srcOrd="0" destOrd="0" presId="urn:microsoft.com/office/officeart/2018/2/layout/IconCircleList"/>
    <dgm:cxn modelId="{A6D5FA88-292F-44F1-BCAA-5E9194F8BF9A}" srcId="{B668A8BB-1B29-4523-820F-47F6370F52A5}" destId="{E55E4C14-A062-4C0E-AAE7-3C36CF285A48}" srcOrd="3" destOrd="0" parTransId="{1E56A9F1-1653-4677-AD3D-8B362BAD416C}" sibTransId="{6DF1B982-544C-4223-AB6B-75294AB5219F}"/>
    <dgm:cxn modelId="{1F7A47A2-9833-4376-920A-EEC4A354C9D4}" srcId="{B668A8BB-1B29-4523-820F-47F6370F52A5}" destId="{AE3AD229-B3F3-4B87-91E0-52A7B82790E1}" srcOrd="2" destOrd="0" parTransId="{94A7220A-3FB4-4AFF-A33E-530C17E02F51}" sibTransId="{769BED21-634E-40AA-B58C-99ADBF564E82}"/>
    <dgm:cxn modelId="{4DDFF9D4-1AA7-4D37-87AE-0B65BA23F062}" type="presOf" srcId="{AE3AD229-B3F3-4B87-91E0-52A7B82790E1}" destId="{10E8D864-A75F-4685-A8F9-9C231770893B}" srcOrd="0" destOrd="0" presId="urn:microsoft.com/office/officeart/2018/2/layout/IconCircleList"/>
    <dgm:cxn modelId="{E0014BEA-1D18-4C39-8096-E2131C117A88}" type="presOf" srcId="{D9D65DE1-B2CE-439E-92CA-DE163E7BF638}" destId="{A999DCF5-1BFF-456C-8ECA-C80EC0A66E6D}" srcOrd="0" destOrd="0" presId="urn:microsoft.com/office/officeart/2018/2/layout/IconCircleList"/>
    <dgm:cxn modelId="{E07FFDF7-FE85-4537-80A9-253F1A18DD5A}" type="presOf" srcId="{541ABCF0-0BAD-4012-80F6-AE9BDBFE8A3C}" destId="{88438AFA-8028-4F7B-8888-2BC6A0CA3F3F}" srcOrd="0" destOrd="0" presId="urn:microsoft.com/office/officeart/2018/2/layout/IconCircleList"/>
    <dgm:cxn modelId="{D8B7CFFB-EEBB-4D96-9430-60C729E48493}" type="presOf" srcId="{B668A8BB-1B29-4523-820F-47F6370F52A5}" destId="{ED42DCC2-0404-4596-8E9B-854B22AC216B}" srcOrd="0" destOrd="0" presId="urn:microsoft.com/office/officeart/2018/2/layout/IconCircleList"/>
    <dgm:cxn modelId="{904D550C-9430-4D66-A239-BDFC82EB1737}" type="presParOf" srcId="{ED42DCC2-0404-4596-8E9B-854B22AC216B}" destId="{B1C054D7-44D5-4C13-AD23-A0E6057EBAB0}" srcOrd="0" destOrd="0" presId="urn:microsoft.com/office/officeart/2018/2/layout/IconCircleList"/>
    <dgm:cxn modelId="{BC877F8B-7E49-49C2-A137-B927F5258458}" type="presParOf" srcId="{B1C054D7-44D5-4C13-AD23-A0E6057EBAB0}" destId="{03D61642-2502-4677-89FC-464B552CFCC3}" srcOrd="0" destOrd="0" presId="urn:microsoft.com/office/officeart/2018/2/layout/IconCircleList"/>
    <dgm:cxn modelId="{65650C95-6B4A-4E76-A47B-A42B6497D9A3}" type="presParOf" srcId="{03D61642-2502-4677-89FC-464B552CFCC3}" destId="{DD727E12-7379-4D56-A10A-7DB44A5E780C}" srcOrd="0" destOrd="0" presId="urn:microsoft.com/office/officeart/2018/2/layout/IconCircleList"/>
    <dgm:cxn modelId="{765E36C8-7AA8-4EE4-A14D-E6991CD4F915}" type="presParOf" srcId="{03D61642-2502-4677-89FC-464B552CFCC3}" destId="{AC3ED931-6FCF-4F78-8F9B-EA8B8C2D88B3}" srcOrd="1" destOrd="0" presId="urn:microsoft.com/office/officeart/2018/2/layout/IconCircleList"/>
    <dgm:cxn modelId="{86E4FBB3-A7AD-4759-87A8-90A38573A9EC}" type="presParOf" srcId="{03D61642-2502-4677-89FC-464B552CFCC3}" destId="{624D0803-90D2-42AE-9056-93361E4398B7}" srcOrd="2" destOrd="0" presId="urn:microsoft.com/office/officeart/2018/2/layout/IconCircleList"/>
    <dgm:cxn modelId="{DDB4CADA-A48B-46CC-B252-79BA1FE9F42D}" type="presParOf" srcId="{03D61642-2502-4677-89FC-464B552CFCC3}" destId="{88438AFA-8028-4F7B-8888-2BC6A0CA3F3F}" srcOrd="3" destOrd="0" presId="urn:microsoft.com/office/officeart/2018/2/layout/IconCircleList"/>
    <dgm:cxn modelId="{CD578E5E-5BFD-4AFC-A0D8-4C4EE1F12B03}" type="presParOf" srcId="{B1C054D7-44D5-4C13-AD23-A0E6057EBAB0}" destId="{35441026-9760-4432-BE1C-21E44A0E0CFC}" srcOrd="1" destOrd="0" presId="urn:microsoft.com/office/officeart/2018/2/layout/IconCircleList"/>
    <dgm:cxn modelId="{671E89EB-50A2-464B-914E-A427A567E1AC}" type="presParOf" srcId="{B1C054D7-44D5-4C13-AD23-A0E6057EBAB0}" destId="{B0B2A3C4-DBC8-4531-8D5C-24EB15C971CB}" srcOrd="2" destOrd="0" presId="urn:microsoft.com/office/officeart/2018/2/layout/IconCircleList"/>
    <dgm:cxn modelId="{41C80250-EC3A-4BBC-B0C4-784F82E2C0FC}" type="presParOf" srcId="{B0B2A3C4-DBC8-4531-8D5C-24EB15C971CB}" destId="{DF4B8708-5E93-4EED-A83C-88267A44ED5C}" srcOrd="0" destOrd="0" presId="urn:microsoft.com/office/officeart/2018/2/layout/IconCircleList"/>
    <dgm:cxn modelId="{7CC23F19-8955-41F7-A5B2-96978E49A6E9}" type="presParOf" srcId="{B0B2A3C4-DBC8-4531-8D5C-24EB15C971CB}" destId="{ABB1386E-CF0C-4C07-BBBE-F8B8093463C9}" srcOrd="1" destOrd="0" presId="urn:microsoft.com/office/officeart/2018/2/layout/IconCircleList"/>
    <dgm:cxn modelId="{0E077C4E-CC7E-4023-90B8-A25B7BC884A4}" type="presParOf" srcId="{B0B2A3C4-DBC8-4531-8D5C-24EB15C971CB}" destId="{F9B882FA-A8D0-415A-A070-821008EBA25A}" srcOrd="2" destOrd="0" presId="urn:microsoft.com/office/officeart/2018/2/layout/IconCircleList"/>
    <dgm:cxn modelId="{78144737-A543-4254-8AF7-46074DA171CC}" type="presParOf" srcId="{B0B2A3C4-DBC8-4531-8D5C-24EB15C971CB}" destId="{B99693A9-923D-4924-ABE2-48F7802800A1}" srcOrd="3" destOrd="0" presId="urn:microsoft.com/office/officeart/2018/2/layout/IconCircleList"/>
    <dgm:cxn modelId="{00BDB489-F15F-4858-BB63-4AC09CD4E20F}" type="presParOf" srcId="{B1C054D7-44D5-4C13-AD23-A0E6057EBAB0}" destId="{A999DCF5-1BFF-456C-8ECA-C80EC0A66E6D}" srcOrd="3" destOrd="0" presId="urn:microsoft.com/office/officeart/2018/2/layout/IconCircleList"/>
    <dgm:cxn modelId="{089311D4-58C2-4B27-908C-55F529E2B97B}" type="presParOf" srcId="{B1C054D7-44D5-4C13-AD23-A0E6057EBAB0}" destId="{9EDDBA2F-79D9-4A0E-ACB5-344F5D76F576}" srcOrd="4" destOrd="0" presId="urn:microsoft.com/office/officeart/2018/2/layout/IconCircleList"/>
    <dgm:cxn modelId="{99064F88-C0C4-4943-9CF1-39F4CDA30A52}" type="presParOf" srcId="{9EDDBA2F-79D9-4A0E-ACB5-344F5D76F576}" destId="{B18D0615-1746-4E06-8C3D-49833397B91F}" srcOrd="0" destOrd="0" presId="urn:microsoft.com/office/officeart/2018/2/layout/IconCircleList"/>
    <dgm:cxn modelId="{5C926AFB-1306-4FD9-9820-3E2B499509ED}" type="presParOf" srcId="{9EDDBA2F-79D9-4A0E-ACB5-344F5D76F576}" destId="{3191DC9D-4C94-45FB-9BE8-3837FAE261AD}" srcOrd="1" destOrd="0" presId="urn:microsoft.com/office/officeart/2018/2/layout/IconCircleList"/>
    <dgm:cxn modelId="{EFA16777-4C78-434F-A90D-78AE3EB08139}" type="presParOf" srcId="{9EDDBA2F-79D9-4A0E-ACB5-344F5D76F576}" destId="{0A7F99BE-E12C-4CBD-8EF4-47D041E18947}" srcOrd="2" destOrd="0" presId="urn:microsoft.com/office/officeart/2018/2/layout/IconCircleList"/>
    <dgm:cxn modelId="{3F2E04FF-D446-4B7B-8FD2-5A050DE46911}" type="presParOf" srcId="{9EDDBA2F-79D9-4A0E-ACB5-344F5D76F576}" destId="{10E8D864-A75F-4685-A8F9-9C231770893B}" srcOrd="3" destOrd="0" presId="urn:microsoft.com/office/officeart/2018/2/layout/IconCircleList"/>
    <dgm:cxn modelId="{C64D128E-2C57-45AC-B110-950428DAA8F5}" type="presParOf" srcId="{B1C054D7-44D5-4C13-AD23-A0E6057EBAB0}" destId="{CFBBEE84-1514-47D7-AC64-5522D0041A5E}" srcOrd="5" destOrd="0" presId="urn:microsoft.com/office/officeart/2018/2/layout/IconCircleList"/>
    <dgm:cxn modelId="{FCDECFC4-A431-4A23-9FAF-5B99F5A49AB7}" type="presParOf" srcId="{B1C054D7-44D5-4C13-AD23-A0E6057EBAB0}" destId="{5C16D686-5814-4227-BDF3-E93DF6DA4EAB}" srcOrd="6" destOrd="0" presId="urn:microsoft.com/office/officeart/2018/2/layout/IconCircleList"/>
    <dgm:cxn modelId="{9E4AD1B1-7F62-4E84-9658-41F7E5EA1CAF}" type="presParOf" srcId="{5C16D686-5814-4227-BDF3-E93DF6DA4EAB}" destId="{97EF4E08-3E7A-4EB5-93BB-730159A6B18F}" srcOrd="0" destOrd="0" presId="urn:microsoft.com/office/officeart/2018/2/layout/IconCircleList"/>
    <dgm:cxn modelId="{997BFD35-631B-48EB-AF34-88F58537208A}" type="presParOf" srcId="{5C16D686-5814-4227-BDF3-E93DF6DA4EAB}" destId="{23DD9454-350B-4DAA-903D-A6F72D990235}" srcOrd="1" destOrd="0" presId="urn:microsoft.com/office/officeart/2018/2/layout/IconCircleList"/>
    <dgm:cxn modelId="{A3A274B9-A32F-4BEE-9EEA-1F3F1E2ADCC3}" type="presParOf" srcId="{5C16D686-5814-4227-BDF3-E93DF6DA4EAB}" destId="{B0A57BF0-310F-4B34-BD98-4EA8FAEACC1A}" srcOrd="2" destOrd="0" presId="urn:microsoft.com/office/officeart/2018/2/layout/IconCircleList"/>
    <dgm:cxn modelId="{EC68770A-DFE0-415C-9EF8-1E18BB6F63C4}" type="presParOf" srcId="{5C16D686-5814-4227-BDF3-E93DF6DA4EAB}" destId="{CB8AD255-BF98-4B6B-912A-02C1F4DE692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68A8BB-1B29-4523-820F-47F6370F52A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41ABCF0-0BAD-4012-80F6-AE9BDBFE8A3C}">
      <dgm:prSet/>
      <dgm:spPr/>
      <dgm:t>
        <a:bodyPr/>
        <a:lstStyle/>
        <a:p>
          <a:r>
            <a:rPr lang="en-US" dirty="0"/>
            <a:t>5. Who will bear the cost of substantiating the value of a gift the donor will claim on his or her income tax return?</a:t>
          </a:r>
        </a:p>
      </dgm:t>
    </dgm:pt>
    <dgm:pt modelId="{DF9607FE-D1D0-45AD-A09B-6EE22C3431C6}" type="parTrans" cxnId="{9EA7DE2D-FA20-4FB4-BF76-BBDE847221C8}">
      <dgm:prSet/>
      <dgm:spPr/>
      <dgm:t>
        <a:bodyPr/>
        <a:lstStyle/>
        <a:p>
          <a:endParaRPr lang="en-US"/>
        </a:p>
      </dgm:t>
    </dgm:pt>
    <dgm:pt modelId="{1DC00BA8-39C4-4207-8EA6-8A9A2FDDFE59}" type="sibTrans" cxnId="{9EA7DE2D-FA20-4FB4-BF76-BBDE847221C8}">
      <dgm:prSet/>
      <dgm:spPr/>
      <dgm:t>
        <a:bodyPr/>
        <a:lstStyle/>
        <a:p>
          <a:endParaRPr lang="en-US"/>
        </a:p>
      </dgm:t>
    </dgm:pt>
    <dgm:pt modelId="{AEC7B0C0-2563-4335-A64E-FA0958DF92A0}">
      <dgm:prSet/>
      <dgm:spPr/>
      <dgm:t>
        <a:bodyPr/>
        <a:lstStyle/>
        <a:p>
          <a:r>
            <a:rPr lang="en-US" dirty="0"/>
            <a:t>6. When will your organization agree to retain a gift versus liquidating a gift as soon as is practicable?</a:t>
          </a:r>
        </a:p>
      </dgm:t>
    </dgm:pt>
    <dgm:pt modelId="{FC64B940-F38D-45F0-9C11-EF94AF3EDEDC}" type="parTrans" cxnId="{0123CC67-D14D-4FDF-B626-FC140B08129A}">
      <dgm:prSet/>
      <dgm:spPr/>
      <dgm:t>
        <a:bodyPr/>
        <a:lstStyle/>
        <a:p>
          <a:endParaRPr lang="en-US"/>
        </a:p>
      </dgm:t>
    </dgm:pt>
    <dgm:pt modelId="{D9D65DE1-B2CE-439E-92CA-DE163E7BF638}" type="sibTrans" cxnId="{0123CC67-D14D-4FDF-B626-FC140B08129A}">
      <dgm:prSet/>
      <dgm:spPr/>
      <dgm:t>
        <a:bodyPr/>
        <a:lstStyle/>
        <a:p>
          <a:endParaRPr lang="en-US"/>
        </a:p>
      </dgm:t>
    </dgm:pt>
    <dgm:pt modelId="{AE3AD229-B3F3-4B87-91E0-52A7B82790E1}">
      <dgm:prSet/>
      <dgm:spPr/>
      <dgm:t>
        <a:bodyPr/>
        <a:lstStyle/>
        <a:p>
          <a:r>
            <a:rPr lang="en-US" dirty="0"/>
            <a:t>7. Will you offer charitable gift annuities, and what is your policy regarding valuing those annuities?</a:t>
          </a:r>
        </a:p>
      </dgm:t>
    </dgm:pt>
    <dgm:pt modelId="{94A7220A-3FB4-4AFF-A33E-530C17E02F51}" type="parTrans" cxnId="{1F7A47A2-9833-4376-920A-EEC4A354C9D4}">
      <dgm:prSet/>
      <dgm:spPr/>
      <dgm:t>
        <a:bodyPr/>
        <a:lstStyle/>
        <a:p>
          <a:endParaRPr lang="en-US"/>
        </a:p>
      </dgm:t>
    </dgm:pt>
    <dgm:pt modelId="{769BED21-634E-40AA-B58C-99ADBF564E82}" type="sibTrans" cxnId="{1F7A47A2-9833-4376-920A-EEC4A354C9D4}">
      <dgm:prSet/>
      <dgm:spPr/>
      <dgm:t>
        <a:bodyPr/>
        <a:lstStyle/>
        <a:p>
          <a:endParaRPr lang="en-US"/>
        </a:p>
      </dgm:t>
    </dgm:pt>
    <dgm:pt modelId="{E55E4C14-A062-4C0E-AAE7-3C36CF285A48}">
      <dgm:prSet/>
      <dgm:spPr/>
      <dgm:t>
        <a:bodyPr/>
        <a:lstStyle/>
        <a:p>
          <a:r>
            <a:rPr lang="en-US" dirty="0"/>
            <a:t>8. Will you accept a gift that could generate unrelated business income?</a:t>
          </a:r>
        </a:p>
      </dgm:t>
    </dgm:pt>
    <dgm:pt modelId="{1E56A9F1-1653-4677-AD3D-8B362BAD416C}" type="parTrans" cxnId="{A6D5FA88-292F-44F1-BCAA-5E9194F8BF9A}">
      <dgm:prSet/>
      <dgm:spPr/>
      <dgm:t>
        <a:bodyPr/>
        <a:lstStyle/>
        <a:p>
          <a:endParaRPr lang="en-US"/>
        </a:p>
      </dgm:t>
    </dgm:pt>
    <dgm:pt modelId="{6DF1B982-544C-4223-AB6B-75294AB5219F}" type="sibTrans" cxnId="{A6D5FA88-292F-44F1-BCAA-5E9194F8BF9A}">
      <dgm:prSet/>
      <dgm:spPr/>
      <dgm:t>
        <a:bodyPr/>
        <a:lstStyle/>
        <a:p>
          <a:endParaRPr lang="en-US"/>
        </a:p>
      </dgm:t>
    </dgm:pt>
    <dgm:pt modelId="{ED42DCC2-0404-4596-8E9B-854B22AC216B}" type="pres">
      <dgm:prSet presAssocID="{B668A8BB-1B29-4523-820F-47F6370F52A5}" presName="root" presStyleCnt="0">
        <dgm:presLayoutVars>
          <dgm:dir/>
          <dgm:resizeHandles val="exact"/>
        </dgm:presLayoutVars>
      </dgm:prSet>
      <dgm:spPr/>
    </dgm:pt>
    <dgm:pt modelId="{B1C054D7-44D5-4C13-AD23-A0E6057EBAB0}" type="pres">
      <dgm:prSet presAssocID="{B668A8BB-1B29-4523-820F-47F6370F52A5}" presName="container" presStyleCnt="0">
        <dgm:presLayoutVars>
          <dgm:dir/>
          <dgm:resizeHandles val="exact"/>
        </dgm:presLayoutVars>
      </dgm:prSet>
      <dgm:spPr/>
    </dgm:pt>
    <dgm:pt modelId="{03D61642-2502-4677-89FC-464B552CFCC3}" type="pres">
      <dgm:prSet presAssocID="{541ABCF0-0BAD-4012-80F6-AE9BDBFE8A3C}" presName="compNode" presStyleCnt="0"/>
      <dgm:spPr/>
    </dgm:pt>
    <dgm:pt modelId="{DD727E12-7379-4D56-A10A-7DB44A5E780C}" type="pres">
      <dgm:prSet presAssocID="{541ABCF0-0BAD-4012-80F6-AE9BDBFE8A3C}" presName="iconBgRect" presStyleLbl="bgShp" presStyleIdx="0" presStyleCnt="4"/>
      <dgm:spPr/>
    </dgm:pt>
    <dgm:pt modelId="{AC3ED931-6FCF-4F78-8F9B-EA8B8C2D88B3}" type="pres">
      <dgm:prSet presAssocID="{541ABCF0-0BAD-4012-80F6-AE9BDBFE8A3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w"/>
        </a:ext>
      </dgm:extLst>
    </dgm:pt>
    <dgm:pt modelId="{624D0803-90D2-42AE-9056-93361E4398B7}" type="pres">
      <dgm:prSet presAssocID="{541ABCF0-0BAD-4012-80F6-AE9BDBFE8A3C}" presName="spaceRect" presStyleCnt="0"/>
      <dgm:spPr/>
    </dgm:pt>
    <dgm:pt modelId="{88438AFA-8028-4F7B-8888-2BC6A0CA3F3F}" type="pres">
      <dgm:prSet presAssocID="{541ABCF0-0BAD-4012-80F6-AE9BDBFE8A3C}" presName="textRect" presStyleLbl="revTx" presStyleIdx="0" presStyleCnt="4">
        <dgm:presLayoutVars>
          <dgm:chMax val="1"/>
          <dgm:chPref val="1"/>
        </dgm:presLayoutVars>
      </dgm:prSet>
      <dgm:spPr/>
    </dgm:pt>
    <dgm:pt modelId="{35441026-9760-4432-BE1C-21E44A0E0CFC}" type="pres">
      <dgm:prSet presAssocID="{1DC00BA8-39C4-4207-8EA6-8A9A2FDDFE59}" presName="sibTrans" presStyleLbl="sibTrans2D1" presStyleIdx="0" presStyleCnt="0"/>
      <dgm:spPr/>
    </dgm:pt>
    <dgm:pt modelId="{B0B2A3C4-DBC8-4531-8D5C-24EB15C971CB}" type="pres">
      <dgm:prSet presAssocID="{AEC7B0C0-2563-4335-A64E-FA0958DF92A0}" presName="compNode" presStyleCnt="0"/>
      <dgm:spPr/>
    </dgm:pt>
    <dgm:pt modelId="{DF4B8708-5E93-4EED-A83C-88267A44ED5C}" type="pres">
      <dgm:prSet presAssocID="{AEC7B0C0-2563-4335-A64E-FA0958DF92A0}" presName="iconBgRect" presStyleLbl="bgShp" presStyleIdx="1" presStyleCnt="4"/>
      <dgm:spPr/>
    </dgm:pt>
    <dgm:pt modelId="{ABB1386E-CF0C-4C07-BBBE-F8B8093463C9}" type="pres">
      <dgm:prSet presAssocID="{AEC7B0C0-2563-4335-A64E-FA0958DF92A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9B882FA-A8D0-415A-A070-821008EBA25A}" type="pres">
      <dgm:prSet presAssocID="{AEC7B0C0-2563-4335-A64E-FA0958DF92A0}" presName="spaceRect" presStyleCnt="0"/>
      <dgm:spPr/>
    </dgm:pt>
    <dgm:pt modelId="{B99693A9-923D-4924-ABE2-48F7802800A1}" type="pres">
      <dgm:prSet presAssocID="{AEC7B0C0-2563-4335-A64E-FA0958DF92A0}" presName="textRect" presStyleLbl="revTx" presStyleIdx="1" presStyleCnt="4">
        <dgm:presLayoutVars>
          <dgm:chMax val="1"/>
          <dgm:chPref val="1"/>
        </dgm:presLayoutVars>
      </dgm:prSet>
      <dgm:spPr/>
    </dgm:pt>
    <dgm:pt modelId="{A999DCF5-1BFF-456C-8ECA-C80EC0A66E6D}" type="pres">
      <dgm:prSet presAssocID="{D9D65DE1-B2CE-439E-92CA-DE163E7BF638}" presName="sibTrans" presStyleLbl="sibTrans2D1" presStyleIdx="0" presStyleCnt="0"/>
      <dgm:spPr/>
    </dgm:pt>
    <dgm:pt modelId="{9EDDBA2F-79D9-4A0E-ACB5-344F5D76F576}" type="pres">
      <dgm:prSet presAssocID="{AE3AD229-B3F3-4B87-91E0-52A7B82790E1}" presName="compNode" presStyleCnt="0"/>
      <dgm:spPr/>
    </dgm:pt>
    <dgm:pt modelId="{B18D0615-1746-4E06-8C3D-49833397B91F}" type="pres">
      <dgm:prSet presAssocID="{AE3AD229-B3F3-4B87-91E0-52A7B82790E1}" presName="iconBgRect" presStyleLbl="bgShp" presStyleIdx="2" presStyleCnt="4"/>
      <dgm:spPr/>
    </dgm:pt>
    <dgm:pt modelId="{3191DC9D-4C94-45FB-9BE8-3837FAE261AD}" type="pres">
      <dgm:prSet presAssocID="{AE3AD229-B3F3-4B87-91E0-52A7B82790E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"/>
        </a:ext>
      </dgm:extLst>
    </dgm:pt>
    <dgm:pt modelId="{0A7F99BE-E12C-4CBD-8EF4-47D041E18947}" type="pres">
      <dgm:prSet presAssocID="{AE3AD229-B3F3-4B87-91E0-52A7B82790E1}" presName="spaceRect" presStyleCnt="0"/>
      <dgm:spPr/>
    </dgm:pt>
    <dgm:pt modelId="{10E8D864-A75F-4685-A8F9-9C231770893B}" type="pres">
      <dgm:prSet presAssocID="{AE3AD229-B3F3-4B87-91E0-52A7B82790E1}" presName="textRect" presStyleLbl="revTx" presStyleIdx="2" presStyleCnt="4">
        <dgm:presLayoutVars>
          <dgm:chMax val="1"/>
          <dgm:chPref val="1"/>
        </dgm:presLayoutVars>
      </dgm:prSet>
      <dgm:spPr/>
    </dgm:pt>
    <dgm:pt modelId="{CFBBEE84-1514-47D7-AC64-5522D0041A5E}" type="pres">
      <dgm:prSet presAssocID="{769BED21-634E-40AA-B58C-99ADBF564E82}" presName="sibTrans" presStyleLbl="sibTrans2D1" presStyleIdx="0" presStyleCnt="0"/>
      <dgm:spPr/>
    </dgm:pt>
    <dgm:pt modelId="{5C16D686-5814-4227-BDF3-E93DF6DA4EAB}" type="pres">
      <dgm:prSet presAssocID="{E55E4C14-A062-4C0E-AAE7-3C36CF285A48}" presName="compNode" presStyleCnt="0"/>
      <dgm:spPr/>
    </dgm:pt>
    <dgm:pt modelId="{97EF4E08-3E7A-4EB5-93BB-730159A6B18F}" type="pres">
      <dgm:prSet presAssocID="{E55E4C14-A062-4C0E-AAE7-3C36CF285A48}" presName="iconBgRect" presStyleLbl="bgShp" presStyleIdx="3" presStyleCnt="4"/>
      <dgm:spPr/>
    </dgm:pt>
    <dgm:pt modelId="{23DD9454-350B-4DAA-903D-A6F72D990235}" type="pres">
      <dgm:prSet presAssocID="{E55E4C14-A062-4C0E-AAE7-3C36CF285A4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B0A57BF0-310F-4B34-BD98-4EA8FAEACC1A}" type="pres">
      <dgm:prSet presAssocID="{E55E4C14-A062-4C0E-AAE7-3C36CF285A48}" presName="spaceRect" presStyleCnt="0"/>
      <dgm:spPr/>
    </dgm:pt>
    <dgm:pt modelId="{CB8AD255-BF98-4B6B-912A-02C1F4DE6922}" type="pres">
      <dgm:prSet presAssocID="{E55E4C14-A062-4C0E-AAE7-3C36CF285A4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EA7DE2D-FA20-4FB4-BF76-BBDE847221C8}" srcId="{B668A8BB-1B29-4523-820F-47F6370F52A5}" destId="{541ABCF0-0BAD-4012-80F6-AE9BDBFE8A3C}" srcOrd="0" destOrd="0" parTransId="{DF9607FE-D1D0-45AD-A09B-6EE22C3431C6}" sibTransId="{1DC00BA8-39C4-4207-8EA6-8A9A2FDDFE59}"/>
    <dgm:cxn modelId="{DD15755F-38AB-493C-B6F8-0D55C6BC2286}" type="presOf" srcId="{1DC00BA8-39C4-4207-8EA6-8A9A2FDDFE59}" destId="{35441026-9760-4432-BE1C-21E44A0E0CFC}" srcOrd="0" destOrd="0" presId="urn:microsoft.com/office/officeart/2018/2/layout/IconCircleList"/>
    <dgm:cxn modelId="{498F5764-93F7-4F66-B0C5-3E1D0D0E5ADF}" type="presOf" srcId="{AEC7B0C0-2563-4335-A64E-FA0958DF92A0}" destId="{B99693A9-923D-4924-ABE2-48F7802800A1}" srcOrd="0" destOrd="0" presId="urn:microsoft.com/office/officeart/2018/2/layout/IconCircleList"/>
    <dgm:cxn modelId="{0123CC67-D14D-4FDF-B626-FC140B08129A}" srcId="{B668A8BB-1B29-4523-820F-47F6370F52A5}" destId="{AEC7B0C0-2563-4335-A64E-FA0958DF92A0}" srcOrd="1" destOrd="0" parTransId="{FC64B940-F38D-45F0-9C11-EF94AF3EDEDC}" sibTransId="{D9D65DE1-B2CE-439E-92CA-DE163E7BF638}"/>
    <dgm:cxn modelId="{1FFBF378-1508-42F7-AD60-00E2AC3C1FBC}" type="presOf" srcId="{E55E4C14-A062-4C0E-AAE7-3C36CF285A48}" destId="{CB8AD255-BF98-4B6B-912A-02C1F4DE6922}" srcOrd="0" destOrd="0" presId="urn:microsoft.com/office/officeart/2018/2/layout/IconCircleList"/>
    <dgm:cxn modelId="{49557C85-14E1-4DEB-9730-85620098AEC8}" type="presOf" srcId="{769BED21-634E-40AA-B58C-99ADBF564E82}" destId="{CFBBEE84-1514-47D7-AC64-5522D0041A5E}" srcOrd="0" destOrd="0" presId="urn:microsoft.com/office/officeart/2018/2/layout/IconCircleList"/>
    <dgm:cxn modelId="{A6D5FA88-292F-44F1-BCAA-5E9194F8BF9A}" srcId="{B668A8BB-1B29-4523-820F-47F6370F52A5}" destId="{E55E4C14-A062-4C0E-AAE7-3C36CF285A48}" srcOrd="3" destOrd="0" parTransId="{1E56A9F1-1653-4677-AD3D-8B362BAD416C}" sibTransId="{6DF1B982-544C-4223-AB6B-75294AB5219F}"/>
    <dgm:cxn modelId="{1F7A47A2-9833-4376-920A-EEC4A354C9D4}" srcId="{B668A8BB-1B29-4523-820F-47F6370F52A5}" destId="{AE3AD229-B3F3-4B87-91E0-52A7B82790E1}" srcOrd="2" destOrd="0" parTransId="{94A7220A-3FB4-4AFF-A33E-530C17E02F51}" sibTransId="{769BED21-634E-40AA-B58C-99ADBF564E82}"/>
    <dgm:cxn modelId="{4DDFF9D4-1AA7-4D37-87AE-0B65BA23F062}" type="presOf" srcId="{AE3AD229-B3F3-4B87-91E0-52A7B82790E1}" destId="{10E8D864-A75F-4685-A8F9-9C231770893B}" srcOrd="0" destOrd="0" presId="urn:microsoft.com/office/officeart/2018/2/layout/IconCircleList"/>
    <dgm:cxn modelId="{E0014BEA-1D18-4C39-8096-E2131C117A88}" type="presOf" srcId="{D9D65DE1-B2CE-439E-92CA-DE163E7BF638}" destId="{A999DCF5-1BFF-456C-8ECA-C80EC0A66E6D}" srcOrd="0" destOrd="0" presId="urn:microsoft.com/office/officeart/2018/2/layout/IconCircleList"/>
    <dgm:cxn modelId="{E07FFDF7-FE85-4537-80A9-253F1A18DD5A}" type="presOf" srcId="{541ABCF0-0BAD-4012-80F6-AE9BDBFE8A3C}" destId="{88438AFA-8028-4F7B-8888-2BC6A0CA3F3F}" srcOrd="0" destOrd="0" presId="urn:microsoft.com/office/officeart/2018/2/layout/IconCircleList"/>
    <dgm:cxn modelId="{D8B7CFFB-EEBB-4D96-9430-60C729E48493}" type="presOf" srcId="{B668A8BB-1B29-4523-820F-47F6370F52A5}" destId="{ED42DCC2-0404-4596-8E9B-854B22AC216B}" srcOrd="0" destOrd="0" presId="urn:microsoft.com/office/officeart/2018/2/layout/IconCircleList"/>
    <dgm:cxn modelId="{904D550C-9430-4D66-A239-BDFC82EB1737}" type="presParOf" srcId="{ED42DCC2-0404-4596-8E9B-854B22AC216B}" destId="{B1C054D7-44D5-4C13-AD23-A0E6057EBAB0}" srcOrd="0" destOrd="0" presId="urn:microsoft.com/office/officeart/2018/2/layout/IconCircleList"/>
    <dgm:cxn modelId="{BC877F8B-7E49-49C2-A137-B927F5258458}" type="presParOf" srcId="{B1C054D7-44D5-4C13-AD23-A0E6057EBAB0}" destId="{03D61642-2502-4677-89FC-464B552CFCC3}" srcOrd="0" destOrd="0" presId="urn:microsoft.com/office/officeart/2018/2/layout/IconCircleList"/>
    <dgm:cxn modelId="{65650C95-6B4A-4E76-A47B-A42B6497D9A3}" type="presParOf" srcId="{03D61642-2502-4677-89FC-464B552CFCC3}" destId="{DD727E12-7379-4D56-A10A-7DB44A5E780C}" srcOrd="0" destOrd="0" presId="urn:microsoft.com/office/officeart/2018/2/layout/IconCircleList"/>
    <dgm:cxn modelId="{765E36C8-7AA8-4EE4-A14D-E6991CD4F915}" type="presParOf" srcId="{03D61642-2502-4677-89FC-464B552CFCC3}" destId="{AC3ED931-6FCF-4F78-8F9B-EA8B8C2D88B3}" srcOrd="1" destOrd="0" presId="urn:microsoft.com/office/officeart/2018/2/layout/IconCircleList"/>
    <dgm:cxn modelId="{86E4FBB3-A7AD-4759-87A8-90A38573A9EC}" type="presParOf" srcId="{03D61642-2502-4677-89FC-464B552CFCC3}" destId="{624D0803-90D2-42AE-9056-93361E4398B7}" srcOrd="2" destOrd="0" presId="urn:microsoft.com/office/officeart/2018/2/layout/IconCircleList"/>
    <dgm:cxn modelId="{DDB4CADA-A48B-46CC-B252-79BA1FE9F42D}" type="presParOf" srcId="{03D61642-2502-4677-89FC-464B552CFCC3}" destId="{88438AFA-8028-4F7B-8888-2BC6A0CA3F3F}" srcOrd="3" destOrd="0" presId="urn:microsoft.com/office/officeart/2018/2/layout/IconCircleList"/>
    <dgm:cxn modelId="{CD578E5E-5BFD-4AFC-A0D8-4C4EE1F12B03}" type="presParOf" srcId="{B1C054D7-44D5-4C13-AD23-A0E6057EBAB0}" destId="{35441026-9760-4432-BE1C-21E44A0E0CFC}" srcOrd="1" destOrd="0" presId="urn:microsoft.com/office/officeart/2018/2/layout/IconCircleList"/>
    <dgm:cxn modelId="{671E89EB-50A2-464B-914E-A427A567E1AC}" type="presParOf" srcId="{B1C054D7-44D5-4C13-AD23-A0E6057EBAB0}" destId="{B0B2A3C4-DBC8-4531-8D5C-24EB15C971CB}" srcOrd="2" destOrd="0" presId="urn:microsoft.com/office/officeart/2018/2/layout/IconCircleList"/>
    <dgm:cxn modelId="{41C80250-EC3A-4BBC-B0C4-784F82E2C0FC}" type="presParOf" srcId="{B0B2A3C4-DBC8-4531-8D5C-24EB15C971CB}" destId="{DF4B8708-5E93-4EED-A83C-88267A44ED5C}" srcOrd="0" destOrd="0" presId="urn:microsoft.com/office/officeart/2018/2/layout/IconCircleList"/>
    <dgm:cxn modelId="{7CC23F19-8955-41F7-A5B2-96978E49A6E9}" type="presParOf" srcId="{B0B2A3C4-DBC8-4531-8D5C-24EB15C971CB}" destId="{ABB1386E-CF0C-4C07-BBBE-F8B8093463C9}" srcOrd="1" destOrd="0" presId="urn:microsoft.com/office/officeart/2018/2/layout/IconCircleList"/>
    <dgm:cxn modelId="{0E077C4E-CC7E-4023-90B8-A25B7BC884A4}" type="presParOf" srcId="{B0B2A3C4-DBC8-4531-8D5C-24EB15C971CB}" destId="{F9B882FA-A8D0-415A-A070-821008EBA25A}" srcOrd="2" destOrd="0" presId="urn:microsoft.com/office/officeart/2018/2/layout/IconCircleList"/>
    <dgm:cxn modelId="{78144737-A543-4254-8AF7-46074DA171CC}" type="presParOf" srcId="{B0B2A3C4-DBC8-4531-8D5C-24EB15C971CB}" destId="{B99693A9-923D-4924-ABE2-48F7802800A1}" srcOrd="3" destOrd="0" presId="urn:microsoft.com/office/officeart/2018/2/layout/IconCircleList"/>
    <dgm:cxn modelId="{00BDB489-F15F-4858-BB63-4AC09CD4E20F}" type="presParOf" srcId="{B1C054D7-44D5-4C13-AD23-A0E6057EBAB0}" destId="{A999DCF5-1BFF-456C-8ECA-C80EC0A66E6D}" srcOrd="3" destOrd="0" presId="urn:microsoft.com/office/officeart/2018/2/layout/IconCircleList"/>
    <dgm:cxn modelId="{089311D4-58C2-4B27-908C-55F529E2B97B}" type="presParOf" srcId="{B1C054D7-44D5-4C13-AD23-A0E6057EBAB0}" destId="{9EDDBA2F-79D9-4A0E-ACB5-344F5D76F576}" srcOrd="4" destOrd="0" presId="urn:microsoft.com/office/officeart/2018/2/layout/IconCircleList"/>
    <dgm:cxn modelId="{99064F88-C0C4-4943-9CF1-39F4CDA30A52}" type="presParOf" srcId="{9EDDBA2F-79D9-4A0E-ACB5-344F5D76F576}" destId="{B18D0615-1746-4E06-8C3D-49833397B91F}" srcOrd="0" destOrd="0" presId="urn:microsoft.com/office/officeart/2018/2/layout/IconCircleList"/>
    <dgm:cxn modelId="{5C926AFB-1306-4FD9-9820-3E2B499509ED}" type="presParOf" srcId="{9EDDBA2F-79D9-4A0E-ACB5-344F5D76F576}" destId="{3191DC9D-4C94-45FB-9BE8-3837FAE261AD}" srcOrd="1" destOrd="0" presId="urn:microsoft.com/office/officeart/2018/2/layout/IconCircleList"/>
    <dgm:cxn modelId="{EFA16777-4C78-434F-A90D-78AE3EB08139}" type="presParOf" srcId="{9EDDBA2F-79D9-4A0E-ACB5-344F5D76F576}" destId="{0A7F99BE-E12C-4CBD-8EF4-47D041E18947}" srcOrd="2" destOrd="0" presId="urn:microsoft.com/office/officeart/2018/2/layout/IconCircleList"/>
    <dgm:cxn modelId="{3F2E04FF-D446-4B7B-8FD2-5A050DE46911}" type="presParOf" srcId="{9EDDBA2F-79D9-4A0E-ACB5-344F5D76F576}" destId="{10E8D864-A75F-4685-A8F9-9C231770893B}" srcOrd="3" destOrd="0" presId="urn:microsoft.com/office/officeart/2018/2/layout/IconCircleList"/>
    <dgm:cxn modelId="{C64D128E-2C57-45AC-B110-950428DAA8F5}" type="presParOf" srcId="{B1C054D7-44D5-4C13-AD23-A0E6057EBAB0}" destId="{CFBBEE84-1514-47D7-AC64-5522D0041A5E}" srcOrd="5" destOrd="0" presId="urn:microsoft.com/office/officeart/2018/2/layout/IconCircleList"/>
    <dgm:cxn modelId="{FCDECFC4-A431-4A23-9FAF-5B99F5A49AB7}" type="presParOf" srcId="{B1C054D7-44D5-4C13-AD23-A0E6057EBAB0}" destId="{5C16D686-5814-4227-BDF3-E93DF6DA4EAB}" srcOrd="6" destOrd="0" presId="urn:microsoft.com/office/officeart/2018/2/layout/IconCircleList"/>
    <dgm:cxn modelId="{9E4AD1B1-7F62-4E84-9658-41F7E5EA1CAF}" type="presParOf" srcId="{5C16D686-5814-4227-BDF3-E93DF6DA4EAB}" destId="{97EF4E08-3E7A-4EB5-93BB-730159A6B18F}" srcOrd="0" destOrd="0" presId="urn:microsoft.com/office/officeart/2018/2/layout/IconCircleList"/>
    <dgm:cxn modelId="{997BFD35-631B-48EB-AF34-88F58537208A}" type="presParOf" srcId="{5C16D686-5814-4227-BDF3-E93DF6DA4EAB}" destId="{23DD9454-350B-4DAA-903D-A6F72D990235}" srcOrd="1" destOrd="0" presId="urn:microsoft.com/office/officeart/2018/2/layout/IconCircleList"/>
    <dgm:cxn modelId="{A3A274B9-A32F-4BEE-9EEA-1F3F1E2ADCC3}" type="presParOf" srcId="{5C16D686-5814-4227-BDF3-E93DF6DA4EAB}" destId="{B0A57BF0-310F-4B34-BD98-4EA8FAEACC1A}" srcOrd="2" destOrd="0" presId="urn:microsoft.com/office/officeart/2018/2/layout/IconCircleList"/>
    <dgm:cxn modelId="{EC68770A-DFE0-415C-9EF8-1E18BB6F63C4}" type="presParOf" srcId="{5C16D686-5814-4227-BDF3-E93DF6DA4EAB}" destId="{CB8AD255-BF98-4B6B-912A-02C1F4DE692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C20908-3FC5-4D76-AB88-7873CB692E72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56D6FF0-EDB8-46B9-B60A-C67FFCFF05E9}">
      <dgm:prSet/>
      <dgm:spPr/>
      <dgm:t>
        <a:bodyPr/>
        <a:lstStyle/>
        <a:p>
          <a:r>
            <a:rPr lang="en-US"/>
            <a:t>A </a:t>
          </a:r>
          <a:r>
            <a:rPr lang="en-US" b="1"/>
            <a:t>planned gift</a:t>
          </a:r>
          <a:r>
            <a:rPr lang="en-US"/>
            <a:t> is a contribution that is arranged in the present and allocated at a future date.</a:t>
          </a:r>
        </a:p>
      </dgm:t>
    </dgm:pt>
    <dgm:pt modelId="{F735AFC8-5B51-4295-A202-7E6FBF91FCD8}" type="parTrans" cxnId="{FB89D290-0A54-4E0F-AA90-2E9CCBB21F89}">
      <dgm:prSet/>
      <dgm:spPr/>
      <dgm:t>
        <a:bodyPr/>
        <a:lstStyle/>
        <a:p>
          <a:endParaRPr lang="en-US"/>
        </a:p>
      </dgm:t>
    </dgm:pt>
    <dgm:pt modelId="{F1C7D6D4-533D-4410-A554-3D77D03317E2}" type="sibTrans" cxnId="{FB89D290-0A54-4E0F-AA90-2E9CCBB21F89}">
      <dgm:prSet/>
      <dgm:spPr/>
      <dgm:t>
        <a:bodyPr/>
        <a:lstStyle/>
        <a:p>
          <a:endParaRPr lang="en-US"/>
        </a:p>
      </dgm:t>
    </dgm:pt>
    <dgm:pt modelId="{DA55762F-7D8A-4061-BE1A-320D127F6D71}">
      <dgm:prSet/>
      <dgm:spPr/>
      <dgm:t>
        <a:bodyPr/>
        <a:lstStyle/>
        <a:p>
          <a:r>
            <a:rPr lang="en-US"/>
            <a:t>A community foundation is uniquely positioned to receive a planned gift.  A community foundation is designed to last forever, so a donor can leave a gift that might not occur until many years in the future.  In addition, a community foundation usually has a finance and accounting system in place that will allow for the acceptance of complex gifts.</a:t>
          </a:r>
        </a:p>
      </dgm:t>
    </dgm:pt>
    <dgm:pt modelId="{47BCC23C-4C92-4995-9AD5-94D3183F80E4}" type="parTrans" cxnId="{E5A9BED8-31F0-4A1A-B1FE-81F8BE95EC01}">
      <dgm:prSet/>
      <dgm:spPr/>
      <dgm:t>
        <a:bodyPr/>
        <a:lstStyle/>
        <a:p>
          <a:endParaRPr lang="en-US"/>
        </a:p>
      </dgm:t>
    </dgm:pt>
    <dgm:pt modelId="{229E4A43-FE26-454A-8EF6-74BFE9C969CF}" type="sibTrans" cxnId="{E5A9BED8-31F0-4A1A-B1FE-81F8BE95EC01}">
      <dgm:prSet/>
      <dgm:spPr/>
      <dgm:t>
        <a:bodyPr/>
        <a:lstStyle/>
        <a:p>
          <a:endParaRPr lang="en-US"/>
        </a:p>
      </dgm:t>
    </dgm:pt>
    <dgm:pt modelId="{ED2758A2-50ED-48D3-B66D-DAFBC78A8C81}" type="pres">
      <dgm:prSet presAssocID="{D5C20908-3FC5-4D76-AB88-7873CB692E72}" presName="Name0" presStyleCnt="0">
        <dgm:presLayoutVars>
          <dgm:dir/>
          <dgm:animLvl val="lvl"/>
          <dgm:resizeHandles val="exact"/>
        </dgm:presLayoutVars>
      </dgm:prSet>
      <dgm:spPr/>
    </dgm:pt>
    <dgm:pt modelId="{F4224C05-D080-477E-BE8E-F6DB3FE82EFB}" type="pres">
      <dgm:prSet presAssocID="{DA55762F-7D8A-4061-BE1A-320D127F6D71}" presName="boxAndChildren" presStyleCnt="0"/>
      <dgm:spPr/>
    </dgm:pt>
    <dgm:pt modelId="{FAB0231F-34BA-43B7-A56C-AFBB729F0D3C}" type="pres">
      <dgm:prSet presAssocID="{DA55762F-7D8A-4061-BE1A-320D127F6D71}" presName="parentTextBox" presStyleLbl="node1" presStyleIdx="0" presStyleCnt="2"/>
      <dgm:spPr/>
    </dgm:pt>
    <dgm:pt modelId="{F54366A9-79E6-4581-AE78-156FE974600D}" type="pres">
      <dgm:prSet presAssocID="{F1C7D6D4-533D-4410-A554-3D77D03317E2}" presName="sp" presStyleCnt="0"/>
      <dgm:spPr/>
    </dgm:pt>
    <dgm:pt modelId="{1C9F210F-8786-45A7-BDA5-2E8C45E14B4B}" type="pres">
      <dgm:prSet presAssocID="{956D6FF0-EDB8-46B9-B60A-C67FFCFF05E9}" presName="arrowAndChildren" presStyleCnt="0"/>
      <dgm:spPr/>
    </dgm:pt>
    <dgm:pt modelId="{F99C99F9-FFFA-4B8B-846A-3B48AA6C8453}" type="pres">
      <dgm:prSet presAssocID="{956D6FF0-EDB8-46B9-B60A-C67FFCFF05E9}" presName="parentTextArrow" presStyleLbl="node1" presStyleIdx="1" presStyleCnt="2"/>
      <dgm:spPr/>
    </dgm:pt>
  </dgm:ptLst>
  <dgm:cxnLst>
    <dgm:cxn modelId="{FB89D290-0A54-4E0F-AA90-2E9CCBB21F89}" srcId="{D5C20908-3FC5-4D76-AB88-7873CB692E72}" destId="{956D6FF0-EDB8-46B9-B60A-C67FFCFF05E9}" srcOrd="0" destOrd="0" parTransId="{F735AFC8-5B51-4295-A202-7E6FBF91FCD8}" sibTransId="{F1C7D6D4-533D-4410-A554-3D77D03317E2}"/>
    <dgm:cxn modelId="{5509F7BC-95C2-4395-8990-63BAB8366462}" type="presOf" srcId="{DA55762F-7D8A-4061-BE1A-320D127F6D71}" destId="{FAB0231F-34BA-43B7-A56C-AFBB729F0D3C}" srcOrd="0" destOrd="0" presId="urn:microsoft.com/office/officeart/2005/8/layout/process4"/>
    <dgm:cxn modelId="{E5A9BED8-31F0-4A1A-B1FE-81F8BE95EC01}" srcId="{D5C20908-3FC5-4D76-AB88-7873CB692E72}" destId="{DA55762F-7D8A-4061-BE1A-320D127F6D71}" srcOrd="1" destOrd="0" parTransId="{47BCC23C-4C92-4995-9AD5-94D3183F80E4}" sibTransId="{229E4A43-FE26-454A-8EF6-74BFE9C969CF}"/>
    <dgm:cxn modelId="{43688CD9-033A-4227-A332-E8B9D8D3CBD3}" type="presOf" srcId="{956D6FF0-EDB8-46B9-B60A-C67FFCFF05E9}" destId="{F99C99F9-FFFA-4B8B-846A-3B48AA6C8453}" srcOrd="0" destOrd="0" presId="urn:microsoft.com/office/officeart/2005/8/layout/process4"/>
    <dgm:cxn modelId="{E085ECE0-1513-463C-B8F7-7A32A49FADED}" type="presOf" srcId="{D5C20908-3FC5-4D76-AB88-7873CB692E72}" destId="{ED2758A2-50ED-48D3-B66D-DAFBC78A8C81}" srcOrd="0" destOrd="0" presId="urn:microsoft.com/office/officeart/2005/8/layout/process4"/>
    <dgm:cxn modelId="{7DBB6352-BD85-490F-8DFB-D3AE0E11AAC8}" type="presParOf" srcId="{ED2758A2-50ED-48D3-B66D-DAFBC78A8C81}" destId="{F4224C05-D080-477E-BE8E-F6DB3FE82EFB}" srcOrd="0" destOrd="0" presId="urn:microsoft.com/office/officeart/2005/8/layout/process4"/>
    <dgm:cxn modelId="{A262B8DE-F095-42A4-BF2E-26304CAA2C84}" type="presParOf" srcId="{F4224C05-D080-477E-BE8E-F6DB3FE82EFB}" destId="{FAB0231F-34BA-43B7-A56C-AFBB729F0D3C}" srcOrd="0" destOrd="0" presId="urn:microsoft.com/office/officeart/2005/8/layout/process4"/>
    <dgm:cxn modelId="{D0842833-49B6-4780-9B22-1EC3F2A4E0E9}" type="presParOf" srcId="{ED2758A2-50ED-48D3-B66D-DAFBC78A8C81}" destId="{F54366A9-79E6-4581-AE78-156FE974600D}" srcOrd="1" destOrd="0" presId="urn:microsoft.com/office/officeart/2005/8/layout/process4"/>
    <dgm:cxn modelId="{D5869202-58E4-4FF3-96AC-3E371E48FA0B}" type="presParOf" srcId="{ED2758A2-50ED-48D3-B66D-DAFBC78A8C81}" destId="{1C9F210F-8786-45A7-BDA5-2E8C45E14B4B}" srcOrd="2" destOrd="0" presId="urn:microsoft.com/office/officeart/2005/8/layout/process4"/>
    <dgm:cxn modelId="{3E7F8374-8948-43B1-9381-846E8464F1F3}" type="presParOf" srcId="{1C9F210F-8786-45A7-BDA5-2E8C45E14B4B}" destId="{F99C99F9-FFFA-4B8B-846A-3B48AA6C845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4A73D-5F70-4966-B29C-413C6D432706}">
      <dsp:nvSpPr>
        <dsp:cNvPr id="0" name=""/>
        <dsp:cNvSpPr/>
      </dsp:nvSpPr>
      <dsp:spPr>
        <a:xfrm>
          <a:off x="0" y="192873"/>
          <a:ext cx="6797675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solidFill>
                <a:schemeClr val="tx1"/>
              </a:solidFill>
            </a:rPr>
            <a:t>Different Types of Gifts</a:t>
          </a:r>
        </a:p>
      </dsp:txBody>
      <dsp:txXfrm>
        <a:off x="48005" y="240878"/>
        <a:ext cx="6701665" cy="887374"/>
      </dsp:txXfrm>
    </dsp:sp>
    <dsp:sp modelId="{0A9A8B0D-4562-48E6-BFFF-15BD9C900EB4}">
      <dsp:nvSpPr>
        <dsp:cNvPr id="0" name=""/>
        <dsp:cNvSpPr/>
      </dsp:nvSpPr>
      <dsp:spPr>
        <a:xfrm>
          <a:off x="0" y="1294338"/>
          <a:ext cx="6797675" cy="983384"/>
        </a:xfrm>
        <a:prstGeom prst="roundRect">
          <a:avLst/>
        </a:prstGeom>
        <a:solidFill>
          <a:schemeClr val="accent5">
            <a:hueOff val="709040"/>
            <a:satOff val="-7964"/>
            <a:lumOff val="-16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solidFill>
                <a:schemeClr val="tx1"/>
              </a:solidFill>
            </a:rPr>
            <a:t>Gift Acceptance Policies</a:t>
          </a:r>
        </a:p>
      </dsp:txBody>
      <dsp:txXfrm>
        <a:off x="48005" y="1342343"/>
        <a:ext cx="6701665" cy="887374"/>
      </dsp:txXfrm>
    </dsp:sp>
    <dsp:sp modelId="{1B7267AC-3C40-4E03-9ADD-693DB978163A}">
      <dsp:nvSpPr>
        <dsp:cNvPr id="0" name=""/>
        <dsp:cNvSpPr/>
      </dsp:nvSpPr>
      <dsp:spPr>
        <a:xfrm>
          <a:off x="0" y="2395803"/>
          <a:ext cx="6797675" cy="983384"/>
        </a:xfrm>
        <a:prstGeom prst="roundRect">
          <a:avLst/>
        </a:prstGeom>
        <a:solidFill>
          <a:schemeClr val="accent5">
            <a:hueOff val="1418080"/>
            <a:satOff val="-15927"/>
            <a:lumOff val="-33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solidFill>
                <a:schemeClr val="tx1"/>
              </a:solidFill>
            </a:rPr>
            <a:t>Material Restrictions</a:t>
          </a:r>
        </a:p>
      </dsp:txBody>
      <dsp:txXfrm>
        <a:off x="48005" y="2443808"/>
        <a:ext cx="6701665" cy="887374"/>
      </dsp:txXfrm>
    </dsp:sp>
    <dsp:sp modelId="{50436417-D8F1-4B3E-AB43-5EE3CB8B7E37}">
      <dsp:nvSpPr>
        <dsp:cNvPr id="0" name=""/>
        <dsp:cNvSpPr/>
      </dsp:nvSpPr>
      <dsp:spPr>
        <a:xfrm>
          <a:off x="0" y="3497268"/>
          <a:ext cx="6797675" cy="983384"/>
        </a:xfrm>
        <a:prstGeom prst="round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solidFill>
                <a:schemeClr val="tx1"/>
              </a:solidFill>
            </a:rPr>
            <a:t>Documenting Charitable Gifts</a:t>
          </a:r>
        </a:p>
      </dsp:txBody>
      <dsp:txXfrm>
        <a:off x="48005" y="3545273"/>
        <a:ext cx="6701665" cy="887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27E12-7379-4D56-A10A-7DB44A5E780C}">
      <dsp:nvSpPr>
        <dsp:cNvPr id="0" name=""/>
        <dsp:cNvSpPr/>
      </dsp:nvSpPr>
      <dsp:spPr>
        <a:xfrm>
          <a:off x="134825" y="275313"/>
          <a:ext cx="1295909" cy="1295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3ED931-6FCF-4F78-8F9B-EA8B8C2D88B3}">
      <dsp:nvSpPr>
        <dsp:cNvPr id="0" name=""/>
        <dsp:cNvSpPr/>
      </dsp:nvSpPr>
      <dsp:spPr>
        <a:xfrm>
          <a:off x="406966" y="547454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38AFA-8028-4F7B-8888-2BC6A0CA3F3F}">
      <dsp:nvSpPr>
        <dsp:cNvPr id="0" name=""/>
        <dsp:cNvSpPr/>
      </dsp:nvSpPr>
      <dsp:spPr>
        <a:xfrm>
          <a:off x="1708430" y="27531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1. </a:t>
          </a:r>
          <a:r>
            <a:rPr lang="en-US" sz="2300" b="0" kern="1200" dirty="0"/>
            <a:t>Who has the authority to negotiate the details of the gift?</a:t>
          </a:r>
        </a:p>
      </dsp:txBody>
      <dsp:txXfrm>
        <a:off x="1708430" y="275313"/>
        <a:ext cx="3054644" cy="1295909"/>
      </dsp:txXfrm>
    </dsp:sp>
    <dsp:sp modelId="{DF4B8708-5E93-4EED-A83C-88267A44ED5C}">
      <dsp:nvSpPr>
        <dsp:cNvPr id="0" name=""/>
        <dsp:cNvSpPr/>
      </dsp:nvSpPr>
      <dsp:spPr>
        <a:xfrm>
          <a:off x="5295324" y="275313"/>
          <a:ext cx="1295909" cy="1295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1386E-CF0C-4C07-BBBE-F8B8093463C9}">
      <dsp:nvSpPr>
        <dsp:cNvPr id="0" name=""/>
        <dsp:cNvSpPr/>
      </dsp:nvSpPr>
      <dsp:spPr>
        <a:xfrm>
          <a:off x="5567465" y="547454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693A9-923D-4924-ABE2-48F7802800A1}">
      <dsp:nvSpPr>
        <dsp:cNvPr id="0" name=""/>
        <dsp:cNvSpPr/>
      </dsp:nvSpPr>
      <dsp:spPr>
        <a:xfrm>
          <a:off x="6868929" y="27531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2. What types of gifts will, and won’t, be accepted?</a:t>
          </a:r>
        </a:p>
      </dsp:txBody>
      <dsp:txXfrm>
        <a:off x="6868929" y="275313"/>
        <a:ext cx="3054644" cy="1295909"/>
      </dsp:txXfrm>
    </dsp:sp>
    <dsp:sp modelId="{B18D0615-1746-4E06-8C3D-49833397B91F}">
      <dsp:nvSpPr>
        <dsp:cNvPr id="0" name=""/>
        <dsp:cNvSpPr/>
      </dsp:nvSpPr>
      <dsp:spPr>
        <a:xfrm>
          <a:off x="134825" y="2214856"/>
          <a:ext cx="1295909" cy="1295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91DC9D-4C94-45FB-9BE8-3837FAE261AD}">
      <dsp:nvSpPr>
        <dsp:cNvPr id="0" name=""/>
        <dsp:cNvSpPr/>
      </dsp:nvSpPr>
      <dsp:spPr>
        <a:xfrm>
          <a:off x="406966" y="2486997"/>
          <a:ext cx="751627" cy="751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8D864-A75F-4685-A8F9-9C231770893B}">
      <dsp:nvSpPr>
        <dsp:cNvPr id="0" name=""/>
        <dsp:cNvSpPr/>
      </dsp:nvSpPr>
      <dsp:spPr>
        <a:xfrm>
          <a:off x="1708430" y="2214856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3. What gifts will require a written gift agreement, and what will be in that agreement?</a:t>
          </a:r>
        </a:p>
      </dsp:txBody>
      <dsp:txXfrm>
        <a:off x="1708430" y="2214856"/>
        <a:ext cx="3054644" cy="1295909"/>
      </dsp:txXfrm>
    </dsp:sp>
    <dsp:sp modelId="{97EF4E08-3E7A-4EB5-93BB-730159A6B18F}">
      <dsp:nvSpPr>
        <dsp:cNvPr id="0" name=""/>
        <dsp:cNvSpPr/>
      </dsp:nvSpPr>
      <dsp:spPr>
        <a:xfrm>
          <a:off x="5295324" y="2214856"/>
          <a:ext cx="1295909" cy="1295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D9454-350B-4DAA-903D-A6F72D990235}">
      <dsp:nvSpPr>
        <dsp:cNvPr id="0" name=""/>
        <dsp:cNvSpPr/>
      </dsp:nvSpPr>
      <dsp:spPr>
        <a:xfrm>
          <a:off x="5567465" y="2486997"/>
          <a:ext cx="751627" cy="751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AD255-BF98-4B6B-912A-02C1F4DE6922}">
      <dsp:nvSpPr>
        <dsp:cNvPr id="0" name=""/>
        <dsp:cNvSpPr/>
      </dsp:nvSpPr>
      <dsp:spPr>
        <a:xfrm>
          <a:off x="6868929" y="2214856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4. Who will bear the carrying cost of assets that cannot be liquidated immediately?</a:t>
          </a:r>
        </a:p>
      </dsp:txBody>
      <dsp:txXfrm>
        <a:off x="6868929" y="2214856"/>
        <a:ext cx="3054644" cy="1295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27E12-7379-4D56-A10A-7DB44A5E780C}">
      <dsp:nvSpPr>
        <dsp:cNvPr id="0" name=""/>
        <dsp:cNvSpPr/>
      </dsp:nvSpPr>
      <dsp:spPr>
        <a:xfrm>
          <a:off x="134825" y="275313"/>
          <a:ext cx="1295909" cy="1295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3ED931-6FCF-4F78-8F9B-EA8B8C2D88B3}">
      <dsp:nvSpPr>
        <dsp:cNvPr id="0" name=""/>
        <dsp:cNvSpPr/>
      </dsp:nvSpPr>
      <dsp:spPr>
        <a:xfrm>
          <a:off x="406966" y="547454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38AFA-8028-4F7B-8888-2BC6A0CA3F3F}">
      <dsp:nvSpPr>
        <dsp:cNvPr id="0" name=""/>
        <dsp:cNvSpPr/>
      </dsp:nvSpPr>
      <dsp:spPr>
        <a:xfrm>
          <a:off x="1708430" y="27531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5. Who will bear the cost of substantiating the value of a gift the donor will claim on his or her income tax return?</a:t>
          </a:r>
        </a:p>
      </dsp:txBody>
      <dsp:txXfrm>
        <a:off x="1708430" y="275313"/>
        <a:ext cx="3054644" cy="1295909"/>
      </dsp:txXfrm>
    </dsp:sp>
    <dsp:sp modelId="{DF4B8708-5E93-4EED-A83C-88267A44ED5C}">
      <dsp:nvSpPr>
        <dsp:cNvPr id="0" name=""/>
        <dsp:cNvSpPr/>
      </dsp:nvSpPr>
      <dsp:spPr>
        <a:xfrm>
          <a:off x="5295324" y="275313"/>
          <a:ext cx="1295909" cy="1295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1386E-CF0C-4C07-BBBE-F8B8093463C9}">
      <dsp:nvSpPr>
        <dsp:cNvPr id="0" name=""/>
        <dsp:cNvSpPr/>
      </dsp:nvSpPr>
      <dsp:spPr>
        <a:xfrm>
          <a:off x="5567465" y="547454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693A9-923D-4924-ABE2-48F7802800A1}">
      <dsp:nvSpPr>
        <dsp:cNvPr id="0" name=""/>
        <dsp:cNvSpPr/>
      </dsp:nvSpPr>
      <dsp:spPr>
        <a:xfrm>
          <a:off x="6868929" y="27531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6. When will your organization agree to retain a gift versus liquidating a gift as soon as is practicable?</a:t>
          </a:r>
        </a:p>
      </dsp:txBody>
      <dsp:txXfrm>
        <a:off x="6868929" y="275313"/>
        <a:ext cx="3054644" cy="1295909"/>
      </dsp:txXfrm>
    </dsp:sp>
    <dsp:sp modelId="{B18D0615-1746-4E06-8C3D-49833397B91F}">
      <dsp:nvSpPr>
        <dsp:cNvPr id="0" name=""/>
        <dsp:cNvSpPr/>
      </dsp:nvSpPr>
      <dsp:spPr>
        <a:xfrm>
          <a:off x="134825" y="2214856"/>
          <a:ext cx="1295909" cy="1295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91DC9D-4C94-45FB-9BE8-3837FAE261AD}">
      <dsp:nvSpPr>
        <dsp:cNvPr id="0" name=""/>
        <dsp:cNvSpPr/>
      </dsp:nvSpPr>
      <dsp:spPr>
        <a:xfrm>
          <a:off x="406966" y="2486997"/>
          <a:ext cx="751627" cy="751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8D864-A75F-4685-A8F9-9C231770893B}">
      <dsp:nvSpPr>
        <dsp:cNvPr id="0" name=""/>
        <dsp:cNvSpPr/>
      </dsp:nvSpPr>
      <dsp:spPr>
        <a:xfrm>
          <a:off x="1708430" y="2214856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7. Will you offer charitable gift annuities, and what is your policy regarding valuing those annuities?</a:t>
          </a:r>
        </a:p>
      </dsp:txBody>
      <dsp:txXfrm>
        <a:off x="1708430" y="2214856"/>
        <a:ext cx="3054644" cy="1295909"/>
      </dsp:txXfrm>
    </dsp:sp>
    <dsp:sp modelId="{97EF4E08-3E7A-4EB5-93BB-730159A6B18F}">
      <dsp:nvSpPr>
        <dsp:cNvPr id="0" name=""/>
        <dsp:cNvSpPr/>
      </dsp:nvSpPr>
      <dsp:spPr>
        <a:xfrm>
          <a:off x="5295324" y="2214856"/>
          <a:ext cx="1295909" cy="1295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D9454-350B-4DAA-903D-A6F72D990235}">
      <dsp:nvSpPr>
        <dsp:cNvPr id="0" name=""/>
        <dsp:cNvSpPr/>
      </dsp:nvSpPr>
      <dsp:spPr>
        <a:xfrm>
          <a:off x="5567465" y="2486997"/>
          <a:ext cx="751627" cy="751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AD255-BF98-4B6B-912A-02C1F4DE6922}">
      <dsp:nvSpPr>
        <dsp:cNvPr id="0" name=""/>
        <dsp:cNvSpPr/>
      </dsp:nvSpPr>
      <dsp:spPr>
        <a:xfrm>
          <a:off x="6868929" y="2214856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8. Will you accept a gift that could generate unrelated business income?</a:t>
          </a:r>
        </a:p>
      </dsp:txBody>
      <dsp:txXfrm>
        <a:off x="6868929" y="2214856"/>
        <a:ext cx="3054644" cy="1295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0231F-34BA-43B7-A56C-AFBB729F0D3C}">
      <dsp:nvSpPr>
        <dsp:cNvPr id="0" name=""/>
        <dsp:cNvSpPr/>
      </dsp:nvSpPr>
      <dsp:spPr>
        <a:xfrm>
          <a:off x="0" y="3410021"/>
          <a:ext cx="6797675" cy="22373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 community foundation is uniquely positioned to receive a planned gift.  A community foundation is designed to last forever, so a donor can leave a gift that might not occur until many years in the future.  In addition, a community foundation usually has a finance and accounting system in place that will allow for the acceptance of complex gifts.</a:t>
          </a:r>
        </a:p>
      </dsp:txBody>
      <dsp:txXfrm>
        <a:off x="0" y="3410021"/>
        <a:ext cx="6797675" cy="2237343"/>
      </dsp:txXfrm>
    </dsp:sp>
    <dsp:sp modelId="{F99C99F9-FFFA-4B8B-846A-3B48AA6C8453}">
      <dsp:nvSpPr>
        <dsp:cNvPr id="0" name=""/>
        <dsp:cNvSpPr/>
      </dsp:nvSpPr>
      <dsp:spPr>
        <a:xfrm rot="10800000">
          <a:off x="0" y="2547"/>
          <a:ext cx="6797675" cy="344103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 </a:t>
          </a:r>
          <a:r>
            <a:rPr lang="en-US" sz="2100" b="1" kern="1200"/>
            <a:t>planned gift</a:t>
          </a:r>
          <a:r>
            <a:rPr lang="en-US" sz="2100" kern="1200"/>
            <a:t> is a contribution that is arranged in the present and allocated at a future date.</a:t>
          </a:r>
        </a:p>
      </dsp:txBody>
      <dsp:txXfrm rot="10800000">
        <a:off x="0" y="2547"/>
        <a:ext cx="6797675" cy="2235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6E0DEB5-2E0A-4A66-98D7-D263F83736A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85F760A-3ACE-40A7-ADFB-AF18ED144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84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C95D14B-86B7-40D3-95EB-6532400CD53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863FE80-F264-42D5-BAED-61F9A5E9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5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26234-8B37-4665-9873-C4A7CF0CE6CA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66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26234-8B37-4665-9873-C4A7CF0CE6CA}" type="slidenum">
              <a:rPr lang="en-US" smtClean="0"/>
              <a:t>38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2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5B6A-E5D0-471A-B308-CABB389356FC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24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D86C-9053-4932-8ADA-A78C8D0529B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4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A74-18CD-4BCB-9E2B-69EFC63138B9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6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5B6A-E5D0-471A-B308-CABB389356FC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8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1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2495-6F57-4094-92FC-3148AC6F16EA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308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F5EF-5D2A-491C-AC74-565A94456B77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71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73A4-4D97-493F-94DA-E0D23D36C8BD}" type="datetime1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8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0DAE-9113-4607-A58F-036177E5BB86}" type="datetime1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30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34B7-56D4-4AAA-B92A-1C46A4BB98BD}" type="datetime1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83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B0A28A-0CFD-4DC4-9C03-CF0396C65A3D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6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25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4ADB-6911-42BF-B134-15DDE285A9AA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82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D86C-9053-4932-8ADA-A78C8D0529B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12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A74-18CD-4BCB-9E2B-69EFC63138B9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5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2495-6F57-4094-92FC-3148AC6F16EA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82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F5EF-5D2A-491C-AC74-565A94456B77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73A4-4D97-493F-94DA-E0D23D36C8BD}" type="datetime1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5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0DAE-9113-4607-A58F-036177E5BB86}" type="datetime1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4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34B7-56D4-4AAA-B92A-1C46A4BB98BD}" type="datetime1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2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B0A28A-0CFD-4DC4-9C03-CF0396C65A3D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3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4ADB-6911-42BF-B134-15DDE285A9AA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6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573780-8510-4EA7-9280-0CF16504B58C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53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573780-8510-4EA7-9280-0CF16504B58C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07ED12-6588-45E0-9E18-3E27797308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86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455F7-2992-4FB9-A64C-87415953F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Knowledge Nugget #5:  Fund Development – The Basics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367F83-5E53-4B47-AF71-866C52D26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745162"/>
            <a:ext cx="6912217" cy="4843994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656F-C551-41F1-BEA1-6F488FE9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F334ADB-6911-42BF-B134-15DDE285A9AA}" type="datetime1">
              <a:rPr lang="en-US" smtClean="0"/>
              <a:pPr defTabSz="914400">
                <a:spcAft>
                  <a:spcPts val="600"/>
                </a:spcAft>
              </a:pPr>
              <a:t>4/11/2020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014F2-C108-4FF1-A1C7-36BEC5B2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B07ED12-6588-45E0-9E18-3E27797308BB}" type="slidenum">
              <a:rPr lang="en-US" smtClean="0"/>
              <a:pPr defTabSz="914400"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88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F8B45-733C-4758-8A43-7D5FBC2B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Gifts That Could Cause a Charity to Pay 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C40DE-E493-4C35-BB83-228434C5E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Even though an organization is recognized as tax exempt, it still may be liable for tax on its </a:t>
            </a:r>
            <a:r>
              <a:rPr lang="en-US" sz="2400" b="1" i="1" dirty="0"/>
              <a:t>unrelated business income</a:t>
            </a:r>
            <a:r>
              <a:rPr lang="en-US" sz="2400" dirty="0"/>
              <a:t>.</a:t>
            </a:r>
          </a:p>
          <a:p>
            <a:r>
              <a:rPr lang="en-US" sz="2400" dirty="0"/>
              <a:t>For most organizations, unrelated business income is </a:t>
            </a:r>
          </a:p>
          <a:p>
            <a:pPr lvl="1"/>
            <a:r>
              <a:rPr lang="en-US" sz="2400" dirty="0"/>
              <a:t>income from a trade or business, </a:t>
            </a:r>
          </a:p>
          <a:p>
            <a:pPr lvl="1"/>
            <a:r>
              <a:rPr lang="en-US" sz="2400" dirty="0"/>
              <a:t>regularly carried on, </a:t>
            </a:r>
          </a:p>
          <a:p>
            <a:pPr lvl="1"/>
            <a:r>
              <a:rPr lang="en-US" sz="2400" dirty="0"/>
              <a:t>that is not substantially related to the charitable, educational, or other purpose that is the basis of the organization's exemption. </a:t>
            </a:r>
          </a:p>
          <a:p>
            <a:r>
              <a:rPr lang="en-US" sz="2400" dirty="0"/>
              <a:t>An exempt organization that has $1,000 or more of gross income from an unrelated business must file Form 990-T.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A6881-42DF-49EC-B630-802A6F1F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0F68A-66D1-4E05-A80F-928AE4D0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7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8F40A-0266-4C22-BECD-9AE19404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Gifts that Generate UBI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8CA9E-7B8B-4A7D-90B1-7AADF47BC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i="1" dirty="0"/>
              <a:t>Subchapter S Stock </a:t>
            </a:r>
            <a:r>
              <a:rPr lang="en-US" sz="2400" dirty="0"/>
              <a:t>– If a donor gives Subchapter S stock to a community foundation, the donor’s tax basis transfers to the community foundation.  When the stock is sold, the community foundation must file a Form 990-T, and may own taxes</a:t>
            </a:r>
          </a:p>
          <a:p>
            <a:r>
              <a:rPr lang="en-US" sz="2400" b="1" i="1" dirty="0"/>
              <a:t>Operating Businesses </a:t>
            </a:r>
            <a:r>
              <a:rPr lang="en-US" sz="2400" dirty="0"/>
              <a:t>– If a donor gives an operating business to a charity, and the business continues to operate, the charity may need to file a Form 990-T, and may owe taxes.  For example, if a community foundation is gifted a convenience store and gas station, and continues to operate the business, they must file a Form 990-T.</a:t>
            </a:r>
          </a:p>
          <a:p>
            <a:r>
              <a:rPr lang="en-US" sz="2400" dirty="0"/>
              <a:t>This is true even if the profits from the store are deposited into a charitable fund held by the community foundation.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16341-53C4-4683-B910-F5099AF1D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5B2E0-AEF5-43F1-A162-7DDED6BD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46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8E7A-9E13-4A96-9C20-7F495680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Acceptance Policies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A6DBD-2DCC-4DCF-BE7F-24EEF550CA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DB4FD-1881-4DE9-92B0-15F2B111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2495-6F57-4094-92FC-3148AC6F16EA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53EC6-58B9-42EA-B861-0AB11AEC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20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D84FD-EB6B-4738-87F2-EF35E221F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You Need Gift Acceptance Policies?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45CF-802F-417A-889A-3D4D49397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While we usually think of a charitable gift as a donor writing a check, in many instances a charitable gift can be made using many different types of assets.</a:t>
            </a:r>
          </a:p>
          <a:p>
            <a:r>
              <a:rPr lang="en-US" sz="2400" dirty="0"/>
              <a:t>The most common type of non-cash gift is publicly traded marketable securities.  But some donors may want to make a gift of real estate, grain, or artwork.</a:t>
            </a:r>
          </a:p>
          <a:p>
            <a:r>
              <a:rPr lang="en-US" sz="2400" dirty="0"/>
              <a:t>Suppose a donor wants to give a cemetery plot, a vacant warehouse, or a valuable piece of art to your community foundation.  Will you accept it?  Who makes that decision?  What will you do with it after you receive it? </a:t>
            </a:r>
          </a:p>
          <a:p>
            <a:r>
              <a:rPr lang="en-US" sz="2400" dirty="0"/>
              <a:t>These types of questions – and much more – can be answered in your gift acceptance policy.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F2401-138D-49AF-85A5-2470FB80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5E79B-13E7-4998-8872-E10C3A79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14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Gift Acceptance </a:t>
            </a:r>
            <a:r>
              <a:rPr lang="en-US" dirty="0" err="1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A gift acceptance policy governs the assets you accept as gifts</a:t>
            </a:r>
          </a:p>
          <a:p>
            <a:r>
              <a:rPr lang="en-US" sz="3400" dirty="0"/>
              <a:t>Defines type of assets that are acceptable</a:t>
            </a:r>
          </a:p>
          <a:p>
            <a:pPr lvl="1"/>
            <a:r>
              <a:rPr lang="en-US" sz="3200" dirty="0"/>
              <a:t>Cash, check, publicly traded securities – no problem</a:t>
            </a:r>
          </a:p>
          <a:p>
            <a:pPr lvl="1"/>
            <a:r>
              <a:rPr lang="en-US" sz="3200" dirty="0"/>
              <a:t>Land, art work, etc.? These can be tricky</a:t>
            </a:r>
          </a:p>
          <a:p>
            <a:pPr lvl="1"/>
            <a:r>
              <a:rPr lang="en-US" sz="3200" dirty="0"/>
              <a:t>What types of planned gifts will you take?</a:t>
            </a:r>
          </a:p>
          <a:p>
            <a:r>
              <a:rPr lang="en-US" sz="3400" dirty="0"/>
              <a:t>Creates procedures for dealing with gifts, for example:</a:t>
            </a:r>
          </a:p>
          <a:p>
            <a:pPr lvl="1"/>
            <a:r>
              <a:rPr lang="en-US" sz="3200" dirty="0"/>
              <a:t>Liquidate stock immediately</a:t>
            </a:r>
          </a:p>
          <a:p>
            <a:pPr lvl="1"/>
            <a:r>
              <a:rPr lang="en-US" sz="3200" dirty="0"/>
              <a:t>Obtain an environmental study on land</a:t>
            </a:r>
          </a:p>
          <a:p>
            <a:r>
              <a:rPr lang="en-US" sz="3400" dirty="0"/>
              <a:t>Approved by the board and reviewed periodically </a:t>
            </a:r>
          </a:p>
          <a:p>
            <a:endParaRPr lang="en-US" sz="3400" dirty="0"/>
          </a:p>
          <a:p>
            <a:pPr algn="ctr"/>
            <a:r>
              <a:rPr lang="en-US" sz="3400" i="1" dirty="0"/>
              <a:t>You do not have to accept every gift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56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5584E5-26B2-4E33-A824-755E69822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19" y="634946"/>
            <a:ext cx="5444037" cy="1450757"/>
          </a:xfrm>
        </p:spPr>
        <p:txBody>
          <a:bodyPr>
            <a:normAutofit/>
          </a:bodyPr>
          <a:lstStyle/>
          <a:p>
            <a:r>
              <a:rPr lang="en-US" dirty="0"/>
              <a:t>Form 990 Schedule 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7EFBF-F395-484E-98CF-94CEE37B7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2" y="2505752"/>
            <a:ext cx="5451627" cy="152645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D139D-584D-423D-AB49-3F0D351CB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r>
              <a:rPr lang="en-US" sz="2400" dirty="0"/>
              <a:t>Keep in mind that on your Form 990 the IRS asks whether or not you have a gift acceptance policy.  It will also ask you questions about that policy, and also to disclose information about noncash gifts you have received.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8A116-A3DC-49A8-8C59-7C32993755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352CE2-C517-4974-ABEA-21850C47ADDD}" type="datetime1">
              <a:rPr lang="en-US" smtClean="0"/>
              <a:pPr>
                <a:spcAft>
                  <a:spcPts val="600"/>
                </a:spcAft>
              </a:pPr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1BA68-6F10-4F33-AEED-51E6AF00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07ED12-6588-45E0-9E18-3E27797308BB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97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Key Elements in a Gift Acceptance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07ED12-6588-45E0-9E18-3E27797308BB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0605FDE-41DC-42EF-8B97-EB529A3DC8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78995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418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Key Elements in a Gift Acceptance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07ED12-6588-45E0-9E18-3E27797308BB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0605FDE-41DC-42EF-8B97-EB529A3DC8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75095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708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99FE-F0A8-4F38-8897-EBA674BB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Sure your Policy is Effective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57992-A5FC-4B58-AD8F-8C634EBB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Monitor the policy</a:t>
            </a:r>
            <a:r>
              <a:rPr lang="en-US" dirty="0"/>
              <a:t>. The board should review the gift acceptance policy on an annual basis and will need to approve any changes to the policy.</a:t>
            </a:r>
          </a:p>
          <a:p>
            <a:r>
              <a:rPr lang="en-US" b="1" dirty="0"/>
              <a:t>Make the policy widely available</a:t>
            </a:r>
            <a:r>
              <a:rPr lang="en-US" dirty="0"/>
              <a:t>. Put the policy on your website, so that you can direct donors to the policy when a question arises.</a:t>
            </a:r>
          </a:p>
          <a:p>
            <a:r>
              <a:rPr lang="en-US" b="1" dirty="0"/>
              <a:t>Educate your staff</a:t>
            </a:r>
            <a:r>
              <a:rPr lang="en-US" dirty="0"/>
              <a:t>. While the details of the policy are most important to your executive director and development staff, all of your staff should be familiar with the policy.</a:t>
            </a:r>
          </a:p>
          <a:p>
            <a:r>
              <a:rPr lang="en-US" b="1" dirty="0"/>
              <a:t>Educate new board members</a:t>
            </a:r>
            <a:r>
              <a:rPr lang="en-US" dirty="0"/>
              <a:t>. As part of their orientation, new board members should receive a copy of the organization’s gift acceptance policy.  Take time periodically to review the highlights of the policy at a board meeting.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05571-7B8B-4324-B336-132CC34B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C3DD28-4226-4457-92CA-83D707411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59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8E7A-9E13-4A96-9C20-7F495680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Giving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A6DBD-2DCC-4DCF-BE7F-24EEF550CA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DB4FD-1881-4DE9-92B0-15F2B111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2495-6F57-4094-92FC-3148AC6F16EA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53EC6-58B9-42EA-B861-0AB11AEC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2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ABA0E-B62B-4BFA-9B73-19CDEE46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1435395"/>
            <a:ext cx="3835081" cy="485427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Fund Development – The Basics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FD38D4A-8A20-4C39-938B-A5740B4C29FB}" type="datetime1">
              <a:rPr lang="en-US" smtClean="0"/>
              <a:pPr>
                <a:spcAft>
                  <a:spcPts val="600"/>
                </a:spcAft>
              </a:pPr>
              <a:t>4/11/2020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07ED12-6588-45E0-9E18-3E27797308BB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E6B7D89D-CEE2-4422-8838-174950742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592570"/>
              </p:ext>
            </p:extLst>
          </p:nvPr>
        </p:nvGraphicFramePr>
        <p:xfrm>
          <a:off x="4741863" y="1616149"/>
          <a:ext cx="6797675" cy="4673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5907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Planned Giving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9549AFB-7AA9-4861-86B6-409FC9FDA247}" type="datetime1">
              <a:rPr lang="en-US" smtClean="0"/>
              <a:pPr>
                <a:spcAft>
                  <a:spcPts val="600"/>
                </a:spcAft>
              </a:pPr>
              <a:t>4/11/2020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 defTabSz="914400">
              <a:spcAft>
                <a:spcPts val="600"/>
              </a:spcAft>
            </a:pPr>
            <a:fld id="{75C55D6E-7930-402C-9243-18409FEB4411}" type="slidenum">
              <a:rPr lang="en-US">
                <a:solidFill>
                  <a:schemeClr val="tx2"/>
                </a:solidFill>
                <a:latin typeface="Trebuchet MS" panose="020B0603020202020204"/>
              </a:rPr>
              <a:pPr defTabSz="914400">
                <a:spcAft>
                  <a:spcPts val="600"/>
                </a:spcAft>
              </a:pPr>
              <a:t>20</a:t>
            </a:fld>
            <a:endParaRPr lang="en-US">
              <a:solidFill>
                <a:schemeClr val="tx2"/>
              </a:solidFill>
              <a:latin typeface="Trebuchet MS" panose="020B0603020202020204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3433B76-9DB3-4A62-B350-EE83D84CF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21469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700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DA808-FCAF-44A8-80A1-DD8DC3C8F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Donor Leaves a Planned Gift?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A73A7-C701-4539-97CD-ABFEB14BF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following pages show data on donors who leave a planned gift.</a:t>
            </a:r>
          </a:p>
          <a:p>
            <a:r>
              <a:rPr lang="en-US" dirty="0"/>
              <a:t>Most planned gifts are developed and put into place many years – perhaps many decades – before the gift is actually made to the charity.</a:t>
            </a:r>
          </a:p>
          <a:p>
            <a:r>
              <a:rPr lang="en-US" dirty="0"/>
              <a:t>The following slides also emphasize the importance of a donor’s professional advisor in preparing a planned gift.  In almost every instance, a planned gift will be crafted with the help of a donor’s trusted advisor – an attorney, a CPA, or a financial advisor.  Sometimes, multiple professional advisors will be involved.</a:t>
            </a:r>
          </a:p>
          <a:p>
            <a:r>
              <a:rPr lang="en-US" dirty="0"/>
              <a:t>That’s why it’s important for a community foundation to maintain strong ties with your professional advisor community.  At best, you want a professional advisor to be your advocate.  At the very least, however, you want a professional advisor to know what a community foundation is and what it does. While a professional advisor many not be an advocate for your foundation, at the very least they serve as a gatekeeper, and must give their approval for any planned gift.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BEB33-9490-44B9-84E2-3156605E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1DA36-A31E-439C-9EB7-C6638685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3E9D2-8E41-4003-8111-C58C7BC60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Percentage of Households with Will, By Age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1C0D114-C863-477D-9F99-9E70881F57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20585" y="2100263"/>
          <a:ext cx="9601200" cy="331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A0B9E-A37E-428F-959B-C4A3AD52CBC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4/11/2020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D184F8-EACF-4FCE-AD8A-D5503FE8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799C9-84D9-46D2-A11E-BCF8A720529D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748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FFDA-A4A7-44F8-B992-840DB0D6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Estates with a Charitable Gifts, by Wealth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2AA1344-3B7E-46CD-94AB-1A2C08871A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25880" y="1942321"/>
          <a:ext cx="9601200" cy="331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1581AD-5C1A-44D4-886F-10328C31CC92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4/11/2020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AC5A4B-2226-4EE5-8877-D0F2C3319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799C9-84D9-46D2-A11E-BCF8A720529D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058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75A00-A41B-473B-84E3-8EA464240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Adults with Wills and Bequests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DBBE75-CB93-4560-9272-FC38BB97C8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9286" y="1825635"/>
            <a:ext cx="5526077" cy="3793883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E9946E-7BBC-488E-B5B6-3F2B1C8E5E4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4/11/2020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250A73-562B-4DE8-84D0-25F6DF3C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799C9-84D9-46D2-A11E-BCF8A720529D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73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8BB3-300D-40DD-9CC2-1A9CD9855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Wills with Charitable Bequest</a:t>
            </a:r>
            <a:br>
              <a:rPr lang="en-US" dirty="0"/>
            </a:br>
            <a:r>
              <a:rPr lang="en-US" i="1" dirty="0"/>
              <a:t>by Education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04AA0C1-A23D-45D9-BAD7-C66FBFC08A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62149" y="1942321"/>
          <a:ext cx="9601200" cy="331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30DB7B-8DF5-403E-B123-285ACDBD844D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4/11/2020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D6F3C2-166D-47B2-8B31-74012BA2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799C9-84D9-46D2-A11E-BCF8A720529D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276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10954-38CA-4750-9775-7DBE9F3A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Leaves a Charitable Bequest?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A536569-F176-401D-A4E6-837EA738D1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7767" y="1870365"/>
            <a:ext cx="6394621" cy="398834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D948F-DDFB-4995-8045-5E0D3F1AE1D5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4/11/2020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E2D00B-9593-4D41-8352-426A5284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799C9-84D9-46D2-A11E-BCF8A720529D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480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8E7A-9E13-4A96-9C20-7F495680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Restrictions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A6DBD-2DCC-4DCF-BE7F-24EEF550CA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DB4FD-1881-4DE9-92B0-15F2B111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2495-6F57-4094-92FC-3148AC6F16EA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53EC6-58B9-42EA-B861-0AB11AEC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62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Material Restriction?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A material restriction is a restriction or condition that prevents a community foundation from </a:t>
            </a:r>
            <a:r>
              <a:rPr lang="en-US" sz="2800" i="1" dirty="0"/>
              <a:t>"freely and effectively employing the transferred assets, or the income derived therefrom, in furtherance of its exempt purposes.”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A gift dependent on the performance or an occurrence of an event is not a completed gift until that event occurs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A gift must be irrevocable to qualify as charitable deduction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2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3BCC8-2091-4A61-B0CB-778B2C7B9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7867"/>
          </a:xfrm>
        </p:spPr>
        <p:txBody>
          <a:bodyPr>
            <a:normAutofit/>
          </a:bodyPr>
          <a:lstStyle/>
          <a:p>
            <a:r>
              <a:rPr lang="en-US" sz="4000" dirty="0"/>
              <a:t>Requests That Are </a:t>
            </a:r>
            <a:r>
              <a:rPr lang="en-US" sz="4000" b="1" dirty="0"/>
              <a:t>Not</a:t>
            </a:r>
            <a:r>
              <a:rPr lang="en-US" sz="4000" dirty="0"/>
              <a:t> Material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CB87-2BE6-4275-A9FC-4C8572126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 </a:t>
            </a:r>
            <a:r>
              <a:rPr lang="en-US" sz="2400" b="1" dirty="0"/>
              <a:t>name</a:t>
            </a:r>
            <a:r>
              <a:rPr lang="en-US" sz="2400" dirty="0"/>
              <a:t> that memorializes the donor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On a fund, or a building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Requests for </a:t>
            </a:r>
            <a:r>
              <a:rPr lang="en-US" sz="2400" b="1" dirty="0"/>
              <a:t>anonymity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Designation by the donor of a </a:t>
            </a:r>
            <a:r>
              <a:rPr lang="en-US" sz="2400" b="1" dirty="0"/>
              <a:t>charitable purpose </a:t>
            </a:r>
            <a:r>
              <a:rPr lang="en-US" sz="2400" dirty="0"/>
              <a:t>or a public charity as the beneficiary of the fund.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Creation of the fund as an </a:t>
            </a:r>
            <a:r>
              <a:rPr lang="en-US" sz="2400" b="1" dirty="0"/>
              <a:t>endowment</a:t>
            </a:r>
            <a:r>
              <a:rPr lang="en-US" sz="24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 requirement that the community foundation </a:t>
            </a:r>
            <a:r>
              <a:rPr lang="en-US" sz="2400" b="1" dirty="0"/>
              <a:t>retain the property</a:t>
            </a:r>
            <a:r>
              <a:rPr lang="en-US" sz="2400" dirty="0"/>
              <a:t>, </a:t>
            </a:r>
            <a:r>
              <a:rPr lang="en-US" sz="2400" i="1" dirty="0"/>
              <a:t>if such retention is important to the achievement of charitable or other similar purposes in the community because of the peculiar features of the property.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D5BA5-85C8-42BB-A09D-BD1A1D096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813F1-883F-4D97-98FD-BF857E87A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3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B49E-F8BF-42DD-9617-CFB73CE73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My Contact Information</a:t>
            </a:r>
          </a:p>
        </p:txBody>
      </p:sp>
      <p:pic>
        <p:nvPicPr>
          <p:cNvPr id="21" name="Content Placeholder 6">
            <a:extLst>
              <a:ext uri="{FF2B5EF4-FFF2-40B4-BE49-F238E27FC236}">
                <a16:creationId xmlns:a16="http://schemas.microsoft.com/office/drawing/2014/main" id="{48108BA5-2A04-4D75-BF65-4F94078000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2" r="16014" b="2"/>
          <a:stretch/>
        </p:blipFill>
        <p:spPr>
          <a:xfrm>
            <a:off x="8020570" y="1916318"/>
            <a:ext cx="3135109" cy="34710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0591A-9A3F-4B08-9A77-2CAFC8FC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352CE2-C517-4974-ABEA-21850C47ADDD}" type="datetime1">
              <a:rPr lang="en-US" smtClean="0"/>
              <a:pPr>
                <a:spcAft>
                  <a:spcPts val="600"/>
                </a:spcAft>
              </a:pPr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B81DA-572F-4432-9E57-EEE43C56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07ED12-6588-45E0-9E18-3E27797308BB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C7048B-8707-4AC2-9C5F-795EA045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David Bennett</a:t>
            </a:r>
          </a:p>
          <a:p>
            <a:pPr lvl="1"/>
            <a:r>
              <a:rPr lang="en-US" dirty="0"/>
              <a:t>Cell:  260-804-5617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3"/>
              </a:rPr>
              <a:t>cfrtinstitute@gmail.com</a:t>
            </a:r>
            <a:endParaRPr lang="en-US" dirty="0"/>
          </a:p>
          <a:p>
            <a:pPr lvl="1"/>
            <a:r>
              <a:rPr lang="en-US" dirty="0"/>
              <a:t>Website: </a:t>
            </a:r>
            <a:r>
              <a:rPr lang="en-US" dirty="0">
                <a:hlinkClick r:id="rId3"/>
              </a:rPr>
              <a:t>www.cfrti.com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90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36D64-5741-4076-9A3F-313E18EF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Material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A250D-57FD-4A79-879F-E39EB38A4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11555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donor’s retention of a right to direct distributions to </a:t>
            </a:r>
            <a:r>
              <a:rPr lang="en-US" sz="2400" b="1" dirty="0"/>
              <a:t>particular charitable beneficiaries</a:t>
            </a:r>
            <a:r>
              <a:rPr lang="en-US" sz="24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donor’s retention of a right to direct the </a:t>
            </a:r>
            <a:r>
              <a:rPr lang="en-US" sz="2400" b="1" dirty="0"/>
              <a:t>timing</a:t>
            </a:r>
            <a:r>
              <a:rPr lang="en-US" sz="2400" dirty="0"/>
              <a:t> of charitable distributions.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donor’s right to select and keep an </a:t>
            </a:r>
            <a:r>
              <a:rPr lang="en-US" sz="2400" b="1" dirty="0"/>
              <a:t>investment manager </a:t>
            </a:r>
            <a:r>
              <a:rPr lang="en-US" sz="2400" dirty="0"/>
              <a:t>of their choosing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But</a:t>
            </a:r>
            <a:r>
              <a:rPr lang="en-US" sz="2400" i="1" dirty="0"/>
              <a:t> … none of these are material restrictions </a:t>
            </a:r>
            <a:r>
              <a:rPr lang="en-US" sz="3600" b="1" i="1" u="sng" dirty="0"/>
              <a:t>if</a:t>
            </a:r>
            <a:r>
              <a:rPr lang="en-US" sz="2400" i="1" dirty="0"/>
              <a:t> the board of the community foundation has ultimate authority to make the final decision!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86B3A-0612-45EC-9C3F-2A03D633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192AD-0560-45A1-B814-77F969D7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723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8E7A-9E13-4A96-9C20-7F495680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Documenting Charitable Gifts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A6DBD-2DCC-4DCF-BE7F-24EEF550CA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DB4FD-1881-4DE9-92B0-15F2B111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2495-6F57-4094-92FC-3148AC6F16EA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53EC6-58B9-42EA-B861-0AB11AEC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94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Gift Receipt Required?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Gift of money or other property to a qualified organization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Gift acknowledgement is required for gifts of $250 or greater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3307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73E6-19D3-4947-B0E7-16DB88B7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Requirements for a Charitable Gift Receipt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93B46-51B3-4203-8D7D-6E3148B2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Must include these items to meet the standards set forth by the IRS:</a:t>
            </a:r>
          </a:p>
          <a:p>
            <a:pPr marL="457200" indent="-457200" algn="ctr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The </a:t>
            </a:r>
            <a:r>
              <a:rPr lang="en-US" sz="2400" b="1" dirty="0"/>
              <a:t>name</a:t>
            </a:r>
            <a:r>
              <a:rPr lang="en-US" sz="2400" dirty="0"/>
              <a:t> of the organization;</a:t>
            </a:r>
          </a:p>
          <a:p>
            <a:pPr marL="457200" indent="-457200" algn="ctr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The </a:t>
            </a:r>
            <a:r>
              <a:rPr lang="en-US" sz="2400" b="1" dirty="0"/>
              <a:t>amount</a:t>
            </a:r>
            <a:r>
              <a:rPr lang="en-US" sz="2400" dirty="0"/>
              <a:t> of cash contribution;</a:t>
            </a:r>
          </a:p>
          <a:p>
            <a:pPr marL="457200" indent="-457200" algn="ctr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A </a:t>
            </a:r>
            <a:r>
              <a:rPr lang="en-US" sz="2400" b="1" dirty="0"/>
              <a:t>description (but not the value) of non-cash </a:t>
            </a:r>
            <a:r>
              <a:rPr lang="en-US" sz="2400" dirty="0"/>
              <a:t>contribution;</a:t>
            </a:r>
          </a:p>
          <a:p>
            <a:pPr marL="457200" indent="-457200" algn="ctr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A statement that </a:t>
            </a:r>
            <a:r>
              <a:rPr lang="en-US" sz="2400" b="1" dirty="0"/>
              <a:t>no goods or services* </a:t>
            </a:r>
            <a:r>
              <a:rPr lang="en-US" sz="2400" dirty="0"/>
              <a:t>were provided by the organization in return for the contribution, if that was the case;</a:t>
            </a:r>
          </a:p>
          <a:p>
            <a:pPr marL="457200" indent="-457200" algn="ctr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Statement that the community foundation has </a:t>
            </a:r>
            <a:r>
              <a:rPr lang="en-US" sz="2400" b="1" dirty="0"/>
              <a:t>exclusive control </a:t>
            </a:r>
            <a:r>
              <a:rPr lang="en-US" sz="2400" dirty="0"/>
              <a:t>of the gift</a:t>
            </a:r>
          </a:p>
          <a:p>
            <a:pPr marL="457200" indent="-457200" algn="ctr">
              <a:spcBef>
                <a:spcPts val="0"/>
              </a:spcBef>
              <a:buFont typeface="+mj-lt"/>
              <a:buAutoNum type="arabicPeriod"/>
            </a:pPr>
            <a:endParaRPr lang="en-US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/>
              <a:t>*Or</a:t>
            </a:r>
            <a:r>
              <a:rPr lang="en-US" sz="2400" dirty="0"/>
              <a:t>, A description and good faith estimate of the </a:t>
            </a:r>
            <a:r>
              <a:rPr lang="en-US" sz="2400" b="1" dirty="0"/>
              <a:t>value of goods or services</a:t>
            </a:r>
            <a:r>
              <a:rPr lang="en-US" sz="2400" dirty="0"/>
              <a:t>, if any, that an organization provided in return for the contribution;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/>
              <a:t>	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30048-8C68-42E4-B69F-41261870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2E97D-15AE-4F25-A2D9-CF5AA076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945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4940-CF14-4ADC-AA33-B1F2D8365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Documentation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38C1E-CDB5-47F0-808F-BBE4BFE8F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CARES Act now allows donors to deduct from income up to $300 ($600 for a married couple filing a joint return) for those taxpayers who do not itemized deductions on their tax return.</a:t>
            </a:r>
          </a:p>
          <a:p>
            <a:r>
              <a:rPr lang="en-US" sz="2400" dirty="0"/>
              <a:t>The new law specifies that the deduction is NOT available for a gift to a donor advised fund.</a:t>
            </a:r>
          </a:p>
          <a:p>
            <a:pPr algn="ctr"/>
            <a:r>
              <a:rPr lang="en-US" sz="2800" b="1" i="1" dirty="0"/>
              <a:t>Therefore, you tax documentation should have a paragraph stating whether or not the gift was made to a donor advised fund.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BFF65-2BF4-4E1F-B6E2-D87A2450E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AF941-A7F5-47F9-BDE7-DE324A1F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734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73E6-19D3-4947-B0E7-16DB88B7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Requirements for a Charitable Gift Receipt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93B46-51B3-4203-8D7D-6E3148B2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Each donor receipt should include the name of the donor. Many donor receipts also include the charity’s address and EIN, although not required.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Donor receipts should include the date of the contribution. </a:t>
            </a:r>
            <a:r>
              <a:rPr lang="en-US" sz="2400" b="1" dirty="0"/>
              <a:t>If the donor receipt doesn’t include the date, the contribution may be disallowed entirely.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Donor must reduce the amount of the contribution deduction by the fair market value of the goods and services provided by the organization.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30048-8C68-42E4-B69F-41261870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2E97D-15AE-4F25-A2D9-CF5AA076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790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2538-D0CC-4B7F-AE65-7BB1AD90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of Noncash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EB895-5DCB-4A81-BBE0-A64CA154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some instances, the community foundation may need to provide additional documents for certain noncash gifts.</a:t>
            </a:r>
          </a:p>
          <a:p>
            <a:r>
              <a:rPr lang="en-US" sz="2400" dirty="0"/>
              <a:t>This documentation might include the filing of Form 8283 or Form 8282.  These are explained in more detail on the next couple of slides.</a:t>
            </a:r>
          </a:p>
          <a:p>
            <a:r>
              <a:rPr lang="en-US" sz="2400" dirty="0"/>
              <a:t>Schedule M of the Form 990 will also ask you additional information about noncash gifts you have received.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F1853-A3AD-474D-A4F6-566D18E0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1C4CB8-AAC0-49B5-9114-B796AA8A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165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Autofit/>
          </a:bodyPr>
          <a:lstStyle/>
          <a:p>
            <a:pPr algn="ctr"/>
            <a:br>
              <a:rPr lang="en-US" sz="3600" b="1" cap="small" dirty="0">
                <a:solidFill>
                  <a:srgbClr val="B95915"/>
                </a:solidFill>
              </a:rPr>
            </a:br>
            <a:r>
              <a:rPr lang="en-US" sz="3600" cap="small" dirty="0">
                <a:solidFill>
                  <a:schemeClr val="tx1"/>
                </a:solidFill>
                <a:latin typeface="+mn-lt"/>
              </a:rPr>
              <a:t>IRS Tax Forms - 8283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479159"/>
            <a:ext cx="8229600" cy="3763963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Clr>
                <a:srgbClr val="79497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Filed with donor’s tax return for </a:t>
            </a:r>
            <a:r>
              <a:rPr lang="en-US" sz="2400" b="1" dirty="0">
                <a:solidFill>
                  <a:schemeClr val="tx1"/>
                </a:solidFill>
              </a:rPr>
              <a:t>all noncash gifts &gt; $500</a:t>
            </a:r>
            <a:r>
              <a:rPr lang="en-US" sz="2400" dirty="0">
                <a:solidFill>
                  <a:schemeClr val="tx1"/>
                </a:solidFill>
              </a:rPr>
              <a:t>, includes partnerships and S corporations</a:t>
            </a:r>
          </a:p>
          <a:p>
            <a:pPr marL="0" indent="0">
              <a:spcBef>
                <a:spcPts val="0"/>
              </a:spcBef>
              <a:buClr>
                <a:srgbClr val="79497E"/>
              </a:buClr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79497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Corporations must file for </a:t>
            </a:r>
            <a:r>
              <a:rPr lang="en-US" sz="2400" b="1" dirty="0">
                <a:solidFill>
                  <a:schemeClr val="tx1"/>
                </a:solidFill>
              </a:rPr>
              <a:t>gifts &gt; $5,000 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Donor’s responsibility </a:t>
            </a:r>
            <a:r>
              <a:rPr lang="en-US" sz="2400" dirty="0">
                <a:solidFill>
                  <a:schemeClr val="tx1"/>
                </a:solidFill>
              </a:rPr>
              <a:t>to complete and file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Qualified Appraisal</a:t>
            </a:r>
            <a:r>
              <a:rPr lang="en-US" sz="2400" dirty="0">
                <a:solidFill>
                  <a:schemeClr val="tx1"/>
                </a:solidFill>
              </a:rPr>
              <a:t> required for most non-cash gifts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Qualified Appraisal </a:t>
            </a:r>
            <a:r>
              <a:rPr lang="en-US" sz="2400" dirty="0">
                <a:solidFill>
                  <a:schemeClr val="tx1"/>
                </a:solidFill>
              </a:rPr>
              <a:t>summary must be signed by the CF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8DE8-4FC8-421B-8544-FB7EB2F55450}" type="datetime1">
              <a:rPr lang="en-US" smtClean="0"/>
              <a:t>4/11/2020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5D6E-7930-402C-9243-18409FEB4411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908E52-6501-401D-9CFE-21F027633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408" y="1026422"/>
            <a:ext cx="10257164" cy="109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34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cap="small" dirty="0">
                <a:solidFill>
                  <a:schemeClr val="tx1"/>
                </a:solidFill>
              </a:rPr>
              <a:t>IRS Tax Forms - 8282</a:t>
            </a:r>
            <a:endParaRPr lang="en-US" sz="3600" b="1" cap="small" dirty="0">
              <a:solidFill>
                <a:srgbClr val="B9591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772022"/>
            <a:ext cx="8229600" cy="3687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Required with sale</a:t>
            </a:r>
            <a:r>
              <a:rPr lang="en-US" sz="2400" dirty="0">
                <a:solidFill>
                  <a:schemeClr val="tx1"/>
                </a:solidFill>
              </a:rPr>
              <a:t> of donated property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property other than cash or publicly traded securities reported with a </a:t>
            </a:r>
            <a:r>
              <a:rPr lang="en-US" sz="2400" b="1" dirty="0">
                <a:solidFill>
                  <a:schemeClr val="tx1"/>
                </a:solidFill>
              </a:rPr>
              <a:t>charitable value that exceeds $5,000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Filled out by the </a:t>
            </a:r>
            <a:r>
              <a:rPr lang="en-US" sz="2400" b="1" dirty="0">
                <a:solidFill>
                  <a:schemeClr val="tx1"/>
                </a:solidFill>
              </a:rPr>
              <a:t>community foundation </a:t>
            </a:r>
            <a:r>
              <a:rPr lang="en-US" sz="2400" dirty="0">
                <a:solidFill>
                  <a:schemeClr val="tx1"/>
                </a:solidFill>
              </a:rPr>
              <a:t>for property disposed of </a:t>
            </a:r>
            <a:r>
              <a:rPr lang="en-US" sz="2400" b="1" dirty="0">
                <a:solidFill>
                  <a:schemeClr val="tx1"/>
                </a:solidFill>
              </a:rPr>
              <a:t>within three years of receipt/contribution by donor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Must be filed within </a:t>
            </a:r>
            <a:r>
              <a:rPr lang="en-US" sz="2400" b="1" dirty="0">
                <a:solidFill>
                  <a:schemeClr val="tx1"/>
                </a:solidFill>
              </a:rPr>
              <a:t>125 days </a:t>
            </a:r>
            <a:r>
              <a:rPr lang="en-US" sz="2400" dirty="0">
                <a:solidFill>
                  <a:schemeClr val="tx1"/>
                </a:solidFill>
              </a:rPr>
              <a:t>after the disposal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62F7-E33D-4DCC-B34E-DE01D09EF730}" type="datetime1">
              <a:rPr lang="en-US" smtClean="0"/>
              <a:t>4/11/2020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5D6E-7930-402C-9243-18409FEB4411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0C0B98-F363-4DAD-8D4A-D24830173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670" y="1233377"/>
            <a:ext cx="10103888" cy="97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75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B49E-F8BF-42DD-9617-CFB73CE73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My Contact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0591A-9A3F-4B08-9A77-2CAFC8FC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352CE2-C517-4974-ABEA-21850C47ADDD}" type="datetime1">
              <a:rPr lang="en-US" smtClean="0"/>
              <a:pPr>
                <a:spcAft>
                  <a:spcPts val="600"/>
                </a:spcAft>
              </a:pPr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B81DA-572F-4432-9E57-EEE43C56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07ED12-6588-45E0-9E18-3E27797308BB}" type="slidenum">
              <a:rPr lang="en-US" smtClean="0"/>
              <a:pPr>
                <a:spcAft>
                  <a:spcPts val="600"/>
                </a:spcAft>
              </a:pPr>
              <a:t>39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C7048B-8707-4AC2-9C5F-795EA045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That’s it for this Knowledge Nugget.  If you want to test what you learned, there’s a short quiz located elsewhere on this website.</a:t>
            </a:r>
          </a:p>
          <a:p>
            <a:r>
              <a:rPr lang="en-US" dirty="0"/>
              <a:t>If you have any questions or comments, please contact me using this information</a:t>
            </a:r>
          </a:p>
          <a:p>
            <a:r>
              <a:rPr lang="en-US" dirty="0"/>
              <a:t>David Bennett</a:t>
            </a:r>
          </a:p>
          <a:p>
            <a:pPr lvl="1"/>
            <a:r>
              <a:rPr lang="en-US" dirty="0"/>
              <a:t>Cell:  260-804-5617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2"/>
              </a:rPr>
              <a:t>cfrtinstitute@gmail.com</a:t>
            </a:r>
            <a:endParaRPr lang="en-US" dirty="0"/>
          </a:p>
          <a:p>
            <a:pPr lvl="1"/>
            <a:r>
              <a:rPr lang="en-US" dirty="0"/>
              <a:t>Website: </a:t>
            </a:r>
            <a:r>
              <a:rPr lang="en-US" dirty="0">
                <a:hlinkClick r:id="rId2"/>
              </a:rPr>
              <a:t>www.cfrti.com</a:t>
            </a:r>
            <a:endParaRPr lang="en-US" dirty="0"/>
          </a:p>
          <a:p>
            <a:pPr lvl="1"/>
            <a:endParaRPr lang="en-US" dirty="0"/>
          </a:p>
          <a:p>
            <a:pPr marL="201168" lvl="1" indent="0" algn="ctr">
              <a:buNone/>
            </a:pPr>
            <a:r>
              <a:rPr lang="en-US" sz="3600" i="1" dirty="0"/>
              <a:t>Keep up the good work … what you are doing for your community is </a:t>
            </a:r>
            <a:r>
              <a:rPr lang="en-US" sz="3600" i="1" u="sng" dirty="0"/>
              <a:t>so important.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8E7A-9E13-4A96-9C20-7F495680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Gifts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A6DBD-2DCC-4DCF-BE7F-24EEF550CA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DB4FD-1881-4DE9-92B0-15F2B111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2495-6F57-4094-92FC-3148AC6F16EA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53EC6-58B9-42EA-B861-0AB11AEC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6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CB888-2B48-44BC-9426-E19DC3CE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B4AC2-E7AE-4282-B663-8BA1A9D11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Foundations are uniquely positioned to receive many types of gifts.  While most gifts are in the form of immediate payments, successful foundations have the capacity to accept a wide variety of gifts.</a:t>
            </a:r>
          </a:p>
          <a:p>
            <a:r>
              <a:rPr lang="en-US" dirty="0"/>
              <a:t>Gifts might be </a:t>
            </a:r>
            <a:r>
              <a:rPr lang="en-US" b="1" i="1" dirty="0"/>
              <a:t>immediate gifts</a:t>
            </a:r>
            <a:r>
              <a:rPr lang="en-US" dirty="0"/>
              <a:t>, which are easy to value and can be used when given to fill a charitable purpose.  They may be </a:t>
            </a:r>
            <a:r>
              <a:rPr lang="en-US" b="1" i="1" dirty="0"/>
              <a:t>complex gifts</a:t>
            </a:r>
            <a:r>
              <a:rPr lang="en-US" dirty="0"/>
              <a:t>, which are harder to value and convert to cash but which nonetheless may be very valuable.</a:t>
            </a:r>
          </a:p>
          <a:p>
            <a:r>
              <a:rPr lang="en-US" dirty="0"/>
              <a:t>They might be </a:t>
            </a:r>
            <a:r>
              <a:rPr lang="en-US" b="1" i="1" dirty="0"/>
              <a:t>deferred gifts</a:t>
            </a:r>
            <a:r>
              <a:rPr lang="en-US" dirty="0"/>
              <a:t>, which do not come to fruition until some point in the future – maybe a very long time into the future.</a:t>
            </a:r>
          </a:p>
          <a:p>
            <a:r>
              <a:rPr lang="en-US" dirty="0"/>
              <a:t>They might also be </a:t>
            </a:r>
            <a:r>
              <a:rPr lang="en-US" b="1" i="1" dirty="0"/>
              <a:t>gifts with income</a:t>
            </a:r>
            <a:r>
              <a:rPr lang="en-US" dirty="0"/>
              <a:t>, in which the donor gives assets in return for a stream of income.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7B770-849C-42D1-9F68-E1EBB9E5A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CE2-C517-4974-ABEA-21850C47ADD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67DF1-9E20-4203-B0A8-EA782C3F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Immediate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Cash, checks, credit card gifts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Publicly traded stock and mutual funds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Tax benefits with appreciated assets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Must be transferred directly to community foundation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IRA Charitable Rollover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>
                <a:latin typeface="+mj-lt"/>
              </a:rPr>
              <a:t>Qualified Charitable Distribution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8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Complex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Retained Life Estate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Bargain Sale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Business Interest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Closely-Held Stock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Tangible Personal Property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Collectibles, artwork, vehicles, equipment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Agricultural Products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Livestock, harvested crops, cut timber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9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Deferred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Charitable bequest - a transfer at death by will to a 501(c)(3) organization</a:t>
            </a:r>
          </a:p>
          <a:p>
            <a:pPr lvl="1"/>
            <a:r>
              <a:rPr lang="en-US" dirty="0"/>
              <a:t>Most common form of estate gift</a:t>
            </a:r>
          </a:p>
          <a:p>
            <a:pPr lvl="1"/>
            <a:r>
              <a:rPr lang="en-US" dirty="0"/>
              <a:t>Have sample language available on website and in marketing materials</a:t>
            </a:r>
          </a:p>
          <a:p>
            <a:r>
              <a:rPr lang="en-US" dirty="0"/>
              <a:t>Retirement Funds</a:t>
            </a:r>
          </a:p>
          <a:p>
            <a:pPr lvl="1"/>
            <a:r>
              <a:rPr lang="en-US" dirty="0"/>
              <a:t>Best asset to leave to charity in estate…heirs are taxed</a:t>
            </a:r>
          </a:p>
          <a:p>
            <a:pPr lvl="1"/>
            <a:r>
              <a:rPr lang="en-US" dirty="0"/>
              <a:t>Can use Qualified Charitable Distributions/IRA Charitable Rollover</a:t>
            </a:r>
          </a:p>
          <a:p>
            <a:r>
              <a:rPr lang="en-US" dirty="0"/>
              <a:t>Life Insurance</a:t>
            </a:r>
          </a:p>
          <a:p>
            <a:pPr lvl="1"/>
            <a:r>
              <a:rPr lang="en-US" dirty="0"/>
              <a:t>Donor owns policy, community foundation as beneficiary, no tax deduction</a:t>
            </a:r>
          </a:p>
          <a:p>
            <a:pPr lvl="1"/>
            <a:r>
              <a:rPr lang="en-US" dirty="0"/>
              <a:t>Donor transfers ownership and beneficiary to community foundation, possible tax deduction</a:t>
            </a:r>
          </a:p>
          <a:p>
            <a:pPr lvl="1"/>
            <a:r>
              <a:rPr lang="en-US" dirty="0"/>
              <a:t>Community foundation purchases policy, donor pays premium, tax deduction for premium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42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Gifts with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Charitable Gift Annuities</a:t>
            </a:r>
          </a:p>
          <a:p>
            <a:pPr lvl="1"/>
            <a:r>
              <a:rPr lang="en-US" dirty="0"/>
              <a:t>Pays one or two people, then remaining balance to community foundation </a:t>
            </a:r>
          </a:p>
          <a:p>
            <a:pPr lvl="1"/>
            <a:r>
              <a:rPr lang="en-US" dirty="0"/>
              <a:t>Community foundation assets liable for payments</a:t>
            </a:r>
          </a:p>
          <a:p>
            <a:r>
              <a:rPr lang="en-US" dirty="0"/>
              <a:t>Charitable Remainder Trusts</a:t>
            </a:r>
          </a:p>
          <a:p>
            <a:pPr lvl="1"/>
            <a:r>
              <a:rPr lang="en-US" dirty="0"/>
              <a:t>Pays beneficiary first, then remaining balance to community foundation</a:t>
            </a:r>
          </a:p>
          <a:p>
            <a:pPr lvl="1"/>
            <a:r>
              <a:rPr lang="en-US" dirty="0"/>
              <a:t>Additional gifts can be added to Charitable Remainder Unitrust</a:t>
            </a:r>
          </a:p>
          <a:p>
            <a:r>
              <a:rPr lang="en-US" dirty="0"/>
              <a:t>Charitable Lead Trusts</a:t>
            </a:r>
          </a:p>
          <a:p>
            <a:pPr lvl="1"/>
            <a:r>
              <a:rPr lang="en-US" dirty="0"/>
              <a:t>Pays community foundation first, remaining balance to beneficiary(</a:t>
            </a:r>
            <a:r>
              <a:rPr lang="en-US" dirty="0" err="1"/>
              <a:t>ies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D12-6588-45E0-9E18-3E27797308B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639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2393</Words>
  <Application>Microsoft Office PowerPoint</Application>
  <PresentationFormat>Widescreen</PresentationFormat>
  <Paragraphs>257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Calibri</vt:lpstr>
      <vt:lpstr>Calibri Light</vt:lpstr>
      <vt:lpstr>Trebuchet MS</vt:lpstr>
      <vt:lpstr>Wingdings</vt:lpstr>
      <vt:lpstr>Retrospect</vt:lpstr>
      <vt:lpstr>1_Retrospect</vt:lpstr>
      <vt:lpstr>Knowledge Nugget #5:  Fund Development – The Basics</vt:lpstr>
      <vt:lpstr>Fund Development – The Basics </vt:lpstr>
      <vt:lpstr>My Contact Information</vt:lpstr>
      <vt:lpstr>Different Types of Gifts</vt:lpstr>
      <vt:lpstr>Types of Gifts</vt:lpstr>
      <vt:lpstr>Examples of Immediate Gifts</vt:lpstr>
      <vt:lpstr>Examples Complex Gifts</vt:lpstr>
      <vt:lpstr>Examples of Deferred Gifts</vt:lpstr>
      <vt:lpstr>Examples of Gifts with Income</vt:lpstr>
      <vt:lpstr>Gifts That Could Cause a Charity to Pay Tax</vt:lpstr>
      <vt:lpstr>Examples of Gifts that Generate UBI</vt:lpstr>
      <vt:lpstr>Gift Acceptance Policies</vt:lpstr>
      <vt:lpstr>Why Do You Need Gift Acceptance Policies?</vt:lpstr>
      <vt:lpstr>What Is a Gift Acceptance PolicY</vt:lpstr>
      <vt:lpstr>Form 990 Schedule M</vt:lpstr>
      <vt:lpstr>Key Elements in a Gift Acceptance Policy</vt:lpstr>
      <vt:lpstr>Key Elements in a Gift Acceptance Policy</vt:lpstr>
      <vt:lpstr>Making Sure your Policy is Effective</vt:lpstr>
      <vt:lpstr>Planned Giving</vt:lpstr>
      <vt:lpstr>Planned Giving</vt:lpstr>
      <vt:lpstr>What Type of Donor Leaves a Planned Gift?</vt:lpstr>
      <vt:lpstr>Percentage of Households with Will, By Age</vt:lpstr>
      <vt:lpstr>Estates with a Charitable Gifts, by Wealth</vt:lpstr>
      <vt:lpstr>Adults with Wills and Bequests</vt:lpstr>
      <vt:lpstr>Wills with Charitable Bequest by Education</vt:lpstr>
      <vt:lpstr>Who Leaves a Charitable Bequest?</vt:lpstr>
      <vt:lpstr>Material Restrictions</vt:lpstr>
      <vt:lpstr>What is a Material Restriction?</vt:lpstr>
      <vt:lpstr>Requests That Are Not Material Restrictions</vt:lpstr>
      <vt:lpstr>Examples of Material Restrictions</vt:lpstr>
      <vt:lpstr>Documenting Charitable Gifts</vt:lpstr>
      <vt:lpstr>When is a Gift Receipt Required?</vt:lpstr>
      <vt:lpstr>Requirements for a Charitable Gift Receipt</vt:lpstr>
      <vt:lpstr>Additional Documentation Required</vt:lpstr>
      <vt:lpstr>Other Requirements for a Charitable Gift Receipt</vt:lpstr>
      <vt:lpstr>Documentation of Noncash Gifts</vt:lpstr>
      <vt:lpstr> IRS Tax Forms - 8283</vt:lpstr>
      <vt:lpstr>IRS Tax Forms - 8282</vt:lpstr>
      <vt:lpstr>My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Nugget #5:  Fund Development – The Basics</dc:title>
  <dc:creator>Bennett</dc:creator>
  <cp:lastModifiedBy>David Bennett</cp:lastModifiedBy>
  <cp:revision>7</cp:revision>
  <dcterms:created xsi:type="dcterms:W3CDTF">2020-04-10T10:28:43Z</dcterms:created>
  <dcterms:modified xsi:type="dcterms:W3CDTF">2020-04-11T13:45:53Z</dcterms:modified>
</cp:coreProperties>
</file>