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5" r:id="rId2"/>
  </p:sldMasterIdLst>
  <p:notesMasterIdLst>
    <p:notesMasterId r:id="rId42"/>
  </p:notesMasterIdLst>
  <p:handoutMasterIdLst>
    <p:handoutMasterId r:id="rId43"/>
  </p:handoutMasterIdLst>
  <p:sldIdLst>
    <p:sldId id="1298" r:id="rId3"/>
    <p:sldId id="1299" r:id="rId4"/>
    <p:sldId id="1440" r:id="rId5"/>
    <p:sldId id="1706" r:id="rId6"/>
    <p:sldId id="1707" r:id="rId7"/>
    <p:sldId id="1441" r:id="rId8"/>
    <p:sldId id="1456" r:id="rId9"/>
    <p:sldId id="1708" r:id="rId10"/>
    <p:sldId id="1710" r:id="rId11"/>
    <p:sldId id="1711" r:id="rId12"/>
    <p:sldId id="1712" r:id="rId13"/>
    <p:sldId id="1452" r:id="rId14"/>
    <p:sldId id="1666" r:id="rId15"/>
    <p:sldId id="769" r:id="rId16"/>
    <p:sldId id="770" r:id="rId17"/>
    <p:sldId id="1713" r:id="rId18"/>
    <p:sldId id="1667" r:id="rId19"/>
    <p:sldId id="1672" r:id="rId20"/>
    <p:sldId id="1453" r:id="rId21"/>
    <p:sldId id="1346" r:id="rId22"/>
    <p:sldId id="275" r:id="rId23"/>
    <p:sldId id="276" r:id="rId24"/>
    <p:sldId id="277" r:id="rId25"/>
    <p:sldId id="279" r:id="rId26"/>
    <p:sldId id="280" r:id="rId27"/>
    <p:sldId id="286" r:id="rId28"/>
    <p:sldId id="1714" r:id="rId29"/>
    <p:sldId id="1454" r:id="rId30"/>
    <p:sldId id="1700" r:id="rId31"/>
    <p:sldId id="1701" r:id="rId32"/>
    <p:sldId id="1702" r:id="rId33"/>
    <p:sldId id="1703" r:id="rId34"/>
    <p:sldId id="1704" r:id="rId35"/>
    <p:sldId id="1705" r:id="rId36"/>
    <p:sldId id="1455" r:id="rId37"/>
    <p:sldId id="1715" r:id="rId38"/>
    <p:sldId id="1449" r:id="rId39"/>
    <p:sldId id="1450" r:id="rId40"/>
    <p:sldId id="1351" r:id="rId4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DC6F62-9C90-49CC-955B-AAC91628BE7B}">
          <p14:sldIdLst>
            <p14:sldId id="1298"/>
            <p14:sldId id="1299"/>
            <p14:sldId id="1440"/>
            <p14:sldId id="1706"/>
            <p14:sldId id="1707"/>
            <p14:sldId id="1441"/>
            <p14:sldId id="1456"/>
            <p14:sldId id="1708"/>
            <p14:sldId id="1710"/>
            <p14:sldId id="1711"/>
            <p14:sldId id="1712"/>
            <p14:sldId id="1452"/>
            <p14:sldId id="1666"/>
            <p14:sldId id="769"/>
            <p14:sldId id="770"/>
            <p14:sldId id="1713"/>
            <p14:sldId id="1667"/>
            <p14:sldId id="1672"/>
            <p14:sldId id="1453"/>
            <p14:sldId id="1346"/>
            <p14:sldId id="275"/>
            <p14:sldId id="276"/>
            <p14:sldId id="277"/>
            <p14:sldId id="279"/>
            <p14:sldId id="280"/>
            <p14:sldId id="286"/>
            <p14:sldId id="1714"/>
            <p14:sldId id="1454"/>
            <p14:sldId id="1700"/>
            <p14:sldId id="1701"/>
            <p14:sldId id="1702"/>
            <p14:sldId id="1703"/>
            <p14:sldId id="1704"/>
            <p14:sldId id="1705"/>
            <p14:sldId id="1455"/>
            <p14:sldId id="1715"/>
            <p14:sldId id="1449"/>
            <p14:sldId id="1450"/>
            <p14:sldId id="1351"/>
          </p14:sldIdLst>
        </p14:section>
        <p14:section name="Untitled Section" id="{EF575529-EE42-4F0D-A555-9EDDE5E680AB}">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Bennett" initials="D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guide orient="horz" pos="2160"/>
        <p:guide pos="3840"/>
      </p:guideLst>
    </p:cSldViewPr>
  </p:slideViewPr>
  <p:outlineViewPr>
    <p:cViewPr>
      <p:scale>
        <a:sx n="33" d="100"/>
        <a:sy n="33" d="100"/>
      </p:scale>
      <p:origin x="0" y="-33864"/>
    </p:cViewPr>
  </p:outlineViewPr>
  <p:notesTextViewPr>
    <p:cViewPr>
      <p:scale>
        <a:sx n="3" d="2"/>
        <a:sy n="3" d="2"/>
      </p:scale>
      <p:origin x="0" y="0"/>
    </p:cViewPr>
  </p:notesTextViewPr>
  <p:sorterViewPr>
    <p:cViewPr>
      <p:scale>
        <a:sx n="200" d="100"/>
        <a:sy n="200" d="100"/>
      </p:scale>
      <p:origin x="0" y="-74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E84276-0852-44A3-9B2F-FFAD12AE6A5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C94BEC8-4323-4CA4-B569-A1E8B4FC96AB}">
      <dgm:prSet/>
      <dgm:spPr/>
      <dgm:t>
        <a:bodyPr/>
        <a:lstStyle/>
        <a:p>
          <a:r>
            <a:rPr lang="en-US" dirty="0">
              <a:solidFill>
                <a:schemeClr val="tx1"/>
              </a:solidFill>
            </a:rPr>
            <a:t>Qualified Charitable Distributions</a:t>
          </a:r>
        </a:p>
      </dgm:t>
    </dgm:pt>
    <dgm:pt modelId="{DAEB0DC6-F1B0-4EDF-AE01-44FE9AA71DF0}" type="parTrans" cxnId="{BFEF0997-699A-45E7-A0AC-B64010283034}">
      <dgm:prSet/>
      <dgm:spPr/>
      <dgm:t>
        <a:bodyPr/>
        <a:lstStyle/>
        <a:p>
          <a:endParaRPr lang="en-US"/>
        </a:p>
      </dgm:t>
    </dgm:pt>
    <dgm:pt modelId="{A9586E75-78DD-4117-8691-3A58FEC9FA4E}" type="sibTrans" cxnId="{BFEF0997-699A-45E7-A0AC-B64010283034}">
      <dgm:prSet/>
      <dgm:spPr/>
      <dgm:t>
        <a:bodyPr/>
        <a:lstStyle/>
        <a:p>
          <a:endParaRPr lang="en-US"/>
        </a:p>
      </dgm:t>
    </dgm:pt>
    <dgm:pt modelId="{2C8A3608-E787-4EBF-95E3-E6E59A624E1F}">
      <dgm:prSet/>
      <dgm:spPr/>
      <dgm:t>
        <a:bodyPr/>
        <a:lstStyle/>
        <a:p>
          <a:r>
            <a:rPr lang="en-US" dirty="0">
              <a:solidFill>
                <a:schemeClr val="tx1"/>
              </a:solidFill>
            </a:rPr>
            <a:t>Avoiding Capital Gains</a:t>
          </a:r>
        </a:p>
      </dgm:t>
    </dgm:pt>
    <dgm:pt modelId="{847E447F-8742-4198-B737-749B21159908}" type="parTrans" cxnId="{70C64F46-AB4C-470B-A0CF-1415FA3B8464}">
      <dgm:prSet/>
      <dgm:spPr/>
      <dgm:t>
        <a:bodyPr/>
        <a:lstStyle/>
        <a:p>
          <a:endParaRPr lang="en-US"/>
        </a:p>
      </dgm:t>
    </dgm:pt>
    <dgm:pt modelId="{ABAB980F-C22D-4477-B63B-D53C8B11B3A7}" type="sibTrans" cxnId="{70C64F46-AB4C-470B-A0CF-1415FA3B8464}">
      <dgm:prSet/>
      <dgm:spPr/>
      <dgm:t>
        <a:bodyPr/>
        <a:lstStyle/>
        <a:p>
          <a:endParaRPr lang="en-US"/>
        </a:p>
      </dgm:t>
    </dgm:pt>
    <dgm:pt modelId="{0C01DB37-75BD-4CB7-B96A-B3A974086A04}">
      <dgm:prSet/>
      <dgm:spPr/>
      <dgm:t>
        <a:bodyPr/>
        <a:lstStyle/>
        <a:p>
          <a:r>
            <a:rPr lang="en-US" dirty="0">
              <a:solidFill>
                <a:schemeClr val="tx1"/>
              </a:solidFill>
            </a:rPr>
            <a:t>Gifts of Retirement Assets</a:t>
          </a:r>
        </a:p>
      </dgm:t>
    </dgm:pt>
    <dgm:pt modelId="{7C870E42-305E-4970-8194-25090454FC4A}" type="parTrans" cxnId="{63E34065-B756-45FC-9EBF-5F9245929010}">
      <dgm:prSet/>
      <dgm:spPr/>
    </dgm:pt>
    <dgm:pt modelId="{718FD47A-48DB-440F-92E7-5432E8727B22}" type="sibTrans" cxnId="{63E34065-B756-45FC-9EBF-5F9245929010}">
      <dgm:prSet/>
      <dgm:spPr/>
    </dgm:pt>
    <dgm:pt modelId="{58663DAC-F887-41AC-9EE2-70FE9BBB942D}">
      <dgm:prSet/>
      <dgm:spPr/>
      <dgm:t>
        <a:bodyPr/>
        <a:lstStyle/>
        <a:p>
          <a:r>
            <a:rPr lang="en-US" dirty="0">
              <a:solidFill>
                <a:schemeClr val="tx1"/>
              </a:solidFill>
            </a:rPr>
            <a:t>Gifts of Grain</a:t>
          </a:r>
        </a:p>
      </dgm:t>
    </dgm:pt>
    <dgm:pt modelId="{72AA4217-34E8-4A0E-BED4-54FAAD8D6ED4}" type="parTrans" cxnId="{DFAB4BBE-2705-4056-90CA-71BF4F085A58}">
      <dgm:prSet/>
      <dgm:spPr/>
    </dgm:pt>
    <dgm:pt modelId="{92FE1D50-5FFE-4063-8570-6B0E4A78D5FB}" type="sibTrans" cxnId="{DFAB4BBE-2705-4056-90CA-71BF4F085A58}">
      <dgm:prSet/>
      <dgm:spPr/>
    </dgm:pt>
    <dgm:pt modelId="{11DC4076-8991-4CD1-9393-DB1A08318525}">
      <dgm:prSet/>
      <dgm:spPr/>
      <dgm:t>
        <a:bodyPr/>
        <a:lstStyle/>
        <a:p>
          <a:r>
            <a:rPr lang="en-US" dirty="0">
              <a:solidFill>
                <a:schemeClr val="tx1"/>
              </a:solidFill>
            </a:rPr>
            <a:t>New Gift Options Under the CARES Act</a:t>
          </a:r>
        </a:p>
      </dgm:t>
    </dgm:pt>
    <dgm:pt modelId="{67A45870-E04A-46AC-9842-E854EA3492D5}" type="parTrans" cxnId="{23E7BA86-792F-4D56-92A8-84FFD72618A3}">
      <dgm:prSet/>
      <dgm:spPr/>
    </dgm:pt>
    <dgm:pt modelId="{8ADD9E20-BC5E-46BA-93CA-7FCA842146BB}" type="sibTrans" cxnId="{23E7BA86-792F-4D56-92A8-84FFD72618A3}">
      <dgm:prSet/>
      <dgm:spPr/>
    </dgm:pt>
    <dgm:pt modelId="{BF0B4D8F-4A31-48E0-BB9B-321EA66553FE}" type="pres">
      <dgm:prSet presAssocID="{40E84276-0852-44A3-9B2F-FFAD12AE6A59}" presName="linear" presStyleCnt="0">
        <dgm:presLayoutVars>
          <dgm:animLvl val="lvl"/>
          <dgm:resizeHandles val="exact"/>
        </dgm:presLayoutVars>
      </dgm:prSet>
      <dgm:spPr/>
    </dgm:pt>
    <dgm:pt modelId="{3AFF7511-8673-436E-BC4D-16B561433390}" type="pres">
      <dgm:prSet presAssocID="{11DC4076-8991-4CD1-9393-DB1A08318525}" presName="parentText" presStyleLbl="node1" presStyleIdx="0" presStyleCnt="5" custLinFactNeighborX="-938" custLinFactNeighborY="12731">
        <dgm:presLayoutVars>
          <dgm:chMax val="0"/>
          <dgm:bulletEnabled val="1"/>
        </dgm:presLayoutVars>
      </dgm:prSet>
      <dgm:spPr/>
    </dgm:pt>
    <dgm:pt modelId="{99C50238-FE42-498D-96A5-347A65D06A0C}" type="pres">
      <dgm:prSet presAssocID="{8ADD9E20-BC5E-46BA-93CA-7FCA842146BB}" presName="spacer" presStyleCnt="0"/>
      <dgm:spPr/>
    </dgm:pt>
    <dgm:pt modelId="{0A9A8B0D-4562-48E6-BFFF-15BD9C900EB4}" type="pres">
      <dgm:prSet presAssocID="{2C8A3608-E787-4EBF-95E3-E6E59A624E1F}" presName="parentText" presStyleLbl="node1" presStyleIdx="1" presStyleCnt="5">
        <dgm:presLayoutVars>
          <dgm:chMax val="0"/>
          <dgm:bulletEnabled val="1"/>
        </dgm:presLayoutVars>
      </dgm:prSet>
      <dgm:spPr/>
    </dgm:pt>
    <dgm:pt modelId="{86C895CB-EDA4-425E-A3AE-709675E1D369}" type="pres">
      <dgm:prSet presAssocID="{ABAB980F-C22D-4477-B63B-D53C8B11B3A7}" presName="spacer" presStyleCnt="0"/>
      <dgm:spPr/>
    </dgm:pt>
    <dgm:pt modelId="{1B7267AC-3C40-4E03-9ADD-693DB978163A}" type="pres">
      <dgm:prSet presAssocID="{0C01DB37-75BD-4CB7-B96A-B3A974086A04}" presName="parentText" presStyleLbl="node1" presStyleIdx="2" presStyleCnt="5">
        <dgm:presLayoutVars>
          <dgm:chMax val="0"/>
          <dgm:bulletEnabled val="1"/>
        </dgm:presLayoutVars>
      </dgm:prSet>
      <dgm:spPr/>
    </dgm:pt>
    <dgm:pt modelId="{E5B20CF6-04BD-41D3-89C7-01A0BAB661F2}" type="pres">
      <dgm:prSet presAssocID="{718FD47A-48DB-440F-92E7-5432E8727B22}" presName="spacer" presStyleCnt="0"/>
      <dgm:spPr/>
    </dgm:pt>
    <dgm:pt modelId="{50436417-D8F1-4B3E-AB43-5EE3CB8B7E37}" type="pres">
      <dgm:prSet presAssocID="{DC94BEC8-4323-4CA4-B569-A1E8B4FC96AB}" presName="parentText" presStyleLbl="node1" presStyleIdx="3" presStyleCnt="5">
        <dgm:presLayoutVars>
          <dgm:chMax val="0"/>
          <dgm:bulletEnabled val="1"/>
        </dgm:presLayoutVars>
      </dgm:prSet>
      <dgm:spPr/>
    </dgm:pt>
    <dgm:pt modelId="{CF816957-EB76-4249-9040-831EF981F11E}" type="pres">
      <dgm:prSet presAssocID="{A9586E75-78DD-4117-8691-3A58FEC9FA4E}" presName="spacer" presStyleCnt="0"/>
      <dgm:spPr/>
    </dgm:pt>
    <dgm:pt modelId="{91D0C9BA-7E80-45CE-9E8C-85893476F5DE}" type="pres">
      <dgm:prSet presAssocID="{58663DAC-F887-41AC-9EE2-70FE9BBB942D}" presName="parentText" presStyleLbl="node1" presStyleIdx="4" presStyleCnt="5">
        <dgm:presLayoutVars>
          <dgm:chMax val="0"/>
          <dgm:bulletEnabled val="1"/>
        </dgm:presLayoutVars>
      </dgm:prSet>
      <dgm:spPr/>
    </dgm:pt>
  </dgm:ptLst>
  <dgm:cxnLst>
    <dgm:cxn modelId="{ECB84C05-1C9E-41DB-915B-93E953D88B1A}" type="presOf" srcId="{40E84276-0852-44A3-9B2F-FFAD12AE6A59}" destId="{BF0B4D8F-4A31-48E0-BB9B-321EA66553FE}" srcOrd="0" destOrd="0" presId="urn:microsoft.com/office/officeart/2005/8/layout/vList2"/>
    <dgm:cxn modelId="{06AC092C-8302-4EB8-B254-33040E209CC5}" type="presOf" srcId="{58663DAC-F887-41AC-9EE2-70FE9BBB942D}" destId="{91D0C9BA-7E80-45CE-9E8C-85893476F5DE}" srcOrd="0" destOrd="0" presId="urn:microsoft.com/office/officeart/2005/8/layout/vList2"/>
    <dgm:cxn modelId="{63E34065-B756-45FC-9EBF-5F9245929010}" srcId="{40E84276-0852-44A3-9B2F-FFAD12AE6A59}" destId="{0C01DB37-75BD-4CB7-B96A-B3A974086A04}" srcOrd="2" destOrd="0" parTransId="{7C870E42-305E-4970-8194-25090454FC4A}" sibTransId="{718FD47A-48DB-440F-92E7-5432E8727B22}"/>
    <dgm:cxn modelId="{70C64F46-AB4C-470B-A0CF-1415FA3B8464}" srcId="{40E84276-0852-44A3-9B2F-FFAD12AE6A59}" destId="{2C8A3608-E787-4EBF-95E3-E6E59A624E1F}" srcOrd="1" destOrd="0" parTransId="{847E447F-8742-4198-B737-749B21159908}" sibTransId="{ABAB980F-C22D-4477-B63B-D53C8B11B3A7}"/>
    <dgm:cxn modelId="{23E7BA86-792F-4D56-92A8-84FFD72618A3}" srcId="{40E84276-0852-44A3-9B2F-FFAD12AE6A59}" destId="{11DC4076-8991-4CD1-9393-DB1A08318525}" srcOrd="0" destOrd="0" parTransId="{67A45870-E04A-46AC-9842-E854EA3492D5}" sibTransId="{8ADD9E20-BC5E-46BA-93CA-7FCA842146BB}"/>
    <dgm:cxn modelId="{BFEF0997-699A-45E7-A0AC-B64010283034}" srcId="{40E84276-0852-44A3-9B2F-FFAD12AE6A59}" destId="{DC94BEC8-4323-4CA4-B569-A1E8B4FC96AB}" srcOrd="3" destOrd="0" parTransId="{DAEB0DC6-F1B0-4EDF-AE01-44FE9AA71DF0}" sibTransId="{A9586E75-78DD-4117-8691-3A58FEC9FA4E}"/>
    <dgm:cxn modelId="{3C102DB5-E77F-46BC-B5AD-2AEE70773B10}" type="presOf" srcId="{DC94BEC8-4323-4CA4-B569-A1E8B4FC96AB}" destId="{50436417-D8F1-4B3E-AB43-5EE3CB8B7E37}" srcOrd="0" destOrd="0" presId="urn:microsoft.com/office/officeart/2005/8/layout/vList2"/>
    <dgm:cxn modelId="{073E81B7-CE87-4D7B-8CE3-D604C5C5F341}" type="presOf" srcId="{0C01DB37-75BD-4CB7-B96A-B3A974086A04}" destId="{1B7267AC-3C40-4E03-9ADD-693DB978163A}" srcOrd="0" destOrd="0" presId="urn:microsoft.com/office/officeart/2005/8/layout/vList2"/>
    <dgm:cxn modelId="{DFAB4BBE-2705-4056-90CA-71BF4F085A58}" srcId="{40E84276-0852-44A3-9B2F-FFAD12AE6A59}" destId="{58663DAC-F887-41AC-9EE2-70FE9BBB942D}" srcOrd="4" destOrd="0" parTransId="{72AA4217-34E8-4A0E-BED4-54FAAD8D6ED4}" sibTransId="{92FE1D50-5FFE-4063-8570-6B0E4A78D5FB}"/>
    <dgm:cxn modelId="{AE3021C1-6F9B-4D18-A098-B8BDE211A608}" type="presOf" srcId="{11DC4076-8991-4CD1-9393-DB1A08318525}" destId="{3AFF7511-8673-436E-BC4D-16B561433390}" srcOrd="0" destOrd="0" presId="urn:microsoft.com/office/officeart/2005/8/layout/vList2"/>
    <dgm:cxn modelId="{FD6F0BDC-D9C7-4D93-AAE2-E641244FF68E}" type="presOf" srcId="{2C8A3608-E787-4EBF-95E3-E6E59A624E1F}" destId="{0A9A8B0D-4562-48E6-BFFF-15BD9C900EB4}" srcOrd="0" destOrd="0" presId="urn:microsoft.com/office/officeart/2005/8/layout/vList2"/>
    <dgm:cxn modelId="{13CF1D19-C476-4E03-A701-A19DD1AB144E}" type="presParOf" srcId="{BF0B4D8F-4A31-48E0-BB9B-321EA66553FE}" destId="{3AFF7511-8673-436E-BC4D-16B561433390}" srcOrd="0" destOrd="0" presId="urn:microsoft.com/office/officeart/2005/8/layout/vList2"/>
    <dgm:cxn modelId="{31288BCE-FF72-42CB-9792-F56BB6D2ED68}" type="presParOf" srcId="{BF0B4D8F-4A31-48E0-BB9B-321EA66553FE}" destId="{99C50238-FE42-498D-96A5-347A65D06A0C}" srcOrd="1" destOrd="0" presId="urn:microsoft.com/office/officeart/2005/8/layout/vList2"/>
    <dgm:cxn modelId="{2396535C-B896-4AB8-A711-DBD7060ACDF8}" type="presParOf" srcId="{BF0B4D8F-4A31-48E0-BB9B-321EA66553FE}" destId="{0A9A8B0D-4562-48E6-BFFF-15BD9C900EB4}" srcOrd="2" destOrd="0" presId="urn:microsoft.com/office/officeart/2005/8/layout/vList2"/>
    <dgm:cxn modelId="{3FEF606D-82AC-4785-BE6A-D6FB8CFA0F2E}" type="presParOf" srcId="{BF0B4D8F-4A31-48E0-BB9B-321EA66553FE}" destId="{86C895CB-EDA4-425E-A3AE-709675E1D369}" srcOrd="3" destOrd="0" presId="urn:microsoft.com/office/officeart/2005/8/layout/vList2"/>
    <dgm:cxn modelId="{34BFBDAA-FA07-4E58-97AB-A6F65C8BCBF3}" type="presParOf" srcId="{BF0B4D8F-4A31-48E0-BB9B-321EA66553FE}" destId="{1B7267AC-3C40-4E03-9ADD-693DB978163A}" srcOrd="4" destOrd="0" presId="urn:microsoft.com/office/officeart/2005/8/layout/vList2"/>
    <dgm:cxn modelId="{1D967A61-B151-4D4E-8880-8BFFF60FE890}" type="presParOf" srcId="{BF0B4D8F-4A31-48E0-BB9B-321EA66553FE}" destId="{E5B20CF6-04BD-41D3-89C7-01A0BAB661F2}" srcOrd="5" destOrd="0" presId="urn:microsoft.com/office/officeart/2005/8/layout/vList2"/>
    <dgm:cxn modelId="{12A41F27-7F9A-48F5-8CEB-145C730A059E}" type="presParOf" srcId="{BF0B4D8F-4A31-48E0-BB9B-321EA66553FE}" destId="{50436417-D8F1-4B3E-AB43-5EE3CB8B7E37}" srcOrd="6" destOrd="0" presId="urn:microsoft.com/office/officeart/2005/8/layout/vList2"/>
    <dgm:cxn modelId="{F584D199-D542-4274-8F9A-4D139EA0E04A}" type="presParOf" srcId="{BF0B4D8F-4A31-48E0-BB9B-321EA66553FE}" destId="{CF816957-EB76-4249-9040-831EF981F11E}" srcOrd="7" destOrd="0" presId="urn:microsoft.com/office/officeart/2005/8/layout/vList2"/>
    <dgm:cxn modelId="{9BD90229-9379-4C2D-9F95-64AB6F1EB7D1}" type="presParOf" srcId="{BF0B4D8F-4A31-48E0-BB9B-321EA66553FE}" destId="{91D0C9BA-7E80-45CE-9E8C-85893476F5D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F7511-8673-436E-BC4D-16B561433390}">
      <dsp:nvSpPr>
        <dsp:cNvPr id="0" name=""/>
        <dsp:cNvSpPr/>
      </dsp:nvSpPr>
      <dsp:spPr>
        <a:xfrm>
          <a:off x="0" y="245375"/>
          <a:ext cx="6797675" cy="76752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rPr>
            <a:t>New Gift Options Under the CARES Act</a:t>
          </a:r>
        </a:p>
      </dsp:txBody>
      <dsp:txXfrm>
        <a:off x="37467" y="282842"/>
        <a:ext cx="6722741" cy="692586"/>
      </dsp:txXfrm>
    </dsp:sp>
    <dsp:sp modelId="{0A9A8B0D-4562-48E6-BFFF-15BD9C900EB4}">
      <dsp:nvSpPr>
        <dsp:cNvPr id="0" name=""/>
        <dsp:cNvSpPr/>
      </dsp:nvSpPr>
      <dsp:spPr>
        <a:xfrm>
          <a:off x="0" y="1093322"/>
          <a:ext cx="6797675" cy="767520"/>
        </a:xfrm>
        <a:prstGeom prst="roundRect">
          <a:avLst/>
        </a:prstGeom>
        <a:solidFill>
          <a:schemeClr val="accent5">
            <a:hueOff val="531780"/>
            <a:satOff val="-5973"/>
            <a:lumOff val="-12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rPr>
            <a:t>Avoiding Capital Gains</a:t>
          </a:r>
        </a:p>
      </dsp:txBody>
      <dsp:txXfrm>
        <a:off x="37467" y="1130789"/>
        <a:ext cx="6722741" cy="692586"/>
      </dsp:txXfrm>
    </dsp:sp>
    <dsp:sp modelId="{1B7267AC-3C40-4E03-9ADD-693DB978163A}">
      <dsp:nvSpPr>
        <dsp:cNvPr id="0" name=""/>
        <dsp:cNvSpPr/>
      </dsp:nvSpPr>
      <dsp:spPr>
        <a:xfrm>
          <a:off x="0" y="1953002"/>
          <a:ext cx="6797675" cy="767520"/>
        </a:xfrm>
        <a:prstGeom prst="roundRect">
          <a:avLst/>
        </a:prstGeom>
        <a:solidFill>
          <a:schemeClr val="accent5">
            <a:hueOff val="1063560"/>
            <a:satOff val="-11946"/>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rPr>
            <a:t>Gifts of Retirement Assets</a:t>
          </a:r>
        </a:p>
      </dsp:txBody>
      <dsp:txXfrm>
        <a:off x="37467" y="1990469"/>
        <a:ext cx="6722741" cy="692586"/>
      </dsp:txXfrm>
    </dsp:sp>
    <dsp:sp modelId="{50436417-D8F1-4B3E-AB43-5EE3CB8B7E37}">
      <dsp:nvSpPr>
        <dsp:cNvPr id="0" name=""/>
        <dsp:cNvSpPr/>
      </dsp:nvSpPr>
      <dsp:spPr>
        <a:xfrm>
          <a:off x="0" y="2812683"/>
          <a:ext cx="6797675" cy="767520"/>
        </a:xfrm>
        <a:prstGeom prst="roundRect">
          <a:avLst/>
        </a:prstGeom>
        <a:solidFill>
          <a:schemeClr val="accent5">
            <a:hueOff val="1595340"/>
            <a:satOff val="-17918"/>
            <a:lumOff val="-3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rPr>
            <a:t>Qualified Charitable Distributions</a:t>
          </a:r>
        </a:p>
      </dsp:txBody>
      <dsp:txXfrm>
        <a:off x="37467" y="2850150"/>
        <a:ext cx="6722741" cy="692586"/>
      </dsp:txXfrm>
    </dsp:sp>
    <dsp:sp modelId="{91D0C9BA-7E80-45CE-9E8C-85893476F5DE}">
      <dsp:nvSpPr>
        <dsp:cNvPr id="0" name=""/>
        <dsp:cNvSpPr/>
      </dsp:nvSpPr>
      <dsp:spPr>
        <a:xfrm>
          <a:off x="0" y="3672363"/>
          <a:ext cx="6797675" cy="767520"/>
        </a:xfrm>
        <a:prstGeom prst="roundRect">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rPr>
            <a:t>Gifts of Grain</a:t>
          </a:r>
        </a:p>
      </dsp:txBody>
      <dsp:txXfrm>
        <a:off x="37467" y="3709830"/>
        <a:ext cx="6722741"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E6E0DEB5-2E0A-4A66-98D7-D263F83736A5}" type="datetimeFigureOut">
              <a:rPr lang="en-US" smtClean="0"/>
              <a:t>8/7/2020</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085F760A-3ACE-40A7-ADFB-AF18ED144C88}" type="slidenum">
              <a:rPr lang="en-US" smtClean="0"/>
              <a:t>‹#›</a:t>
            </a:fld>
            <a:endParaRPr lang="en-US"/>
          </a:p>
        </p:txBody>
      </p:sp>
    </p:spTree>
    <p:extLst>
      <p:ext uri="{BB962C8B-B14F-4D97-AF65-F5344CB8AC3E}">
        <p14:creationId xmlns:p14="http://schemas.microsoft.com/office/powerpoint/2010/main" val="4142784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C95D14B-86B7-40D3-95EB-6532400CD53B}" type="datetimeFigureOut">
              <a:rPr lang="en-US" smtClean="0"/>
              <a:t>8/7/2020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863FE80-F264-42D5-BAED-61F9A5E90F6F}" type="slidenum">
              <a:rPr lang="en-US" smtClean="0"/>
              <a:t>‹#›</a:t>
            </a:fld>
            <a:endParaRPr lang="en-US"/>
          </a:p>
        </p:txBody>
      </p:sp>
    </p:spTree>
    <p:extLst>
      <p:ext uri="{BB962C8B-B14F-4D97-AF65-F5344CB8AC3E}">
        <p14:creationId xmlns:p14="http://schemas.microsoft.com/office/powerpoint/2010/main" val="647653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BB5B6A-E5D0-471A-B308-CABB389356FC}"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24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D86C-9053-4932-8ADA-A78C8D0529BD}"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371194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E2A74-18CD-4BCB-9E2B-69EFC63138B9}"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013276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BB5B6A-E5D0-471A-B308-CABB389356FC}"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580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52CE2-C517-4974-ABEA-21850C47ADDD}"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pPr/>
              <a:t>‹#›</a:t>
            </a:fld>
            <a:endParaRPr lang="en-US" dirty="0"/>
          </a:p>
        </p:txBody>
      </p:sp>
    </p:spTree>
    <p:extLst>
      <p:ext uri="{BB962C8B-B14F-4D97-AF65-F5344CB8AC3E}">
        <p14:creationId xmlns:p14="http://schemas.microsoft.com/office/powerpoint/2010/main" val="67291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302495-6F57-4094-92FC-3148AC6F16EA}"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308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11F5EF-5D2A-491C-AC74-565A94456B77}" type="datetime1">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303071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D273A4-4D97-493F-94DA-E0D23D36C8BD}" type="datetime1">
              <a:rPr lang="en-US" smtClean="0"/>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3597898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B0DAE-9113-4607-A58F-036177E5BB86}" type="datetime1">
              <a:rPr lang="en-US" smtClean="0"/>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374413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15534B7-56D4-4AAA-B92A-1C46A4BB98BD}" type="datetime1">
              <a:rPr lang="en-US" smtClean="0"/>
              <a:t>8/7/2020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291483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2B0A28A-0CFD-4DC4-9C03-CF0396C65A3D}" type="datetime1">
              <a:rPr lang="en-US" smtClean="0"/>
              <a:t>8/7/2020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B07ED12-6588-45E0-9E18-3E27797308BB}" type="slidenum">
              <a:rPr lang="en-US" smtClean="0"/>
              <a:t>‹#›</a:t>
            </a:fld>
            <a:endParaRPr lang="en-US"/>
          </a:p>
        </p:txBody>
      </p:sp>
    </p:spTree>
    <p:extLst>
      <p:ext uri="{BB962C8B-B14F-4D97-AF65-F5344CB8AC3E}">
        <p14:creationId xmlns:p14="http://schemas.microsoft.com/office/powerpoint/2010/main" val="335206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52CE2-C517-4974-ABEA-21850C47ADDD}"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pPr/>
              <a:t>‹#›</a:t>
            </a:fld>
            <a:endParaRPr lang="en-US" dirty="0"/>
          </a:p>
        </p:txBody>
      </p:sp>
    </p:spTree>
    <p:extLst>
      <p:ext uri="{BB962C8B-B14F-4D97-AF65-F5344CB8AC3E}">
        <p14:creationId xmlns:p14="http://schemas.microsoft.com/office/powerpoint/2010/main" val="3434325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334ADB-6911-42BF-B134-15DDE285A9AA}" type="datetime1">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39886824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D86C-9053-4932-8ADA-A78C8D0529BD}"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2201312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E2A74-18CD-4BCB-9E2B-69EFC63138B9}"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259265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302495-6F57-4094-92FC-3148AC6F16EA}" type="datetime1">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82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11F5EF-5D2A-491C-AC74-565A94456B77}" type="datetime1">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245194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D273A4-4D97-493F-94DA-E0D23D36C8BD}" type="datetime1">
              <a:rPr lang="en-US" smtClean="0"/>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93075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B0DAE-9113-4607-A58F-036177E5BB86}" type="datetime1">
              <a:rPr lang="en-US" smtClean="0"/>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40204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15534B7-56D4-4AAA-B92A-1C46A4BB98BD}" type="datetime1">
              <a:rPr lang="en-US" smtClean="0"/>
              <a:t>8/7/2020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46122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2B0A28A-0CFD-4DC4-9C03-CF0396C65A3D}" type="datetime1">
              <a:rPr lang="en-US" smtClean="0"/>
              <a:t>8/7/2020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B07ED12-6588-45E0-9E18-3E27797308BB}" type="slidenum">
              <a:rPr lang="en-US" smtClean="0"/>
              <a:t>‹#›</a:t>
            </a:fld>
            <a:endParaRPr lang="en-US"/>
          </a:p>
        </p:txBody>
      </p:sp>
    </p:spTree>
    <p:extLst>
      <p:ext uri="{BB962C8B-B14F-4D97-AF65-F5344CB8AC3E}">
        <p14:creationId xmlns:p14="http://schemas.microsoft.com/office/powerpoint/2010/main" val="4148238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334ADB-6911-42BF-B134-15DDE285A9AA}" type="datetime1">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291836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0573780-8510-4EA7-9280-0CF16504B58C}" type="datetime1">
              <a:rPr lang="en-US" smtClean="0"/>
              <a:t>8/7/2020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B07ED12-6588-45E0-9E18-3E27797308B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53135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0573780-8510-4EA7-9280-0CF16504B58C}" type="datetime1">
              <a:rPr lang="en-US" smtClean="0"/>
              <a:t>8/7/2020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B07ED12-6588-45E0-9E18-3E27797308B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86264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455F7-2992-4FB9-A64C-87415953F4E6}"/>
              </a:ext>
            </a:extLst>
          </p:cNvPr>
          <p:cNvSpPr>
            <a:spLocks noGrp="1"/>
          </p:cNvSpPr>
          <p:nvPr>
            <p:ph type="title"/>
          </p:nvPr>
        </p:nvSpPr>
        <p:spPr>
          <a:xfrm>
            <a:off x="8141110" y="639097"/>
            <a:ext cx="3401961" cy="3686015"/>
          </a:xfrm>
        </p:spPr>
        <p:txBody>
          <a:bodyPr vert="horz" lIns="91440" tIns="45720" rIns="91440" bIns="45720" rtlCol="0" anchor="b">
            <a:normAutofit/>
          </a:bodyPr>
          <a:lstStyle/>
          <a:p>
            <a:pPr algn="ctr"/>
            <a:r>
              <a:rPr lang="en-US" dirty="0">
                <a:solidFill>
                  <a:schemeClr val="tx1">
                    <a:lumMod val="85000"/>
                    <a:lumOff val="15000"/>
                  </a:schemeClr>
                </a:solidFill>
              </a:rPr>
              <a:t>Knowledge Nugget #6:  Fund Development Part II - Strategies for Tax Smart Giving</a:t>
            </a:r>
          </a:p>
        </p:txBody>
      </p:sp>
      <p:pic>
        <p:nvPicPr>
          <p:cNvPr id="3" name="Picture 2">
            <a:extLst>
              <a:ext uri="{FF2B5EF4-FFF2-40B4-BE49-F238E27FC236}">
                <a16:creationId xmlns:a16="http://schemas.microsoft.com/office/drawing/2014/main" id="{E1367F83-5E53-4B47-AF71-866C52D26E34}"/>
              </a:ext>
            </a:extLst>
          </p:cNvPr>
          <p:cNvPicPr>
            <a:picLocks noChangeAspect="1"/>
          </p:cNvPicPr>
          <p:nvPr/>
        </p:nvPicPr>
        <p:blipFill>
          <a:blip r:embed="rId2"/>
          <a:stretch>
            <a:fillRect/>
          </a:stretch>
        </p:blipFill>
        <p:spPr>
          <a:xfrm>
            <a:off x="633999" y="745162"/>
            <a:ext cx="6912217" cy="4843994"/>
          </a:xfrm>
          <a:prstGeom prst="rect">
            <a:avLst/>
          </a:prstGeom>
        </p:spPr>
      </p:pic>
      <p:sp>
        <p:nvSpPr>
          <p:cNvPr id="5" name="Date Placeholder 4">
            <a:extLst>
              <a:ext uri="{FF2B5EF4-FFF2-40B4-BE49-F238E27FC236}">
                <a16:creationId xmlns:a16="http://schemas.microsoft.com/office/drawing/2014/main" id="{F5A4656F-C551-41F1-BEA1-6F488FE9BDDC}"/>
              </a:ext>
            </a:extLst>
          </p:cNvPr>
          <p:cNvSpPr>
            <a:spLocks noGrp="1"/>
          </p:cNvSpPr>
          <p:nvPr>
            <p:ph type="dt" sz="half" idx="10"/>
          </p:nvPr>
        </p:nvSpPr>
        <p:spPr>
          <a:xfrm>
            <a:off x="1097280" y="6459785"/>
            <a:ext cx="2472271" cy="365125"/>
          </a:xfrm>
        </p:spPr>
        <p:txBody>
          <a:bodyPr vert="horz" lIns="91440" tIns="45720" rIns="91440" bIns="45720" rtlCol="0" anchor="ctr">
            <a:normAutofit/>
          </a:bodyPr>
          <a:lstStyle/>
          <a:p>
            <a:pPr defTabSz="914400">
              <a:spcAft>
                <a:spcPts val="600"/>
              </a:spcAft>
            </a:pPr>
            <a:fld id="{6F334ADB-6911-42BF-B134-15DDE285A9AA}" type="datetime1">
              <a:rPr lang="en-US" smtClean="0"/>
              <a:pPr defTabSz="914400">
                <a:spcAft>
                  <a:spcPts val="600"/>
                </a:spcAft>
              </a:pPr>
              <a:t>8/7/2020</a:t>
            </a:fld>
            <a:endParaRPr lang="en-US"/>
          </a:p>
        </p:txBody>
      </p:sp>
      <p:sp>
        <p:nvSpPr>
          <p:cNvPr id="6" name="Slide Number Placeholder 5">
            <a:extLst>
              <a:ext uri="{FF2B5EF4-FFF2-40B4-BE49-F238E27FC236}">
                <a16:creationId xmlns:a16="http://schemas.microsoft.com/office/drawing/2014/main" id="{91F014F2-C108-4FF1-A1C7-36BEC5B26255}"/>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defTabSz="914400">
              <a:spcAft>
                <a:spcPts val="600"/>
              </a:spcAft>
            </a:pPr>
            <a:fld id="{DB07ED12-6588-45E0-9E18-3E27797308BB}" type="slidenum">
              <a:rPr lang="en-US" smtClean="0"/>
              <a:pPr defTabSz="914400">
                <a:spcAft>
                  <a:spcPts val="600"/>
                </a:spcAft>
              </a:pPr>
              <a:t>1</a:t>
            </a:fld>
            <a:endParaRPr lang="en-US"/>
          </a:p>
        </p:txBody>
      </p:sp>
    </p:spTree>
    <p:extLst>
      <p:ext uri="{BB962C8B-B14F-4D97-AF65-F5344CB8AC3E}">
        <p14:creationId xmlns:p14="http://schemas.microsoft.com/office/powerpoint/2010/main" val="3151788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4C602-831B-4C0B-A5FE-E3775D055C6C}"/>
              </a:ext>
            </a:extLst>
          </p:cNvPr>
          <p:cNvSpPr>
            <a:spLocks noGrp="1"/>
          </p:cNvSpPr>
          <p:nvPr>
            <p:ph type="title"/>
          </p:nvPr>
        </p:nvSpPr>
        <p:spPr/>
        <p:txBody>
          <a:bodyPr/>
          <a:lstStyle/>
          <a:p>
            <a:r>
              <a:rPr lang="en-US" dirty="0"/>
              <a:t>Two more important items for 2020:</a:t>
            </a:r>
          </a:p>
        </p:txBody>
      </p:sp>
      <p:sp>
        <p:nvSpPr>
          <p:cNvPr id="3" name="Content Placeholder 2">
            <a:extLst>
              <a:ext uri="{FF2B5EF4-FFF2-40B4-BE49-F238E27FC236}">
                <a16:creationId xmlns:a16="http://schemas.microsoft.com/office/drawing/2014/main" id="{DE96BED8-F6AF-4E8B-8653-AAD2B296B9F9}"/>
              </a:ext>
            </a:extLst>
          </p:cNvPr>
          <p:cNvSpPr>
            <a:spLocks noGrp="1"/>
          </p:cNvSpPr>
          <p:nvPr>
            <p:ph idx="1"/>
          </p:nvPr>
        </p:nvSpPr>
        <p:spPr/>
        <p:txBody>
          <a:bodyPr>
            <a:normAutofit/>
          </a:bodyPr>
          <a:lstStyle/>
          <a:p>
            <a:r>
              <a:rPr lang="en-US" sz="2400" dirty="0"/>
              <a:t>The CARES Act </a:t>
            </a:r>
            <a:r>
              <a:rPr lang="en-US" sz="2400" b="1" dirty="0"/>
              <a:t>repealed required minimum distributions (RMD) for 2020</a:t>
            </a:r>
            <a:r>
              <a:rPr lang="en-US" sz="2400" dirty="0"/>
              <a:t>. A required minimum distribution is the amount of money that must be withdrawn from a traditional, SEP, or SIMPLE individual retirement account (IRA) by owners and qualified plan participants of a certain age.</a:t>
            </a:r>
          </a:p>
          <a:p>
            <a:r>
              <a:rPr lang="en-US" sz="2400" dirty="0"/>
              <a:t>This is important because donors can use a Qualified Charitable Deduction (QCD) to make a gift to charity to satisfy their RMD requirement.  For 2020, no one will be subject to the RMD requirement — though they can still, if they wish, make a QCD gift. (More on QCD gifts later)</a:t>
            </a:r>
          </a:p>
          <a:p>
            <a:endParaRPr lang="en-US" dirty="0"/>
          </a:p>
          <a:p>
            <a:endParaRPr lang="en-US" dirty="0"/>
          </a:p>
        </p:txBody>
      </p:sp>
      <p:sp>
        <p:nvSpPr>
          <p:cNvPr id="4" name="Date Placeholder 3">
            <a:extLst>
              <a:ext uri="{FF2B5EF4-FFF2-40B4-BE49-F238E27FC236}">
                <a16:creationId xmlns:a16="http://schemas.microsoft.com/office/drawing/2014/main" id="{E6E135CA-2158-495C-BFC3-FBAAA04D1857}"/>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C3B337FE-C009-4F22-AAF2-54D3E3A07EB5}"/>
              </a:ext>
            </a:extLst>
          </p:cNvPr>
          <p:cNvSpPr>
            <a:spLocks noGrp="1"/>
          </p:cNvSpPr>
          <p:nvPr>
            <p:ph type="sldNum" sz="quarter" idx="12"/>
          </p:nvPr>
        </p:nvSpPr>
        <p:spPr/>
        <p:txBody>
          <a:bodyPr/>
          <a:lstStyle/>
          <a:p>
            <a:fld id="{DB07ED12-6588-45E0-9E18-3E27797308BB}" type="slidenum">
              <a:rPr lang="en-US" smtClean="0"/>
              <a:pPr/>
              <a:t>10</a:t>
            </a:fld>
            <a:endParaRPr lang="en-US" dirty="0"/>
          </a:p>
        </p:txBody>
      </p:sp>
    </p:spTree>
    <p:extLst>
      <p:ext uri="{BB962C8B-B14F-4D97-AF65-F5344CB8AC3E}">
        <p14:creationId xmlns:p14="http://schemas.microsoft.com/office/powerpoint/2010/main" val="3748642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4C602-831B-4C0B-A5FE-E3775D055C6C}"/>
              </a:ext>
            </a:extLst>
          </p:cNvPr>
          <p:cNvSpPr>
            <a:spLocks noGrp="1"/>
          </p:cNvSpPr>
          <p:nvPr>
            <p:ph type="title"/>
          </p:nvPr>
        </p:nvSpPr>
        <p:spPr/>
        <p:txBody>
          <a:bodyPr/>
          <a:lstStyle/>
          <a:p>
            <a:r>
              <a:rPr lang="en-US" dirty="0"/>
              <a:t>Two more important items for 2020:</a:t>
            </a:r>
          </a:p>
        </p:txBody>
      </p:sp>
      <p:sp>
        <p:nvSpPr>
          <p:cNvPr id="3" name="Content Placeholder 2">
            <a:extLst>
              <a:ext uri="{FF2B5EF4-FFF2-40B4-BE49-F238E27FC236}">
                <a16:creationId xmlns:a16="http://schemas.microsoft.com/office/drawing/2014/main" id="{DE96BED8-F6AF-4E8B-8653-AAD2B296B9F9}"/>
              </a:ext>
            </a:extLst>
          </p:cNvPr>
          <p:cNvSpPr>
            <a:spLocks noGrp="1"/>
          </p:cNvSpPr>
          <p:nvPr>
            <p:ph idx="1"/>
          </p:nvPr>
        </p:nvSpPr>
        <p:spPr/>
        <p:txBody>
          <a:bodyPr>
            <a:normAutofit/>
          </a:bodyPr>
          <a:lstStyle/>
          <a:p>
            <a:r>
              <a:rPr lang="en-US" sz="2800" dirty="0"/>
              <a:t>Because of new requirements for charitable gifts in the CARES Act, the </a:t>
            </a:r>
            <a:r>
              <a:rPr lang="en-US" sz="2800" b="1" dirty="0"/>
              <a:t>documentation you send to donors for gifts in 2020 should be changed.</a:t>
            </a:r>
          </a:p>
          <a:p>
            <a:r>
              <a:rPr lang="en-US" sz="2800" dirty="0"/>
              <a:t>The $300 above-the-line deduction, and the increased AGI limitations, are </a:t>
            </a:r>
            <a:r>
              <a:rPr lang="en-US" sz="2800" i="1" dirty="0"/>
              <a:t>not available for gifts to donor advised funds or supporting organizations</a:t>
            </a:r>
            <a:r>
              <a:rPr lang="en-US" sz="2800" dirty="0"/>
              <a:t>.</a:t>
            </a:r>
          </a:p>
          <a:p>
            <a:r>
              <a:rPr lang="en-US" sz="2800" dirty="0"/>
              <a:t>Therefore, the documentation you send for a gift received from a donor in 2020 should </a:t>
            </a:r>
            <a:r>
              <a:rPr lang="en-US" sz="2800" b="1" dirty="0"/>
              <a:t>indicate whether or not the gift went to a donor advised fund or supporting organization</a:t>
            </a:r>
            <a:r>
              <a:rPr lang="en-US" sz="2800" dirty="0"/>
              <a:t>.</a:t>
            </a:r>
          </a:p>
          <a:p>
            <a:endParaRPr lang="en-US" dirty="0"/>
          </a:p>
          <a:p>
            <a:endParaRPr lang="en-US" dirty="0"/>
          </a:p>
        </p:txBody>
      </p:sp>
      <p:sp>
        <p:nvSpPr>
          <p:cNvPr id="4" name="Date Placeholder 3">
            <a:extLst>
              <a:ext uri="{FF2B5EF4-FFF2-40B4-BE49-F238E27FC236}">
                <a16:creationId xmlns:a16="http://schemas.microsoft.com/office/drawing/2014/main" id="{E6E135CA-2158-495C-BFC3-FBAAA04D1857}"/>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C3B337FE-C009-4F22-AAF2-54D3E3A07EB5}"/>
              </a:ext>
            </a:extLst>
          </p:cNvPr>
          <p:cNvSpPr>
            <a:spLocks noGrp="1"/>
          </p:cNvSpPr>
          <p:nvPr>
            <p:ph type="sldNum" sz="quarter" idx="12"/>
          </p:nvPr>
        </p:nvSpPr>
        <p:spPr/>
        <p:txBody>
          <a:bodyPr/>
          <a:lstStyle/>
          <a:p>
            <a:fld id="{DB07ED12-6588-45E0-9E18-3E27797308BB}" type="slidenum">
              <a:rPr lang="en-US" smtClean="0"/>
              <a:pPr/>
              <a:t>11</a:t>
            </a:fld>
            <a:endParaRPr lang="en-US" dirty="0"/>
          </a:p>
        </p:txBody>
      </p:sp>
    </p:spTree>
    <p:extLst>
      <p:ext uri="{BB962C8B-B14F-4D97-AF65-F5344CB8AC3E}">
        <p14:creationId xmlns:p14="http://schemas.microsoft.com/office/powerpoint/2010/main" val="266176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8E7A-9E13-4A96-9C20-7F495680B8DB}"/>
              </a:ext>
            </a:extLst>
          </p:cNvPr>
          <p:cNvSpPr>
            <a:spLocks noGrp="1"/>
          </p:cNvSpPr>
          <p:nvPr>
            <p:ph type="title"/>
          </p:nvPr>
        </p:nvSpPr>
        <p:spPr/>
        <p:txBody>
          <a:bodyPr/>
          <a:lstStyle/>
          <a:p>
            <a:r>
              <a:rPr lang="en-US" dirty="0"/>
              <a:t>Avoiding Capital Gains</a:t>
            </a:r>
          </a:p>
        </p:txBody>
      </p:sp>
      <p:sp>
        <p:nvSpPr>
          <p:cNvPr id="3" name="Text Placeholder 2">
            <a:extLst>
              <a:ext uri="{FF2B5EF4-FFF2-40B4-BE49-F238E27FC236}">
                <a16:creationId xmlns:a16="http://schemas.microsoft.com/office/drawing/2014/main" id="{F6DA6DBD-2DCC-4DCF-BE7F-24EEF550CAFE}"/>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3DDB4FD-1881-4DE9-92B0-15F2B1114EA0}"/>
              </a:ext>
            </a:extLst>
          </p:cNvPr>
          <p:cNvSpPr>
            <a:spLocks noGrp="1"/>
          </p:cNvSpPr>
          <p:nvPr>
            <p:ph type="dt" sz="half" idx="10"/>
          </p:nvPr>
        </p:nvSpPr>
        <p:spPr/>
        <p:txBody>
          <a:bodyPr/>
          <a:lstStyle/>
          <a:p>
            <a:fld id="{37302495-6F57-4094-92FC-3148AC6F16EA}" type="datetime1">
              <a:rPr lang="en-US" smtClean="0"/>
              <a:t>8/7/2020</a:t>
            </a:fld>
            <a:endParaRPr lang="en-US"/>
          </a:p>
        </p:txBody>
      </p:sp>
      <p:sp>
        <p:nvSpPr>
          <p:cNvPr id="5" name="Slide Number Placeholder 4">
            <a:extLst>
              <a:ext uri="{FF2B5EF4-FFF2-40B4-BE49-F238E27FC236}">
                <a16:creationId xmlns:a16="http://schemas.microsoft.com/office/drawing/2014/main" id="{64453EC6-58B9-42EA-B861-0AB11AEC3820}"/>
              </a:ext>
            </a:extLst>
          </p:cNvPr>
          <p:cNvSpPr>
            <a:spLocks noGrp="1"/>
          </p:cNvSpPr>
          <p:nvPr>
            <p:ph type="sldNum" sz="quarter" idx="12"/>
          </p:nvPr>
        </p:nvSpPr>
        <p:spPr/>
        <p:txBody>
          <a:bodyPr/>
          <a:lstStyle/>
          <a:p>
            <a:fld id="{DB07ED12-6588-45E0-9E18-3E27797308BB}" type="slidenum">
              <a:rPr lang="en-US" smtClean="0"/>
              <a:t>12</a:t>
            </a:fld>
            <a:endParaRPr lang="en-US"/>
          </a:p>
        </p:txBody>
      </p:sp>
    </p:spTree>
    <p:extLst>
      <p:ext uri="{BB962C8B-B14F-4D97-AF65-F5344CB8AC3E}">
        <p14:creationId xmlns:p14="http://schemas.microsoft.com/office/powerpoint/2010/main" val="1946568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C747-A118-48CD-ACE9-91B3BD0CCD2B}"/>
              </a:ext>
            </a:extLst>
          </p:cNvPr>
          <p:cNvSpPr>
            <a:spLocks noGrp="1"/>
          </p:cNvSpPr>
          <p:nvPr>
            <p:ph type="title"/>
          </p:nvPr>
        </p:nvSpPr>
        <p:spPr/>
        <p:txBody>
          <a:bodyPr>
            <a:normAutofit/>
          </a:bodyPr>
          <a:lstStyle/>
          <a:p>
            <a:r>
              <a:rPr lang="en-US" sz="7200" dirty="0"/>
              <a:t>Avoiding Capital Gains</a:t>
            </a:r>
          </a:p>
        </p:txBody>
      </p:sp>
      <p:sp>
        <p:nvSpPr>
          <p:cNvPr id="3" name="Content Placeholder 2">
            <a:extLst>
              <a:ext uri="{FF2B5EF4-FFF2-40B4-BE49-F238E27FC236}">
                <a16:creationId xmlns:a16="http://schemas.microsoft.com/office/drawing/2014/main" id="{8D3B6A94-0844-4565-9746-B1B2CEF42129}"/>
              </a:ext>
            </a:extLst>
          </p:cNvPr>
          <p:cNvSpPr>
            <a:spLocks noGrp="1"/>
          </p:cNvSpPr>
          <p:nvPr>
            <p:ph idx="1"/>
          </p:nvPr>
        </p:nvSpPr>
        <p:spPr/>
        <p:txBody>
          <a:bodyPr>
            <a:normAutofit/>
          </a:bodyPr>
          <a:lstStyle/>
          <a:p>
            <a:pPr marL="0" indent="0">
              <a:buNone/>
            </a:pPr>
            <a:r>
              <a:rPr lang="en-US" sz="2400" dirty="0"/>
              <a:t>Even if a donor does not itemize charitable gifts on their tax return, giving appreciated securities is still a smart way to make a charitable gift.</a:t>
            </a:r>
          </a:p>
          <a:p>
            <a:pPr marL="0" indent="0">
              <a:buNone/>
            </a:pPr>
            <a:r>
              <a:rPr lang="en-US" sz="2400" dirty="0"/>
              <a:t>If a donor gives a security for which the market value exceeds their cost, they get two benefits</a:t>
            </a:r>
          </a:p>
          <a:p>
            <a:pPr marL="1097280" indent="-365760">
              <a:buFont typeface="+mj-lt"/>
              <a:buAutoNum type="arabicPeriod"/>
            </a:pPr>
            <a:r>
              <a:rPr lang="en-US" sz="2400" dirty="0"/>
              <a:t>They can deduct the market value of the gift</a:t>
            </a:r>
          </a:p>
          <a:p>
            <a:pPr marL="1097280" indent="-365760">
              <a:buFont typeface="+mj-lt"/>
              <a:buAutoNum type="arabicPeriod"/>
            </a:pPr>
            <a:r>
              <a:rPr lang="en-US" sz="2400" dirty="0"/>
              <a:t>They do not need to pay taxes on the capital gain</a:t>
            </a:r>
          </a:p>
          <a:p>
            <a:pPr marL="0" indent="0">
              <a:buNone/>
            </a:pPr>
            <a:r>
              <a:rPr lang="en-US" sz="2400" dirty="0"/>
              <a:t>For donors who do not itemize and cannot take advantage of #1, </a:t>
            </a:r>
            <a:r>
              <a:rPr lang="en-US" sz="2400" b="1" dirty="0"/>
              <a:t>they can still avoid paying taxes on the capital gain (item #2)</a:t>
            </a:r>
          </a:p>
        </p:txBody>
      </p:sp>
      <p:sp>
        <p:nvSpPr>
          <p:cNvPr id="4" name="Slide Number Placeholder 3">
            <a:extLst>
              <a:ext uri="{FF2B5EF4-FFF2-40B4-BE49-F238E27FC236}">
                <a16:creationId xmlns:a16="http://schemas.microsoft.com/office/drawing/2014/main" id="{9254B92B-EC81-417F-A674-CABEABC241F4}"/>
              </a:ext>
            </a:extLst>
          </p:cNvPr>
          <p:cNvSpPr>
            <a:spLocks noGrp="1"/>
          </p:cNvSpPr>
          <p:nvPr>
            <p:ph type="sldNum" sz="quarter" idx="12"/>
          </p:nvPr>
        </p:nvSpPr>
        <p:spPr/>
        <p:txBody>
          <a:bodyPr/>
          <a:lstStyle/>
          <a:p>
            <a:fld id="{E97799C9-84D9-46D2-A11E-BCF8A720529D}" type="slidenum">
              <a:rPr lang="en-US" smtClean="0"/>
              <a:t>13</a:t>
            </a:fld>
            <a:endParaRPr lang="en-US" dirty="0"/>
          </a:p>
        </p:txBody>
      </p:sp>
    </p:spTree>
    <p:extLst>
      <p:ext uri="{BB962C8B-B14F-4D97-AF65-F5344CB8AC3E}">
        <p14:creationId xmlns:p14="http://schemas.microsoft.com/office/powerpoint/2010/main" val="214180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67D6-4786-4C10-A7C4-5982558B308C}"/>
              </a:ext>
            </a:extLst>
          </p:cNvPr>
          <p:cNvSpPr>
            <a:spLocks noGrp="1"/>
          </p:cNvSpPr>
          <p:nvPr>
            <p:ph type="title"/>
          </p:nvPr>
        </p:nvSpPr>
        <p:spPr/>
        <p:txBody>
          <a:bodyPr/>
          <a:lstStyle/>
          <a:p>
            <a:r>
              <a:rPr lang="en-US" dirty="0"/>
              <a:t>Sell Marketable Security</a:t>
            </a:r>
          </a:p>
        </p:txBody>
      </p:sp>
      <p:pic>
        <p:nvPicPr>
          <p:cNvPr id="4" name="Content Placeholder 3">
            <a:extLst>
              <a:ext uri="{FF2B5EF4-FFF2-40B4-BE49-F238E27FC236}">
                <a16:creationId xmlns:a16="http://schemas.microsoft.com/office/drawing/2014/main" id="{755DAAA7-DE8A-4A12-8663-2C91C4B834FD}"/>
              </a:ext>
            </a:extLst>
          </p:cNvPr>
          <p:cNvPicPr>
            <a:picLocks noGrp="1" noChangeAspect="1"/>
          </p:cNvPicPr>
          <p:nvPr>
            <p:ph idx="1"/>
          </p:nvPr>
        </p:nvPicPr>
        <p:blipFill>
          <a:blip r:embed="rId2"/>
          <a:stretch>
            <a:fillRect/>
          </a:stretch>
        </p:blipFill>
        <p:spPr>
          <a:xfrm>
            <a:off x="1592974" y="2539725"/>
            <a:ext cx="2857500" cy="2314575"/>
          </a:xfrm>
          <a:prstGeom prst="rect">
            <a:avLst/>
          </a:prstGeom>
        </p:spPr>
      </p:pic>
      <p:sp>
        <p:nvSpPr>
          <p:cNvPr id="3" name="Slide Number Placeholder 2">
            <a:extLst>
              <a:ext uri="{FF2B5EF4-FFF2-40B4-BE49-F238E27FC236}">
                <a16:creationId xmlns:a16="http://schemas.microsoft.com/office/drawing/2014/main" id="{BC2250E9-E8F3-451D-9B2A-EBC2DA52471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7799C9-84D9-46D2-A11E-BCF8A720529D}" type="slidenum">
              <a:rPr kumimoji="0" lang="en-US"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pic>
        <p:nvPicPr>
          <p:cNvPr id="5" name="Picture 4">
            <a:extLst>
              <a:ext uri="{FF2B5EF4-FFF2-40B4-BE49-F238E27FC236}">
                <a16:creationId xmlns:a16="http://schemas.microsoft.com/office/drawing/2014/main" id="{9E6CEB34-3F5A-48FF-8152-C1A6F2C4856D}"/>
              </a:ext>
            </a:extLst>
          </p:cNvPr>
          <p:cNvPicPr>
            <a:picLocks noChangeAspect="1"/>
          </p:cNvPicPr>
          <p:nvPr/>
        </p:nvPicPr>
        <p:blipFill>
          <a:blip r:embed="rId2"/>
          <a:stretch>
            <a:fillRect/>
          </a:stretch>
        </p:blipFill>
        <p:spPr>
          <a:xfrm>
            <a:off x="7524750" y="2539726"/>
            <a:ext cx="2857500" cy="2314575"/>
          </a:xfrm>
          <a:prstGeom prst="rect">
            <a:avLst/>
          </a:prstGeom>
        </p:spPr>
      </p:pic>
      <p:sp>
        <p:nvSpPr>
          <p:cNvPr id="6" name="TextBox 5">
            <a:extLst>
              <a:ext uri="{FF2B5EF4-FFF2-40B4-BE49-F238E27FC236}">
                <a16:creationId xmlns:a16="http://schemas.microsoft.com/office/drawing/2014/main" id="{2DCCD0CF-9EAA-495E-B379-14F5E9C3FEA3}"/>
              </a:ext>
            </a:extLst>
          </p:cNvPr>
          <p:cNvSpPr txBox="1"/>
          <p:nvPr/>
        </p:nvSpPr>
        <p:spPr>
          <a:xfrm>
            <a:off x="1560786" y="5281448"/>
            <a:ext cx="297968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Basis = $4,000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Market Value = $10,000</a:t>
            </a:r>
          </a:p>
        </p:txBody>
      </p:sp>
      <p:sp>
        <p:nvSpPr>
          <p:cNvPr id="7" name="TextBox 6">
            <a:extLst>
              <a:ext uri="{FF2B5EF4-FFF2-40B4-BE49-F238E27FC236}">
                <a16:creationId xmlns:a16="http://schemas.microsoft.com/office/drawing/2014/main" id="{138B7878-1A8A-4FBD-BDE3-6B4F8D4B9BAD}"/>
              </a:ext>
            </a:extLst>
          </p:cNvPr>
          <p:cNvSpPr txBox="1"/>
          <p:nvPr/>
        </p:nvSpPr>
        <p:spPr>
          <a:xfrm>
            <a:off x="4942703" y="3299253"/>
            <a:ext cx="191529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Garamond" panose="02020404030301010803"/>
                <a:ea typeface="+mn-ea"/>
                <a:cs typeface="+mn-cs"/>
              </a:rPr>
              <a:t>Sell</a:t>
            </a: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 </a:t>
            </a:r>
          </a:p>
        </p:txBody>
      </p:sp>
      <p:sp>
        <p:nvSpPr>
          <p:cNvPr id="8" name="Arrow: Striped Right 7">
            <a:extLst>
              <a:ext uri="{FF2B5EF4-FFF2-40B4-BE49-F238E27FC236}">
                <a16:creationId xmlns:a16="http://schemas.microsoft.com/office/drawing/2014/main" id="{3F6538FC-352D-4097-88C4-53C7787DC07D}"/>
              </a:ext>
            </a:extLst>
          </p:cNvPr>
          <p:cNvSpPr/>
          <p:nvPr/>
        </p:nvSpPr>
        <p:spPr>
          <a:xfrm>
            <a:off x="5659395" y="3429000"/>
            <a:ext cx="1062681" cy="23958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aramond" panose="02020404030301010803"/>
              <a:ea typeface="+mn-ea"/>
              <a:cs typeface="+mn-cs"/>
            </a:endParaRPr>
          </a:p>
        </p:txBody>
      </p:sp>
      <p:sp>
        <p:nvSpPr>
          <p:cNvPr id="9" name="TextBox 8">
            <a:extLst>
              <a:ext uri="{FF2B5EF4-FFF2-40B4-BE49-F238E27FC236}">
                <a16:creationId xmlns:a16="http://schemas.microsoft.com/office/drawing/2014/main" id="{0BD2B08A-D80C-4142-9C43-C20B0FE00B6C}"/>
              </a:ext>
            </a:extLst>
          </p:cNvPr>
          <p:cNvSpPr txBox="1"/>
          <p:nvPr/>
        </p:nvSpPr>
        <p:spPr>
          <a:xfrm>
            <a:off x="7611762" y="5281448"/>
            <a:ext cx="27432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Receive $10,000, pay tax on $6,000 gain</a:t>
            </a:r>
          </a:p>
        </p:txBody>
      </p:sp>
    </p:spTree>
    <p:extLst>
      <p:ext uri="{BB962C8B-B14F-4D97-AF65-F5344CB8AC3E}">
        <p14:creationId xmlns:p14="http://schemas.microsoft.com/office/powerpoint/2010/main" val="2351316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67D6-4786-4C10-A7C4-5982558B308C}"/>
              </a:ext>
            </a:extLst>
          </p:cNvPr>
          <p:cNvSpPr>
            <a:spLocks noGrp="1"/>
          </p:cNvSpPr>
          <p:nvPr>
            <p:ph type="title"/>
          </p:nvPr>
        </p:nvSpPr>
        <p:spPr/>
        <p:txBody>
          <a:bodyPr/>
          <a:lstStyle/>
          <a:p>
            <a:r>
              <a:rPr lang="en-US" dirty="0"/>
              <a:t>Give Marketable Security – Can Itemize</a:t>
            </a:r>
          </a:p>
        </p:txBody>
      </p:sp>
      <p:pic>
        <p:nvPicPr>
          <p:cNvPr id="4" name="Content Placeholder 3">
            <a:extLst>
              <a:ext uri="{FF2B5EF4-FFF2-40B4-BE49-F238E27FC236}">
                <a16:creationId xmlns:a16="http://schemas.microsoft.com/office/drawing/2014/main" id="{755DAAA7-DE8A-4A12-8663-2C91C4B834FD}"/>
              </a:ext>
            </a:extLst>
          </p:cNvPr>
          <p:cNvPicPr>
            <a:picLocks noGrp="1" noChangeAspect="1"/>
          </p:cNvPicPr>
          <p:nvPr>
            <p:ph idx="1"/>
          </p:nvPr>
        </p:nvPicPr>
        <p:blipFill>
          <a:blip r:embed="rId2"/>
          <a:stretch>
            <a:fillRect/>
          </a:stretch>
        </p:blipFill>
        <p:spPr>
          <a:xfrm>
            <a:off x="1592974" y="2539725"/>
            <a:ext cx="2857500" cy="2314575"/>
          </a:xfrm>
          <a:prstGeom prst="rect">
            <a:avLst/>
          </a:prstGeom>
        </p:spPr>
      </p:pic>
      <p:sp>
        <p:nvSpPr>
          <p:cNvPr id="3" name="Slide Number Placeholder 2">
            <a:extLst>
              <a:ext uri="{FF2B5EF4-FFF2-40B4-BE49-F238E27FC236}">
                <a16:creationId xmlns:a16="http://schemas.microsoft.com/office/drawing/2014/main" id="{D747331D-43B9-4839-969B-EBF8505873F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7799C9-84D9-46D2-A11E-BCF8A720529D}" type="slidenum">
              <a:rPr kumimoji="0" lang="en-US"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pic>
        <p:nvPicPr>
          <p:cNvPr id="5" name="Picture 4">
            <a:extLst>
              <a:ext uri="{FF2B5EF4-FFF2-40B4-BE49-F238E27FC236}">
                <a16:creationId xmlns:a16="http://schemas.microsoft.com/office/drawing/2014/main" id="{9E6CEB34-3F5A-48FF-8152-C1A6F2C4856D}"/>
              </a:ext>
            </a:extLst>
          </p:cNvPr>
          <p:cNvPicPr>
            <a:picLocks noChangeAspect="1"/>
          </p:cNvPicPr>
          <p:nvPr/>
        </p:nvPicPr>
        <p:blipFill>
          <a:blip r:embed="rId2"/>
          <a:stretch>
            <a:fillRect/>
          </a:stretch>
        </p:blipFill>
        <p:spPr>
          <a:xfrm>
            <a:off x="7524750" y="2539726"/>
            <a:ext cx="2857500" cy="2314575"/>
          </a:xfrm>
          <a:prstGeom prst="rect">
            <a:avLst/>
          </a:prstGeom>
        </p:spPr>
      </p:pic>
      <p:sp>
        <p:nvSpPr>
          <p:cNvPr id="6" name="TextBox 5">
            <a:extLst>
              <a:ext uri="{FF2B5EF4-FFF2-40B4-BE49-F238E27FC236}">
                <a16:creationId xmlns:a16="http://schemas.microsoft.com/office/drawing/2014/main" id="{2DCCD0CF-9EAA-495E-B379-14F5E9C3FEA3}"/>
              </a:ext>
            </a:extLst>
          </p:cNvPr>
          <p:cNvSpPr txBox="1"/>
          <p:nvPr/>
        </p:nvSpPr>
        <p:spPr>
          <a:xfrm>
            <a:off x="1560786" y="5281448"/>
            <a:ext cx="297968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Basis = $4,000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Market Value = $10,000</a:t>
            </a:r>
          </a:p>
        </p:txBody>
      </p:sp>
      <p:sp>
        <p:nvSpPr>
          <p:cNvPr id="7" name="TextBox 6">
            <a:extLst>
              <a:ext uri="{FF2B5EF4-FFF2-40B4-BE49-F238E27FC236}">
                <a16:creationId xmlns:a16="http://schemas.microsoft.com/office/drawing/2014/main" id="{138B7878-1A8A-4FBD-BDE3-6B4F8D4B9BAD}"/>
              </a:ext>
            </a:extLst>
          </p:cNvPr>
          <p:cNvSpPr txBox="1"/>
          <p:nvPr/>
        </p:nvSpPr>
        <p:spPr>
          <a:xfrm>
            <a:off x="4942703" y="3299253"/>
            <a:ext cx="191529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Garamond" panose="02020404030301010803"/>
                <a:ea typeface="+mn-ea"/>
                <a:cs typeface="+mn-cs"/>
              </a:rPr>
              <a:t>Give</a:t>
            </a: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 </a:t>
            </a:r>
          </a:p>
        </p:txBody>
      </p:sp>
      <p:sp>
        <p:nvSpPr>
          <p:cNvPr id="8" name="Arrow: Striped Right 7">
            <a:extLst>
              <a:ext uri="{FF2B5EF4-FFF2-40B4-BE49-F238E27FC236}">
                <a16:creationId xmlns:a16="http://schemas.microsoft.com/office/drawing/2014/main" id="{3F6538FC-352D-4097-88C4-53C7787DC07D}"/>
              </a:ext>
            </a:extLst>
          </p:cNvPr>
          <p:cNvSpPr/>
          <p:nvPr/>
        </p:nvSpPr>
        <p:spPr>
          <a:xfrm>
            <a:off x="5659395" y="3429000"/>
            <a:ext cx="1062681" cy="23958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aramond" panose="02020404030301010803"/>
              <a:ea typeface="+mn-ea"/>
              <a:cs typeface="+mn-cs"/>
            </a:endParaRPr>
          </a:p>
        </p:txBody>
      </p:sp>
      <p:sp>
        <p:nvSpPr>
          <p:cNvPr id="9" name="TextBox 8">
            <a:extLst>
              <a:ext uri="{FF2B5EF4-FFF2-40B4-BE49-F238E27FC236}">
                <a16:creationId xmlns:a16="http://schemas.microsoft.com/office/drawing/2014/main" id="{0BD2B08A-D80C-4142-9C43-C20B0FE00B6C}"/>
              </a:ext>
            </a:extLst>
          </p:cNvPr>
          <p:cNvSpPr txBox="1"/>
          <p:nvPr/>
        </p:nvSpPr>
        <p:spPr>
          <a:xfrm>
            <a:off x="7611762" y="5281448"/>
            <a:ext cx="274320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Receive $10,000 charitable deduction, avoid capital gains tax</a:t>
            </a:r>
          </a:p>
        </p:txBody>
      </p:sp>
    </p:spTree>
    <p:extLst>
      <p:ext uri="{BB962C8B-B14F-4D97-AF65-F5344CB8AC3E}">
        <p14:creationId xmlns:p14="http://schemas.microsoft.com/office/powerpoint/2010/main" val="1688537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67D6-4786-4C10-A7C4-5982558B308C}"/>
              </a:ext>
            </a:extLst>
          </p:cNvPr>
          <p:cNvSpPr>
            <a:spLocks noGrp="1"/>
          </p:cNvSpPr>
          <p:nvPr>
            <p:ph type="title"/>
          </p:nvPr>
        </p:nvSpPr>
        <p:spPr>
          <a:xfrm>
            <a:off x="754380" y="286603"/>
            <a:ext cx="10401300" cy="1450757"/>
          </a:xfrm>
        </p:spPr>
        <p:txBody>
          <a:bodyPr/>
          <a:lstStyle/>
          <a:p>
            <a:r>
              <a:rPr lang="en-US" dirty="0"/>
              <a:t>Give Marketable Security – Cannot Itemize</a:t>
            </a:r>
          </a:p>
        </p:txBody>
      </p:sp>
      <p:pic>
        <p:nvPicPr>
          <p:cNvPr id="4" name="Content Placeholder 3">
            <a:extLst>
              <a:ext uri="{FF2B5EF4-FFF2-40B4-BE49-F238E27FC236}">
                <a16:creationId xmlns:a16="http://schemas.microsoft.com/office/drawing/2014/main" id="{755DAAA7-DE8A-4A12-8663-2C91C4B834FD}"/>
              </a:ext>
            </a:extLst>
          </p:cNvPr>
          <p:cNvPicPr>
            <a:picLocks noGrp="1" noChangeAspect="1"/>
          </p:cNvPicPr>
          <p:nvPr>
            <p:ph idx="1"/>
          </p:nvPr>
        </p:nvPicPr>
        <p:blipFill>
          <a:blip r:embed="rId2"/>
          <a:stretch>
            <a:fillRect/>
          </a:stretch>
        </p:blipFill>
        <p:spPr>
          <a:xfrm>
            <a:off x="1592974" y="2539725"/>
            <a:ext cx="2857500" cy="2314575"/>
          </a:xfrm>
          <a:prstGeom prst="rect">
            <a:avLst/>
          </a:prstGeom>
        </p:spPr>
      </p:pic>
      <p:sp>
        <p:nvSpPr>
          <p:cNvPr id="3" name="Slide Number Placeholder 2">
            <a:extLst>
              <a:ext uri="{FF2B5EF4-FFF2-40B4-BE49-F238E27FC236}">
                <a16:creationId xmlns:a16="http://schemas.microsoft.com/office/drawing/2014/main" id="{D747331D-43B9-4839-969B-EBF8505873F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7799C9-84D9-46D2-A11E-BCF8A720529D}" type="slidenum">
              <a:rPr kumimoji="0" lang="en-US"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pic>
        <p:nvPicPr>
          <p:cNvPr id="5" name="Picture 4">
            <a:extLst>
              <a:ext uri="{FF2B5EF4-FFF2-40B4-BE49-F238E27FC236}">
                <a16:creationId xmlns:a16="http://schemas.microsoft.com/office/drawing/2014/main" id="{9E6CEB34-3F5A-48FF-8152-C1A6F2C4856D}"/>
              </a:ext>
            </a:extLst>
          </p:cNvPr>
          <p:cNvPicPr>
            <a:picLocks noChangeAspect="1"/>
          </p:cNvPicPr>
          <p:nvPr/>
        </p:nvPicPr>
        <p:blipFill>
          <a:blip r:embed="rId2"/>
          <a:stretch>
            <a:fillRect/>
          </a:stretch>
        </p:blipFill>
        <p:spPr>
          <a:xfrm>
            <a:off x="7524750" y="2539726"/>
            <a:ext cx="2857500" cy="2314575"/>
          </a:xfrm>
          <a:prstGeom prst="rect">
            <a:avLst/>
          </a:prstGeom>
        </p:spPr>
      </p:pic>
      <p:sp>
        <p:nvSpPr>
          <p:cNvPr id="6" name="TextBox 5">
            <a:extLst>
              <a:ext uri="{FF2B5EF4-FFF2-40B4-BE49-F238E27FC236}">
                <a16:creationId xmlns:a16="http://schemas.microsoft.com/office/drawing/2014/main" id="{2DCCD0CF-9EAA-495E-B379-14F5E9C3FEA3}"/>
              </a:ext>
            </a:extLst>
          </p:cNvPr>
          <p:cNvSpPr txBox="1"/>
          <p:nvPr/>
        </p:nvSpPr>
        <p:spPr>
          <a:xfrm>
            <a:off x="1560786" y="5281448"/>
            <a:ext cx="297968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Basis = $4,000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Market Value = $10,000</a:t>
            </a:r>
          </a:p>
        </p:txBody>
      </p:sp>
      <p:sp>
        <p:nvSpPr>
          <p:cNvPr id="7" name="TextBox 6">
            <a:extLst>
              <a:ext uri="{FF2B5EF4-FFF2-40B4-BE49-F238E27FC236}">
                <a16:creationId xmlns:a16="http://schemas.microsoft.com/office/drawing/2014/main" id="{138B7878-1A8A-4FBD-BDE3-6B4F8D4B9BAD}"/>
              </a:ext>
            </a:extLst>
          </p:cNvPr>
          <p:cNvSpPr txBox="1"/>
          <p:nvPr/>
        </p:nvSpPr>
        <p:spPr>
          <a:xfrm>
            <a:off x="4942703" y="3299253"/>
            <a:ext cx="191529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Garamond" panose="02020404030301010803"/>
                <a:ea typeface="+mn-ea"/>
                <a:cs typeface="+mn-cs"/>
              </a:rPr>
              <a:t>Give</a:t>
            </a: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 </a:t>
            </a:r>
          </a:p>
        </p:txBody>
      </p:sp>
      <p:sp>
        <p:nvSpPr>
          <p:cNvPr id="8" name="Arrow: Striped Right 7">
            <a:extLst>
              <a:ext uri="{FF2B5EF4-FFF2-40B4-BE49-F238E27FC236}">
                <a16:creationId xmlns:a16="http://schemas.microsoft.com/office/drawing/2014/main" id="{3F6538FC-352D-4097-88C4-53C7787DC07D}"/>
              </a:ext>
            </a:extLst>
          </p:cNvPr>
          <p:cNvSpPr/>
          <p:nvPr/>
        </p:nvSpPr>
        <p:spPr>
          <a:xfrm>
            <a:off x="5659395" y="3429000"/>
            <a:ext cx="1062681" cy="23958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aramond" panose="02020404030301010803"/>
              <a:ea typeface="+mn-ea"/>
              <a:cs typeface="+mn-cs"/>
            </a:endParaRPr>
          </a:p>
        </p:txBody>
      </p:sp>
      <p:sp>
        <p:nvSpPr>
          <p:cNvPr id="9" name="TextBox 8">
            <a:extLst>
              <a:ext uri="{FF2B5EF4-FFF2-40B4-BE49-F238E27FC236}">
                <a16:creationId xmlns:a16="http://schemas.microsoft.com/office/drawing/2014/main" id="{0BD2B08A-D80C-4142-9C43-C20B0FE00B6C}"/>
              </a:ext>
            </a:extLst>
          </p:cNvPr>
          <p:cNvSpPr txBox="1"/>
          <p:nvPr/>
        </p:nvSpPr>
        <p:spPr>
          <a:xfrm>
            <a:off x="7611762" y="5281448"/>
            <a:ext cx="2743200"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rPr>
              <a:t>Avoid capital gains tax</a:t>
            </a:r>
          </a:p>
        </p:txBody>
      </p:sp>
    </p:spTree>
    <p:extLst>
      <p:ext uri="{BB962C8B-B14F-4D97-AF65-F5344CB8AC3E}">
        <p14:creationId xmlns:p14="http://schemas.microsoft.com/office/powerpoint/2010/main" val="2446163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B18A3-A55B-4BDA-8392-07A8E6A210C0}"/>
              </a:ext>
            </a:extLst>
          </p:cNvPr>
          <p:cNvSpPr>
            <a:spLocks noGrp="1"/>
          </p:cNvSpPr>
          <p:nvPr>
            <p:ph type="title"/>
          </p:nvPr>
        </p:nvSpPr>
        <p:spPr/>
        <p:txBody>
          <a:bodyPr>
            <a:normAutofit/>
          </a:bodyPr>
          <a:lstStyle/>
          <a:p>
            <a:r>
              <a:rPr lang="en-US" dirty="0"/>
              <a:t>Appreciated Security/Capital Gain</a:t>
            </a:r>
            <a:br>
              <a:rPr lang="en-US" dirty="0"/>
            </a:br>
            <a:r>
              <a:rPr lang="en-US" sz="2000" i="1" dirty="0"/>
              <a:t>Marginal tax rate 24%/Cap Gain rate 15%</a:t>
            </a:r>
          </a:p>
        </p:txBody>
      </p:sp>
      <p:graphicFrame>
        <p:nvGraphicFramePr>
          <p:cNvPr id="5" name="Table 5">
            <a:extLst>
              <a:ext uri="{FF2B5EF4-FFF2-40B4-BE49-F238E27FC236}">
                <a16:creationId xmlns:a16="http://schemas.microsoft.com/office/drawing/2014/main" id="{F78F767B-BB6F-4F63-A758-19CA93AAEC0A}"/>
              </a:ext>
            </a:extLst>
          </p:cNvPr>
          <p:cNvGraphicFramePr>
            <a:graphicFrameLocks noGrp="1"/>
          </p:cNvGraphicFramePr>
          <p:nvPr>
            <p:ph idx="1"/>
          </p:nvPr>
        </p:nvGraphicFramePr>
        <p:xfrm>
          <a:off x="1295400" y="2557463"/>
          <a:ext cx="7198242" cy="3606800"/>
        </p:xfrm>
        <a:graphic>
          <a:graphicData uri="http://schemas.openxmlformats.org/drawingml/2006/table">
            <a:tbl>
              <a:tblPr firstRow="1" bandRow="1">
                <a:tableStyleId>{5C22544A-7EE6-4342-B048-85BDC9FD1C3A}</a:tableStyleId>
              </a:tblPr>
              <a:tblGrid>
                <a:gridCol w="2861930">
                  <a:extLst>
                    <a:ext uri="{9D8B030D-6E8A-4147-A177-3AD203B41FA5}">
                      <a16:colId xmlns:a16="http://schemas.microsoft.com/office/drawing/2014/main" val="2865964499"/>
                    </a:ext>
                  </a:extLst>
                </a:gridCol>
                <a:gridCol w="2594345">
                  <a:extLst>
                    <a:ext uri="{9D8B030D-6E8A-4147-A177-3AD203B41FA5}">
                      <a16:colId xmlns:a16="http://schemas.microsoft.com/office/drawing/2014/main" val="314863903"/>
                    </a:ext>
                  </a:extLst>
                </a:gridCol>
                <a:gridCol w="1741967">
                  <a:extLst>
                    <a:ext uri="{9D8B030D-6E8A-4147-A177-3AD203B41FA5}">
                      <a16:colId xmlns:a16="http://schemas.microsoft.com/office/drawing/2014/main" val="3316434101"/>
                    </a:ext>
                  </a:extLst>
                </a:gridCol>
              </a:tblGrid>
              <a:tr h="370840">
                <a:tc>
                  <a:txBody>
                    <a:bodyPr/>
                    <a:lstStyle/>
                    <a:p>
                      <a:endParaRPr lang="en-US" dirty="0"/>
                    </a:p>
                  </a:txBody>
                  <a:tcPr/>
                </a:tc>
                <a:tc>
                  <a:txBody>
                    <a:bodyPr/>
                    <a:lstStyle/>
                    <a:p>
                      <a:pPr algn="ctr"/>
                      <a:r>
                        <a:rPr lang="en-US" dirty="0"/>
                        <a:t>Give </a:t>
                      </a:r>
                    </a:p>
                    <a:p>
                      <a:pPr algn="ctr"/>
                      <a:r>
                        <a:rPr lang="en-US" dirty="0"/>
                        <a:t>and Itemize</a:t>
                      </a:r>
                    </a:p>
                  </a:txBody>
                  <a:tcPr/>
                </a:tc>
                <a:tc>
                  <a:txBody>
                    <a:bodyPr/>
                    <a:lstStyle/>
                    <a:p>
                      <a:pPr algn="ctr"/>
                      <a:r>
                        <a:rPr lang="en-US" dirty="0"/>
                        <a:t>Give </a:t>
                      </a:r>
                    </a:p>
                    <a:p>
                      <a:pPr algn="ctr"/>
                      <a:r>
                        <a:rPr lang="en-US" dirty="0"/>
                        <a:t>Don’t Itemize</a:t>
                      </a:r>
                    </a:p>
                  </a:txBody>
                  <a:tcPr/>
                </a:tc>
                <a:extLst>
                  <a:ext uri="{0D108BD9-81ED-4DB2-BD59-A6C34878D82A}">
                    <a16:rowId xmlns:a16="http://schemas.microsoft.com/office/drawing/2014/main" val="1401073924"/>
                  </a:ext>
                </a:extLst>
              </a:tr>
              <a:tr h="370840">
                <a:tc>
                  <a:txBody>
                    <a:bodyPr/>
                    <a:lstStyle/>
                    <a:p>
                      <a:r>
                        <a:rPr lang="en-US" dirty="0"/>
                        <a:t>Value of Stock</a:t>
                      </a:r>
                    </a:p>
                  </a:txBody>
                  <a:tcPr/>
                </a:tc>
                <a:tc>
                  <a:txBody>
                    <a:bodyPr/>
                    <a:lstStyle/>
                    <a:p>
                      <a:pPr algn="ctr"/>
                      <a:r>
                        <a:rPr lang="en-US" dirty="0"/>
                        <a:t>$10,000</a:t>
                      </a:r>
                    </a:p>
                  </a:txBody>
                  <a:tcPr/>
                </a:tc>
                <a:tc>
                  <a:txBody>
                    <a:bodyPr/>
                    <a:lstStyle/>
                    <a:p>
                      <a:pPr algn="ctr"/>
                      <a:r>
                        <a:rPr lang="en-US" dirty="0"/>
                        <a:t>$10,000</a:t>
                      </a:r>
                    </a:p>
                  </a:txBody>
                  <a:tcPr/>
                </a:tc>
                <a:extLst>
                  <a:ext uri="{0D108BD9-81ED-4DB2-BD59-A6C34878D82A}">
                    <a16:rowId xmlns:a16="http://schemas.microsoft.com/office/drawing/2014/main" val="3048095737"/>
                  </a:ext>
                </a:extLst>
              </a:tr>
              <a:tr h="370840">
                <a:tc>
                  <a:txBody>
                    <a:bodyPr/>
                    <a:lstStyle/>
                    <a:p>
                      <a:r>
                        <a:rPr lang="en-US" dirty="0"/>
                        <a:t>Basis</a:t>
                      </a:r>
                    </a:p>
                  </a:txBody>
                  <a:tcPr/>
                </a:tc>
                <a:tc>
                  <a:txBody>
                    <a:bodyPr/>
                    <a:lstStyle/>
                    <a:p>
                      <a:pPr algn="ctr"/>
                      <a:r>
                        <a:rPr lang="en-US" dirty="0"/>
                        <a:t>$4,000</a:t>
                      </a:r>
                    </a:p>
                  </a:txBody>
                  <a:tcPr/>
                </a:tc>
                <a:tc>
                  <a:txBody>
                    <a:bodyPr/>
                    <a:lstStyle/>
                    <a:p>
                      <a:pPr algn="ctr"/>
                      <a:r>
                        <a:rPr lang="en-US" dirty="0"/>
                        <a:t>$4,000</a:t>
                      </a:r>
                    </a:p>
                  </a:txBody>
                  <a:tcPr/>
                </a:tc>
                <a:extLst>
                  <a:ext uri="{0D108BD9-81ED-4DB2-BD59-A6C34878D82A}">
                    <a16:rowId xmlns:a16="http://schemas.microsoft.com/office/drawing/2014/main" val="21039398"/>
                  </a:ext>
                </a:extLst>
              </a:tr>
              <a:tr h="370840">
                <a:tc>
                  <a:txBody>
                    <a:bodyPr/>
                    <a:lstStyle/>
                    <a:p>
                      <a:r>
                        <a:rPr lang="en-US" dirty="0"/>
                        <a:t>Gain on Sale</a:t>
                      </a:r>
                    </a:p>
                  </a:txBody>
                  <a:tcPr/>
                </a:tc>
                <a:tc>
                  <a:txBody>
                    <a:bodyPr/>
                    <a:lstStyle/>
                    <a:p>
                      <a:pPr algn="ctr"/>
                      <a:r>
                        <a:rPr lang="en-US" dirty="0"/>
                        <a:t>- 0 -</a:t>
                      </a:r>
                    </a:p>
                  </a:txBody>
                  <a:tcPr/>
                </a:tc>
                <a:tc>
                  <a:txBody>
                    <a:bodyPr/>
                    <a:lstStyle/>
                    <a:p>
                      <a:pPr algn="ctr"/>
                      <a:r>
                        <a:rPr lang="en-US" dirty="0"/>
                        <a:t>- 0 -</a:t>
                      </a:r>
                    </a:p>
                  </a:txBody>
                  <a:tcPr/>
                </a:tc>
                <a:extLst>
                  <a:ext uri="{0D108BD9-81ED-4DB2-BD59-A6C34878D82A}">
                    <a16:rowId xmlns:a16="http://schemas.microsoft.com/office/drawing/2014/main" val="510254373"/>
                  </a:ext>
                </a:extLst>
              </a:tr>
              <a:tr h="370840">
                <a:tc>
                  <a:txBody>
                    <a:bodyPr/>
                    <a:lstStyle/>
                    <a:p>
                      <a:r>
                        <a:rPr lang="en-US" dirty="0"/>
                        <a:t>Charitable Gift</a:t>
                      </a:r>
                    </a:p>
                  </a:txBody>
                  <a:tcPr/>
                </a:tc>
                <a:tc>
                  <a:txBody>
                    <a:bodyPr/>
                    <a:lstStyle/>
                    <a:p>
                      <a:pPr algn="ctr"/>
                      <a:r>
                        <a:rPr lang="en-US" dirty="0"/>
                        <a:t>$10,000</a:t>
                      </a:r>
                    </a:p>
                  </a:txBody>
                  <a:tcPr/>
                </a:tc>
                <a:tc>
                  <a:txBody>
                    <a:bodyPr/>
                    <a:lstStyle/>
                    <a:p>
                      <a:pPr algn="ctr"/>
                      <a:r>
                        <a:rPr lang="en-US" dirty="0"/>
                        <a:t>$10,000</a:t>
                      </a:r>
                    </a:p>
                  </a:txBody>
                  <a:tcPr/>
                </a:tc>
                <a:extLst>
                  <a:ext uri="{0D108BD9-81ED-4DB2-BD59-A6C34878D82A}">
                    <a16:rowId xmlns:a16="http://schemas.microsoft.com/office/drawing/2014/main" val="1268624907"/>
                  </a:ext>
                </a:extLst>
              </a:tr>
              <a:tr h="370840">
                <a:tc>
                  <a:txBody>
                    <a:bodyPr/>
                    <a:lstStyle/>
                    <a:p>
                      <a:r>
                        <a:rPr lang="en-US" dirty="0"/>
                        <a:t>Deduction</a:t>
                      </a:r>
                    </a:p>
                  </a:txBody>
                  <a:tcPr/>
                </a:tc>
                <a:tc>
                  <a:txBody>
                    <a:bodyPr/>
                    <a:lstStyle/>
                    <a:p>
                      <a:pPr algn="ctr"/>
                      <a:r>
                        <a:rPr lang="en-US" dirty="0"/>
                        <a:t>$10,000</a:t>
                      </a:r>
                    </a:p>
                  </a:txBody>
                  <a:tcPr/>
                </a:tc>
                <a:tc>
                  <a:txBody>
                    <a:bodyPr/>
                    <a:lstStyle/>
                    <a:p>
                      <a:pPr algn="ctr"/>
                      <a:r>
                        <a:rPr lang="en-US" dirty="0"/>
                        <a:t>- 0 -</a:t>
                      </a:r>
                    </a:p>
                  </a:txBody>
                  <a:tcPr/>
                </a:tc>
                <a:extLst>
                  <a:ext uri="{0D108BD9-81ED-4DB2-BD59-A6C34878D82A}">
                    <a16:rowId xmlns:a16="http://schemas.microsoft.com/office/drawing/2014/main" val="421491070"/>
                  </a:ext>
                </a:extLst>
              </a:tr>
              <a:tr h="370840">
                <a:tc>
                  <a:txBody>
                    <a:bodyPr/>
                    <a:lstStyle/>
                    <a:p>
                      <a:r>
                        <a:rPr lang="en-US" dirty="0"/>
                        <a:t>Itemize Tax Savings (24%)</a:t>
                      </a:r>
                    </a:p>
                  </a:txBody>
                  <a:tcPr/>
                </a:tc>
                <a:tc>
                  <a:txBody>
                    <a:bodyPr/>
                    <a:lstStyle/>
                    <a:p>
                      <a:pPr algn="ctr"/>
                      <a:r>
                        <a:rPr lang="en-US" dirty="0"/>
                        <a:t>$2,400</a:t>
                      </a:r>
                    </a:p>
                  </a:txBody>
                  <a:tcPr/>
                </a:tc>
                <a:tc>
                  <a:txBody>
                    <a:bodyPr/>
                    <a:lstStyle/>
                    <a:p>
                      <a:pPr algn="ctr"/>
                      <a:r>
                        <a:rPr lang="en-US" dirty="0"/>
                        <a:t>- 0 -</a:t>
                      </a:r>
                    </a:p>
                  </a:txBody>
                  <a:tcPr/>
                </a:tc>
                <a:extLst>
                  <a:ext uri="{0D108BD9-81ED-4DB2-BD59-A6C34878D82A}">
                    <a16:rowId xmlns:a16="http://schemas.microsoft.com/office/drawing/2014/main" val="3474325232"/>
                  </a:ext>
                </a:extLst>
              </a:tr>
              <a:tr h="370840">
                <a:tc>
                  <a:txBody>
                    <a:bodyPr/>
                    <a:lstStyle/>
                    <a:p>
                      <a:r>
                        <a:rPr lang="en-US" dirty="0"/>
                        <a:t>Tax on Gain (15%)</a:t>
                      </a:r>
                    </a:p>
                  </a:txBody>
                  <a:tcPr/>
                </a:tc>
                <a:tc>
                  <a:txBody>
                    <a:bodyPr/>
                    <a:lstStyle/>
                    <a:p>
                      <a:pPr algn="ctr"/>
                      <a:r>
                        <a:rPr lang="en-US" dirty="0"/>
                        <a:t>- 0 -</a:t>
                      </a:r>
                    </a:p>
                  </a:txBody>
                  <a:tcPr/>
                </a:tc>
                <a:tc>
                  <a:txBody>
                    <a:bodyPr/>
                    <a:lstStyle/>
                    <a:p>
                      <a:pPr algn="ctr"/>
                      <a:r>
                        <a:rPr lang="en-US" dirty="0"/>
                        <a:t>- 0 -</a:t>
                      </a:r>
                    </a:p>
                  </a:txBody>
                  <a:tcPr/>
                </a:tc>
                <a:extLst>
                  <a:ext uri="{0D108BD9-81ED-4DB2-BD59-A6C34878D82A}">
                    <a16:rowId xmlns:a16="http://schemas.microsoft.com/office/drawing/2014/main" val="3345808757"/>
                  </a:ext>
                </a:extLst>
              </a:tr>
              <a:tr h="370840">
                <a:tc>
                  <a:txBody>
                    <a:bodyPr/>
                    <a:lstStyle/>
                    <a:p>
                      <a:r>
                        <a:rPr lang="en-US" dirty="0"/>
                        <a:t>Net Tax Change</a:t>
                      </a:r>
                    </a:p>
                  </a:txBody>
                  <a:tcPr/>
                </a:tc>
                <a:tc>
                  <a:txBody>
                    <a:bodyPr/>
                    <a:lstStyle/>
                    <a:p>
                      <a:pPr algn="ctr"/>
                      <a:r>
                        <a:rPr lang="en-US" dirty="0"/>
                        <a:t>-$2,400</a:t>
                      </a:r>
                    </a:p>
                  </a:txBody>
                  <a:tcPr/>
                </a:tc>
                <a:tc>
                  <a:txBody>
                    <a:bodyPr/>
                    <a:lstStyle/>
                    <a:p>
                      <a:pPr algn="ctr"/>
                      <a:r>
                        <a:rPr lang="en-US" dirty="0"/>
                        <a:t>- 0 -</a:t>
                      </a:r>
                    </a:p>
                  </a:txBody>
                  <a:tcPr/>
                </a:tc>
                <a:extLst>
                  <a:ext uri="{0D108BD9-81ED-4DB2-BD59-A6C34878D82A}">
                    <a16:rowId xmlns:a16="http://schemas.microsoft.com/office/drawing/2014/main" val="2143216953"/>
                  </a:ext>
                </a:extLst>
              </a:tr>
            </a:tbl>
          </a:graphicData>
        </a:graphic>
      </p:graphicFrame>
      <p:sp>
        <p:nvSpPr>
          <p:cNvPr id="4" name="Slide Number Placeholder 3">
            <a:extLst>
              <a:ext uri="{FF2B5EF4-FFF2-40B4-BE49-F238E27FC236}">
                <a16:creationId xmlns:a16="http://schemas.microsoft.com/office/drawing/2014/main" id="{FBA6901F-A861-4E99-9CFC-B0F8DF963FAE}"/>
              </a:ext>
            </a:extLst>
          </p:cNvPr>
          <p:cNvSpPr>
            <a:spLocks noGrp="1"/>
          </p:cNvSpPr>
          <p:nvPr>
            <p:ph type="sldNum" sz="quarter" idx="12"/>
          </p:nvPr>
        </p:nvSpPr>
        <p:spPr/>
        <p:txBody>
          <a:bodyPr/>
          <a:lstStyle/>
          <a:p>
            <a:fld id="{E97799C9-84D9-46D2-A11E-BCF8A720529D}" type="slidenum">
              <a:rPr lang="en-US" smtClean="0"/>
              <a:t>17</a:t>
            </a:fld>
            <a:endParaRPr lang="en-US" dirty="0"/>
          </a:p>
        </p:txBody>
      </p:sp>
      <p:graphicFrame>
        <p:nvGraphicFramePr>
          <p:cNvPr id="7" name="Table 6">
            <a:extLst>
              <a:ext uri="{FF2B5EF4-FFF2-40B4-BE49-F238E27FC236}">
                <a16:creationId xmlns:a16="http://schemas.microsoft.com/office/drawing/2014/main" id="{CA802696-631B-49F1-B420-A69556BB42F2}"/>
              </a:ext>
            </a:extLst>
          </p:cNvPr>
          <p:cNvGraphicFramePr>
            <a:graphicFrameLocks noGrp="1"/>
          </p:cNvGraphicFramePr>
          <p:nvPr/>
        </p:nvGraphicFramePr>
        <p:xfrm>
          <a:off x="8493640" y="2557463"/>
          <a:ext cx="2402958" cy="3606800"/>
        </p:xfrm>
        <a:graphic>
          <a:graphicData uri="http://schemas.openxmlformats.org/drawingml/2006/table">
            <a:tbl>
              <a:tblPr firstRow="1" bandRow="1">
                <a:tableStyleId>{5C22544A-7EE6-4342-B048-85BDC9FD1C3A}</a:tableStyleId>
              </a:tblPr>
              <a:tblGrid>
                <a:gridCol w="2402958">
                  <a:extLst>
                    <a:ext uri="{9D8B030D-6E8A-4147-A177-3AD203B41FA5}">
                      <a16:colId xmlns:a16="http://schemas.microsoft.com/office/drawing/2014/main" val="1283100566"/>
                    </a:ext>
                  </a:extLst>
                </a:gridCol>
              </a:tblGrid>
              <a:tr h="370840">
                <a:tc>
                  <a:txBody>
                    <a:bodyPr/>
                    <a:lstStyle/>
                    <a:p>
                      <a:pPr algn="ctr"/>
                      <a:r>
                        <a:rPr lang="en-US" dirty="0"/>
                        <a:t>Sell Security </a:t>
                      </a:r>
                    </a:p>
                    <a:p>
                      <a:pPr algn="ctr"/>
                      <a:r>
                        <a:rPr lang="en-US" dirty="0"/>
                        <a:t>Don’t Itemize</a:t>
                      </a:r>
                    </a:p>
                  </a:txBody>
                  <a:tcPr/>
                </a:tc>
                <a:extLst>
                  <a:ext uri="{0D108BD9-81ED-4DB2-BD59-A6C34878D82A}">
                    <a16:rowId xmlns:a16="http://schemas.microsoft.com/office/drawing/2014/main" val="531839346"/>
                  </a:ext>
                </a:extLst>
              </a:tr>
              <a:tr h="370840">
                <a:tc>
                  <a:txBody>
                    <a:bodyPr/>
                    <a:lstStyle/>
                    <a:p>
                      <a:pPr algn="ctr"/>
                      <a:r>
                        <a:rPr lang="en-US" dirty="0"/>
                        <a:t>$10,000</a:t>
                      </a:r>
                    </a:p>
                  </a:txBody>
                  <a:tcPr/>
                </a:tc>
                <a:extLst>
                  <a:ext uri="{0D108BD9-81ED-4DB2-BD59-A6C34878D82A}">
                    <a16:rowId xmlns:a16="http://schemas.microsoft.com/office/drawing/2014/main" val="3622388637"/>
                  </a:ext>
                </a:extLst>
              </a:tr>
              <a:tr h="370840">
                <a:tc>
                  <a:txBody>
                    <a:bodyPr/>
                    <a:lstStyle/>
                    <a:p>
                      <a:pPr algn="ctr"/>
                      <a:r>
                        <a:rPr lang="en-US" dirty="0"/>
                        <a:t>$4,000</a:t>
                      </a:r>
                    </a:p>
                  </a:txBody>
                  <a:tcPr/>
                </a:tc>
                <a:extLst>
                  <a:ext uri="{0D108BD9-81ED-4DB2-BD59-A6C34878D82A}">
                    <a16:rowId xmlns:a16="http://schemas.microsoft.com/office/drawing/2014/main" val="2222126174"/>
                  </a:ext>
                </a:extLst>
              </a:tr>
              <a:tr h="370840">
                <a:tc>
                  <a:txBody>
                    <a:bodyPr/>
                    <a:lstStyle/>
                    <a:p>
                      <a:pPr algn="ctr"/>
                      <a:r>
                        <a:rPr lang="en-US" dirty="0"/>
                        <a:t>$6,000</a:t>
                      </a:r>
                    </a:p>
                  </a:txBody>
                  <a:tcPr/>
                </a:tc>
                <a:extLst>
                  <a:ext uri="{0D108BD9-81ED-4DB2-BD59-A6C34878D82A}">
                    <a16:rowId xmlns:a16="http://schemas.microsoft.com/office/drawing/2014/main" val="150058968"/>
                  </a:ext>
                </a:extLst>
              </a:tr>
              <a:tr h="370840">
                <a:tc>
                  <a:txBody>
                    <a:bodyPr/>
                    <a:lstStyle/>
                    <a:p>
                      <a:pPr algn="ctr"/>
                      <a:r>
                        <a:rPr lang="en-US" dirty="0"/>
                        <a:t>$6,000</a:t>
                      </a:r>
                    </a:p>
                  </a:txBody>
                  <a:tcPr/>
                </a:tc>
                <a:extLst>
                  <a:ext uri="{0D108BD9-81ED-4DB2-BD59-A6C34878D82A}">
                    <a16:rowId xmlns:a16="http://schemas.microsoft.com/office/drawing/2014/main" val="1220986209"/>
                  </a:ext>
                </a:extLst>
              </a:tr>
              <a:tr h="370840">
                <a:tc>
                  <a:txBody>
                    <a:bodyPr/>
                    <a:lstStyle/>
                    <a:p>
                      <a:pPr algn="ctr"/>
                      <a:r>
                        <a:rPr lang="en-US" dirty="0"/>
                        <a:t>- 0 -</a:t>
                      </a:r>
                    </a:p>
                  </a:txBody>
                  <a:tcPr/>
                </a:tc>
                <a:extLst>
                  <a:ext uri="{0D108BD9-81ED-4DB2-BD59-A6C34878D82A}">
                    <a16:rowId xmlns:a16="http://schemas.microsoft.com/office/drawing/2014/main" val="2813396113"/>
                  </a:ext>
                </a:extLst>
              </a:tr>
              <a:tr h="370840">
                <a:tc>
                  <a:txBody>
                    <a:bodyPr/>
                    <a:lstStyle/>
                    <a:p>
                      <a:pPr algn="ctr"/>
                      <a:r>
                        <a:rPr lang="en-US" dirty="0"/>
                        <a:t>- 0 -</a:t>
                      </a:r>
                    </a:p>
                  </a:txBody>
                  <a:tcPr/>
                </a:tc>
                <a:extLst>
                  <a:ext uri="{0D108BD9-81ED-4DB2-BD59-A6C34878D82A}">
                    <a16:rowId xmlns:a16="http://schemas.microsoft.com/office/drawing/2014/main" val="95026771"/>
                  </a:ext>
                </a:extLst>
              </a:tr>
              <a:tr h="370840">
                <a:tc>
                  <a:txBody>
                    <a:bodyPr/>
                    <a:lstStyle/>
                    <a:p>
                      <a:pPr algn="ctr"/>
                      <a:r>
                        <a:rPr lang="en-US" dirty="0"/>
                        <a:t>$900</a:t>
                      </a:r>
                    </a:p>
                  </a:txBody>
                  <a:tcPr/>
                </a:tc>
                <a:extLst>
                  <a:ext uri="{0D108BD9-81ED-4DB2-BD59-A6C34878D82A}">
                    <a16:rowId xmlns:a16="http://schemas.microsoft.com/office/drawing/2014/main" val="808344682"/>
                  </a:ext>
                </a:extLst>
              </a:tr>
              <a:tr h="370840">
                <a:tc>
                  <a:txBody>
                    <a:bodyPr/>
                    <a:lstStyle/>
                    <a:p>
                      <a:pPr algn="ctr"/>
                      <a:r>
                        <a:rPr lang="en-US" dirty="0"/>
                        <a:t>+$900</a:t>
                      </a:r>
                    </a:p>
                  </a:txBody>
                  <a:tcPr/>
                </a:tc>
                <a:extLst>
                  <a:ext uri="{0D108BD9-81ED-4DB2-BD59-A6C34878D82A}">
                    <a16:rowId xmlns:a16="http://schemas.microsoft.com/office/drawing/2014/main" val="3878773806"/>
                  </a:ext>
                </a:extLst>
              </a:tr>
            </a:tbl>
          </a:graphicData>
        </a:graphic>
      </p:graphicFrame>
    </p:spTree>
    <p:extLst>
      <p:ext uri="{BB962C8B-B14F-4D97-AF65-F5344CB8AC3E}">
        <p14:creationId xmlns:p14="http://schemas.microsoft.com/office/powerpoint/2010/main" val="148503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But What If You Still Want To Own the Stock?</a:t>
            </a:r>
          </a:p>
        </p:txBody>
      </p:sp>
      <p:sp>
        <p:nvSpPr>
          <p:cNvPr id="3" name="Content Placeholder 2"/>
          <p:cNvSpPr>
            <a:spLocks noGrp="1"/>
          </p:cNvSpPr>
          <p:nvPr>
            <p:ph idx="1"/>
          </p:nvPr>
        </p:nvSpPr>
        <p:spPr/>
        <p:txBody>
          <a:bodyPr>
            <a:normAutofit/>
          </a:bodyPr>
          <a:lstStyle/>
          <a:p>
            <a:r>
              <a:rPr lang="en-US" sz="3200" dirty="0"/>
              <a:t>Buy it back the same day!</a:t>
            </a:r>
          </a:p>
          <a:p>
            <a:pPr lvl="1"/>
            <a:r>
              <a:rPr lang="en-US" sz="3200" dirty="0"/>
              <a:t>No “Wash Sale” Limitations on Stock Disposed Of by Gift</a:t>
            </a:r>
          </a:p>
          <a:p>
            <a:r>
              <a:rPr lang="en-US" sz="3200" dirty="0"/>
              <a:t>Your tax basis is now higher</a:t>
            </a:r>
          </a:p>
        </p:txBody>
      </p:sp>
      <p:sp>
        <p:nvSpPr>
          <p:cNvPr id="4" name="Slide Number Placeholder 3"/>
          <p:cNvSpPr>
            <a:spLocks noGrp="1"/>
          </p:cNvSpPr>
          <p:nvPr>
            <p:ph type="sldNum" sz="quarter" idx="12"/>
          </p:nvPr>
        </p:nvSpPr>
        <p:spPr/>
        <p:txBody>
          <a:bodyPr/>
          <a:lstStyle/>
          <a:p>
            <a:fld id="{E97799C9-84D9-46D2-A11E-BCF8A720529D}" type="slidenum">
              <a:rPr lang="en-US" smtClean="0"/>
              <a:t>18</a:t>
            </a:fld>
            <a:endParaRPr lang="en-US" dirty="0"/>
          </a:p>
        </p:txBody>
      </p:sp>
    </p:spTree>
    <p:extLst>
      <p:ext uri="{BB962C8B-B14F-4D97-AF65-F5344CB8AC3E}">
        <p14:creationId xmlns:p14="http://schemas.microsoft.com/office/powerpoint/2010/main" val="2324376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8E7A-9E13-4A96-9C20-7F495680B8DB}"/>
              </a:ext>
            </a:extLst>
          </p:cNvPr>
          <p:cNvSpPr>
            <a:spLocks noGrp="1"/>
          </p:cNvSpPr>
          <p:nvPr>
            <p:ph type="title"/>
          </p:nvPr>
        </p:nvSpPr>
        <p:spPr/>
        <p:txBody>
          <a:bodyPr/>
          <a:lstStyle/>
          <a:p>
            <a:r>
              <a:rPr lang="en-US" dirty="0"/>
              <a:t>Gifts of Retirement Assets</a:t>
            </a:r>
          </a:p>
        </p:txBody>
      </p:sp>
      <p:sp>
        <p:nvSpPr>
          <p:cNvPr id="3" name="Text Placeholder 2">
            <a:extLst>
              <a:ext uri="{FF2B5EF4-FFF2-40B4-BE49-F238E27FC236}">
                <a16:creationId xmlns:a16="http://schemas.microsoft.com/office/drawing/2014/main" id="{F6DA6DBD-2DCC-4DCF-BE7F-24EEF550CAFE}"/>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3DDB4FD-1881-4DE9-92B0-15F2B1114EA0}"/>
              </a:ext>
            </a:extLst>
          </p:cNvPr>
          <p:cNvSpPr>
            <a:spLocks noGrp="1"/>
          </p:cNvSpPr>
          <p:nvPr>
            <p:ph type="dt" sz="half" idx="10"/>
          </p:nvPr>
        </p:nvSpPr>
        <p:spPr/>
        <p:txBody>
          <a:bodyPr/>
          <a:lstStyle/>
          <a:p>
            <a:fld id="{37302495-6F57-4094-92FC-3148AC6F16EA}" type="datetime1">
              <a:rPr lang="en-US" smtClean="0"/>
              <a:t>8/7/2020</a:t>
            </a:fld>
            <a:endParaRPr lang="en-US"/>
          </a:p>
        </p:txBody>
      </p:sp>
      <p:sp>
        <p:nvSpPr>
          <p:cNvPr id="5" name="Slide Number Placeholder 4">
            <a:extLst>
              <a:ext uri="{FF2B5EF4-FFF2-40B4-BE49-F238E27FC236}">
                <a16:creationId xmlns:a16="http://schemas.microsoft.com/office/drawing/2014/main" id="{64453EC6-58B9-42EA-B861-0AB11AEC3820}"/>
              </a:ext>
            </a:extLst>
          </p:cNvPr>
          <p:cNvSpPr>
            <a:spLocks noGrp="1"/>
          </p:cNvSpPr>
          <p:nvPr>
            <p:ph type="sldNum" sz="quarter" idx="12"/>
          </p:nvPr>
        </p:nvSpPr>
        <p:spPr/>
        <p:txBody>
          <a:bodyPr/>
          <a:lstStyle/>
          <a:p>
            <a:fld id="{DB07ED12-6588-45E0-9E18-3E27797308BB}" type="slidenum">
              <a:rPr lang="en-US" smtClean="0"/>
              <a:t>19</a:t>
            </a:fld>
            <a:endParaRPr lang="en-US"/>
          </a:p>
        </p:txBody>
      </p:sp>
    </p:spTree>
    <p:extLst>
      <p:ext uri="{BB962C8B-B14F-4D97-AF65-F5344CB8AC3E}">
        <p14:creationId xmlns:p14="http://schemas.microsoft.com/office/powerpoint/2010/main" val="260588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B49E-F8BF-42DD-9617-CFB73CE73442}"/>
              </a:ext>
            </a:extLst>
          </p:cNvPr>
          <p:cNvSpPr>
            <a:spLocks noGrp="1"/>
          </p:cNvSpPr>
          <p:nvPr>
            <p:ph type="title"/>
          </p:nvPr>
        </p:nvSpPr>
        <p:spPr>
          <a:xfrm>
            <a:off x="1097280" y="286603"/>
            <a:ext cx="10058400" cy="1450757"/>
          </a:xfrm>
        </p:spPr>
        <p:txBody>
          <a:bodyPr>
            <a:normAutofit/>
          </a:bodyPr>
          <a:lstStyle/>
          <a:p>
            <a:r>
              <a:rPr lang="en-US" dirty="0"/>
              <a:t>My Contact Information</a:t>
            </a:r>
          </a:p>
        </p:txBody>
      </p:sp>
      <p:pic>
        <p:nvPicPr>
          <p:cNvPr id="21" name="Content Placeholder 6">
            <a:extLst>
              <a:ext uri="{FF2B5EF4-FFF2-40B4-BE49-F238E27FC236}">
                <a16:creationId xmlns:a16="http://schemas.microsoft.com/office/drawing/2014/main" id="{48108BA5-2A04-4D75-BF65-4F940780009C}"/>
              </a:ext>
            </a:extLst>
          </p:cNvPr>
          <p:cNvPicPr>
            <a:picLocks noChangeAspect="1"/>
          </p:cNvPicPr>
          <p:nvPr/>
        </p:nvPicPr>
        <p:blipFill rotWithShape="1">
          <a:blip r:embed="rId2">
            <a:extLst>
              <a:ext uri="{28A0092B-C50C-407E-A947-70E740481C1C}">
                <a14:useLocalDpi xmlns:a14="http://schemas.microsoft.com/office/drawing/2010/main" val="0"/>
              </a:ext>
            </a:extLst>
          </a:blip>
          <a:srcRect l="13762" r="16014" b="2"/>
          <a:stretch/>
        </p:blipFill>
        <p:spPr>
          <a:xfrm>
            <a:off x="8020570" y="1916318"/>
            <a:ext cx="3135109" cy="3471012"/>
          </a:xfrm>
          <a:prstGeom prst="rect">
            <a:avLst/>
          </a:prstGeom>
        </p:spPr>
      </p:pic>
      <p:sp>
        <p:nvSpPr>
          <p:cNvPr id="4" name="Date Placeholder 3">
            <a:extLst>
              <a:ext uri="{FF2B5EF4-FFF2-40B4-BE49-F238E27FC236}">
                <a16:creationId xmlns:a16="http://schemas.microsoft.com/office/drawing/2014/main" id="{3BD0591A-9A3F-4B08-9A77-2CAFC8FCFCEB}"/>
              </a:ext>
            </a:extLst>
          </p:cNvPr>
          <p:cNvSpPr>
            <a:spLocks noGrp="1"/>
          </p:cNvSpPr>
          <p:nvPr>
            <p:ph type="dt" sz="half" idx="10"/>
          </p:nvPr>
        </p:nvSpPr>
        <p:spPr>
          <a:xfrm>
            <a:off x="1097280" y="6459785"/>
            <a:ext cx="2472271" cy="365125"/>
          </a:xfrm>
        </p:spPr>
        <p:txBody>
          <a:bodyPr>
            <a:normAutofit/>
          </a:bodyPr>
          <a:lstStyle/>
          <a:p>
            <a:pPr>
              <a:spcAft>
                <a:spcPts val="600"/>
              </a:spcAft>
            </a:pPr>
            <a:fld id="{A7352CE2-C517-4974-ABEA-21850C47ADDD}" type="datetime1">
              <a:rPr lang="en-US" smtClean="0"/>
              <a:pPr>
                <a:spcAft>
                  <a:spcPts val="600"/>
                </a:spcAft>
              </a:pPr>
              <a:t>8/7/2020</a:t>
            </a:fld>
            <a:endParaRPr lang="en-US"/>
          </a:p>
        </p:txBody>
      </p:sp>
      <p:sp>
        <p:nvSpPr>
          <p:cNvPr id="5" name="Slide Number Placeholder 4">
            <a:extLst>
              <a:ext uri="{FF2B5EF4-FFF2-40B4-BE49-F238E27FC236}">
                <a16:creationId xmlns:a16="http://schemas.microsoft.com/office/drawing/2014/main" id="{724B81DA-572F-4432-9E57-EEE43C564FA4}"/>
              </a:ext>
            </a:extLst>
          </p:cNvPr>
          <p:cNvSpPr>
            <a:spLocks noGrp="1"/>
          </p:cNvSpPr>
          <p:nvPr>
            <p:ph type="sldNum" sz="quarter" idx="12"/>
          </p:nvPr>
        </p:nvSpPr>
        <p:spPr>
          <a:xfrm>
            <a:off x="9900458" y="6459785"/>
            <a:ext cx="1312025" cy="365125"/>
          </a:xfrm>
        </p:spPr>
        <p:txBody>
          <a:bodyPr>
            <a:normAutofit/>
          </a:bodyPr>
          <a:lstStyle/>
          <a:p>
            <a:pPr>
              <a:spcAft>
                <a:spcPts val="600"/>
              </a:spcAft>
            </a:pPr>
            <a:fld id="{DB07ED12-6588-45E0-9E18-3E27797308BB}" type="slidenum">
              <a:rPr lang="en-US" smtClean="0"/>
              <a:pPr>
                <a:spcAft>
                  <a:spcPts val="600"/>
                </a:spcAft>
              </a:pPr>
              <a:t>2</a:t>
            </a:fld>
            <a:endParaRPr lang="en-US"/>
          </a:p>
        </p:txBody>
      </p:sp>
      <p:sp>
        <p:nvSpPr>
          <p:cNvPr id="9" name="Content Placeholder 8">
            <a:extLst>
              <a:ext uri="{FF2B5EF4-FFF2-40B4-BE49-F238E27FC236}">
                <a16:creationId xmlns:a16="http://schemas.microsoft.com/office/drawing/2014/main" id="{69C7048B-8707-4AC2-9C5F-795EA045731A}"/>
              </a:ext>
            </a:extLst>
          </p:cNvPr>
          <p:cNvSpPr>
            <a:spLocks noGrp="1"/>
          </p:cNvSpPr>
          <p:nvPr>
            <p:ph idx="1"/>
          </p:nvPr>
        </p:nvSpPr>
        <p:spPr/>
        <p:txBody>
          <a:bodyPr/>
          <a:lstStyle/>
          <a:p>
            <a:r>
              <a:rPr lang="en-US" dirty="0"/>
              <a:t>David Bennett</a:t>
            </a:r>
          </a:p>
          <a:p>
            <a:pPr lvl="1"/>
            <a:r>
              <a:rPr lang="en-US" dirty="0"/>
              <a:t>Cell:  260-804-5617</a:t>
            </a:r>
          </a:p>
          <a:p>
            <a:pPr lvl="1"/>
            <a:r>
              <a:rPr lang="en-US" dirty="0"/>
              <a:t>Email: </a:t>
            </a:r>
            <a:r>
              <a:rPr lang="en-US" dirty="0">
                <a:hlinkClick r:id="rId3"/>
              </a:rPr>
              <a:t>cfrtinstitute@gmail.com</a:t>
            </a:r>
            <a:endParaRPr lang="en-US" dirty="0"/>
          </a:p>
          <a:p>
            <a:pPr lvl="1"/>
            <a:r>
              <a:rPr lang="en-US" dirty="0"/>
              <a:t>Website: </a:t>
            </a:r>
            <a:r>
              <a:rPr lang="en-US" dirty="0">
                <a:hlinkClick r:id="rId3"/>
              </a:rPr>
              <a:t>www.cfrti.com</a:t>
            </a: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00690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C747-A118-48CD-ACE9-91B3BD0CCD2B}"/>
              </a:ext>
            </a:extLst>
          </p:cNvPr>
          <p:cNvSpPr>
            <a:spLocks noGrp="1"/>
          </p:cNvSpPr>
          <p:nvPr>
            <p:ph type="title"/>
          </p:nvPr>
        </p:nvSpPr>
        <p:spPr/>
        <p:txBody>
          <a:bodyPr>
            <a:normAutofit/>
          </a:bodyPr>
          <a:lstStyle/>
          <a:p>
            <a:r>
              <a:rPr lang="en-US" sz="7200" dirty="0"/>
              <a:t>Gifting Retirement Assets</a:t>
            </a:r>
          </a:p>
        </p:txBody>
      </p:sp>
      <p:sp>
        <p:nvSpPr>
          <p:cNvPr id="3" name="Content Placeholder 2">
            <a:extLst>
              <a:ext uri="{FF2B5EF4-FFF2-40B4-BE49-F238E27FC236}">
                <a16:creationId xmlns:a16="http://schemas.microsoft.com/office/drawing/2014/main" id="{8D3B6A94-0844-4565-9746-B1B2CEF42129}"/>
              </a:ext>
            </a:extLst>
          </p:cNvPr>
          <p:cNvSpPr>
            <a:spLocks noGrp="1"/>
          </p:cNvSpPr>
          <p:nvPr>
            <p:ph idx="1"/>
          </p:nvPr>
        </p:nvSpPr>
        <p:spPr/>
        <p:txBody>
          <a:bodyPr>
            <a:normAutofit/>
          </a:bodyPr>
          <a:lstStyle/>
          <a:p>
            <a:pPr marL="0" indent="0">
              <a:buNone/>
            </a:pPr>
            <a:r>
              <a:rPr lang="en-US" sz="2400" dirty="0"/>
              <a:t>Retirement assets may be subject to taxation, even if a donor is not subject to federal estate taxes.</a:t>
            </a:r>
          </a:p>
          <a:p>
            <a:pPr marL="0" indent="0">
              <a:buNone/>
            </a:pPr>
            <a:r>
              <a:rPr lang="en-US" sz="2400" dirty="0"/>
              <a:t>That’s because most retirement assets are considered to be “tax heavy” assets – they were never taxed during the lifetime of the donor.  Upon the death of the donor, then, the recipient of those assets may need to pay taxes on the assets they receive.</a:t>
            </a:r>
          </a:p>
          <a:p>
            <a:pPr marL="0" indent="0">
              <a:buNone/>
            </a:pPr>
            <a:r>
              <a:rPr lang="en-US" sz="2400" dirty="0"/>
              <a:t>This is not true, however, for retirement assets given to a charity such as a community foundation.  </a:t>
            </a:r>
          </a:p>
          <a:p>
            <a:pPr marL="0" indent="0">
              <a:buNone/>
            </a:pPr>
            <a:r>
              <a:rPr lang="en-US" sz="2400" dirty="0"/>
              <a:t>As the next few slides will show, retirement assets still require </a:t>
            </a:r>
            <a:r>
              <a:rPr lang="en-US" sz="2400"/>
              <a:t>thoughtful planning.</a:t>
            </a:r>
            <a:endParaRPr lang="en-US" sz="2400" dirty="0"/>
          </a:p>
        </p:txBody>
      </p:sp>
      <p:sp>
        <p:nvSpPr>
          <p:cNvPr id="4" name="Slide Number Placeholder 3">
            <a:extLst>
              <a:ext uri="{FF2B5EF4-FFF2-40B4-BE49-F238E27FC236}">
                <a16:creationId xmlns:a16="http://schemas.microsoft.com/office/drawing/2014/main" id="{9254B92B-EC81-417F-A674-CABEABC241F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7799C9-84D9-46D2-A11E-BCF8A720529D}" type="slidenum">
              <a:rPr kumimoji="0" lang="en-US"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00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1536964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95F6B-2DD6-4566-B0F5-2C7772EBF433}"/>
              </a:ext>
            </a:extLst>
          </p:cNvPr>
          <p:cNvSpPr>
            <a:spLocks noGrp="1"/>
          </p:cNvSpPr>
          <p:nvPr>
            <p:ph type="title"/>
          </p:nvPr>
        </p:nvSpPr>
        <p:spPr/>
        <p:txBody>
          <a:bodyPr/>
          <a:lstStyle/>
          <a:p>
            <a:r>
              <a:rPr lang="en-US" dirty="0"/>
              <a:t>Three Stages of Retirement Assets</a:t>
            </a:r>
          </a:p>
        </p:txBody>
      </p:sp>
      <p:sp>
        <p:nvSpPr>
          <p:cNvPr id="3" name="Content Placeholder 2">
            <a:extLst>
              <a:ext uri="{FF2B5EF4-FFF2-40B4-BE49-F238E27FC236}">
                <a16:creationId xmlns:a16="http://schemas.microsoft.com/office/drawing/2014/main" id="{D88ADD0E-0BEA-4B8B-8FD1-6A10EB8BD023}"/>
              </a:ext>
            </a:extLst>
          </p:cNvPr>
          <p:cNvSpPr>
            <a:spLocks noGrp="1"/>
          </p:cNvSpPr>
          <p:nvPr>
            <p:ph idx="1"/>
          </p:nvPr>
        </p:nvSpPr>
        <p:spPr/>
        <p:txBody>
          <a:bodyPr/>
          <a:lstStyle/>
          <a:p>
            <a:r>
              <a:rPr lang="en-US" sz="3200" dirty="0"/>
              <a:t>Early Distribution (Less than age 59 ½)</a:t>
            </a:r>
          </a:p>
          <a:p>
            <a:r>
              <a:rPr lang="en-US" sz="3200" dirty="0"/>
              <a:t>Regular Distribution (Age 59 ½ to 70 ½)</a:t>
            </a:r>
          </a:p>
          <a:p>
            <a:r>
              <a:rPr lang="en-US" sz="3200" dirty="0"/>
              <a:t>Required Minimum Distribution (above Age 70 ½)</a:t>
            </a:r>
          </a:p>
          <a:p>
            <a:endParaRPr lang="en-US" dirty="0"/>
          </a:p>
        </p:txBody>
      </p:sp>
      <p:sp>
        <p:nvSpPr>
          <p:cNvPr id="4" name="Slide Number Placeholder 3">
            <a:extLst>
              <a:ext uri="{FF2B5EF4-FFF2-40B4-BE49-F238E27FC236}">
                <a16:creationId xmlns:a16="http://schemas.microsoft.com/office/drawing/2014/main" id="{631903A1-091B-4D5B-962A-59A61ECCA709}"/>
              </a:ext>
            </a:extLst>
          </p:cNvPr>
          <p:cNvSpPr>
            <a:spLocks noGrp="1"/>
          </p:cNvSpPr>
          <p:nvPr>
            <p:ph type="sldNum" sz="quarter" idx="12"/>
          </p:nvPr>
        </p:nvSpPr>
        <p:spPr/>
        <p:txBody>
          <a:bodyPr/>
          <a:lstStyle/>
          <a:p>
            <a:fld id="{E97799C9-84D9-46D2-A11E-BCF8A720529D}" type="slidenum">
              <a:rPr lang="en-US" smtClean="0"/>
              <a:t>21</a:t>
            </a:fld>
            <a:endParaRPr lang="en-US" dirty="0"/>
          </a:p>
        </p:txBody>
      </p:sp>
    </p:spTree>
    <p:extLst>
      <p:ext uri="{BB962C8B-B14F-4D97-AF65-F5344CB8AC3E}">
        <p14:creationId xmlns:p14="http://schemas.microsoft.com/office/powerpoint/2010/main" val="2391093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6706B-00A0-4F1A-B448-79A30D825A61}"/>
              </a:ext>
            </a:extLst>
          </p:cNvPr>
          <p:cNvSpPr>
            <a:spLocks noGrp="1"/>
          </p:cNvSpPr>
          <p:nvPr>
            <p:ph type="title"/>
          </p:nvPr>
        </p:nvSpPr>
        <p:spPr/>
        <p:txBody>
          <a:bodyPr>
            <a:normAutofit/>
          </a:bodyPr>
          <a:lstStyle/>
          <a:p>
            <a:r>
              <a:rPr lang="en-US" sz="4000" dirty="0"/>
              <a:t>Gifts of Retirement Assets Before Age 59 1/2</a:t>
            </a:r>
          </a:p>
        </p:txBody>
      </p:sp>
      <p:sp>
        <p:nvSpPr>
          <p:cNvPr id="3" name="Content Placeholder 2">
            <a:extLst>
              <a:ext uri="{FF2B5EF4-FFF2-40B4-BE49-F238E27FC236}">
                <a16:creationId xmlns:a16="http://schemas.microsoft.com/office/drawing/2014/main" id="{7224B056-C63A-4933-BF78-5F96344A762B}"/>
              </a:ext>
            </a:extLst>
          </p:cNvPr>
          <p:cNvSpPr>
            <a:spLocks noGrp="1"/>
          </p:cNvSpPr>
          <p:nvPr>
            <p:ph idx="1"/>
          </p:nvPr>
        </p:nvSpPr>
        <p:spPr/>
        <p:txBody>
          <a:bodyPr>
            <a:normAutofit/>
          </a:bodyPr>
          <a:lstStyle/>
          <a:p>
            <a:r>
              <a:rPr lang="en-US" sz="2800" dirty="0"/>
              <a:t>It’s almost never a good idea to make a charitable gift using retirement assets before age 59 ½</a:t>
            </a:r>
          </a:p>
          <a:p>
            <a:r>
              <a:rPr lang="en-US" sz="2800" dirty="0"/>
              <a:t>First, any amount withdrawn counts as income</a:t>
            </a:r>
          </a:p>
          <a:p>
            <a:pPr lvl="1"/>
            <a:r>
              <a:rPr lang="en-US" sz="2800" dirty="0"/>
              <a:t>Could mean higher marginal rate, loss of some other tax credits</a:t>
            </a:r>
          </a:p>
          <a:p>
            <a:r>
              <a:rPr lang="en-US" sz="2800" dirty="0"/>
              <a:t>Second, there will be a10% penalty</a:t>
            </a:r>
          </a:p>
          <a:p>
            <a:r>
              <a:rPr lang="en-US" sz="2800" dirty="0"/>
              <a:t>Third, while you might be able to take a deduction if you itemize, most taxpayers no longer itemize</a:t>
            </a:r>
          </a:p>
        </p:txBody>
      </p:sp>
      <p:sp>
        <p:nvSpPr>
          <p:cNvPr id="4" name="Slide Number Placeholder 3">
            <a:extLst>
              <a:ext uri="{FF2B5EF4-FFF2-40B4-BE49-F238E27FC236}">
                <a16:creationId xmlns:a16="http://schemas.microsoft.com/office/drawing/2014/main" id="{607BC83A-921C-4E63-A2F2-D0506B8E4209}"/>
              </a:ext>
            </a:extLst>
          </p:cNvPr>
          <p:cNvSpPr>
            <a:spLocks noGrp="1"/>
          </p:cNvSpPr>
          <p:nvPr>
            <p:ph type="sldNum" sz="quarter" idx="12"/>
          </p:nvPr>
        </p:nvSpPr>
        <p:spPr/>
        <p:txBody>
          <a:bodyPr/>
          <a:lstStyle/>
          <a:p>
            <a:fld id="{E97799C9-84D9-46D2-A11E-BCF8A720529D}" type="slidenum">
              <a:rPr lang="en-US" smtClean="0"/>
              <a:t>22</a:t>
            </a:fld>
            <a:endParaRPr lang="en-US" dirty="0"/>
          </a:p>
        </p:txBody>
      </p:sp>
    </p:spTree>
    <p:extLst>
      <p:ext uri="{BB962C8B-B14F-4D97-AF65-F5344CB8AC3E}">
        <p14:creationId xmlns:p14="http://schemas.microsoft.com/office/powerpoint/2010/main" val="1178607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243B1-67BF-47EE-A38A-325CD6E4F8D5}"/>
              </a:ext>
            </a:extLst>
          </p:cNvPr>
          <p:cNvSpPr>
            <a:spLocks noGrp="1"/>
          </p:cNvSpPr>
          <p:nvPr>
            <p:ph type="title"/>
          </p:nvPr>
        </p:nvSpPr>
        <p:spPr/>
        <p:txBody>
          <a:bodyPr>
            <a:normAutofit/>
          </a:bodyPr>
          <a:lstStyle/>
          <a:p>
            <a:r>
              <a:rPr lang="en-US" sz="4000" dirty="0"/>
              <a:t>Gifts of Retirement Assets Age 59 ½ to 70 1/2</a:t>
            </a:r>
          </a:p>
        </p:txBody>
      </p:sp>
      <p:sp>
        <p:nvSpPr>
          <p:cNvPr id="3" name="Content Placeholder 2">
            <a:extLst>
              <a:ext uri="{FF2B5EF4-FFF2-40B4-BE49-F238E27FC236}">
                <a16:creationId xmlns:a16="http://schemas.microsoft.com/office/drawing/2014/main" id="{2253FA3F-92F1-45CC-BF17-30829872A556}"/>
              </a:ext>
            </a:extLst>
          </p:cNvPr>
          <p:cNvSpPr>
            <a:spLocks noGrp="1"/>
          </p:cNvSpPr>
          <p:nvPr>
            <p:ph idx="1"/>
          </p:nvPr>
        </p:nvSpPr>
        <p:spPr/>
        <p:txBody>
          <a:bodyPr>
            <a:normAutofit/>
          </a:bodyPr>
          <a:lstStyle/>
          <a:p>
            <a:r>
              <a:rPr lang="en-US" sz="3600" dirty="0"/>
              <a:t>If you are between ages 59 ½ and 70 ½, there are circumstances where a gift of retirement assets might make sense.</a:t>
            </a:r>
          </a:p>
          <a:p>
            <a:r>
              <a:rPr lang="en-US" sz="3600" dirty="0"/>
              <a:t>Any amount gifted will be counted as taxable income</a:t>
            </a:r>
          </a:p>
          <a:p>
            <a:r>
              <a:rPr lang="en-US" sz="3600" dirty="0"/>
              <a:t>If you itemize, you may get deduction</a:t>
            </a:r>
          </a:p>
          <a:p>
            <a:pPr lvl="1"/>
            <a:r>
              <a:rPr lang="en-US" sz="3200" dirty="0"/>
              <a:t>Likely, you will receive no deduction because most taxpayers don’t itemize</a:t>
            </a:r>
          </a:p>
        </p:txBody>
      </p:sp>
      <p:sp>
        <p:nvSpPr>
          <p:cNvPr id="4" name="Slide Number Placeholder 3">
            <a:extLst>
              <a:ext uri="{FF2B5EF4-FFF2-40B4-BE49-F238E27FC236}">
                <a16:creationId xmlns:a16="http://schemas.microsoft.com/office/drawing/2014/main" id="{353E1246-AD41-4C4A-AF52-DDBDF9AC8D60}"/>
              </a:ext>
            </a:extLst>
          </p:cNvPr>
          <p:cNvSpPr>
            <a:spLocks noGrp="1"/>
          </p:cNvSpPr>
          <p:nvPr>
            <p:ph type="sldNum" sz="quarter" idx="12"/>
          </p:nvPr>
        </p:nvSpPr>
        <p:spPr/>
        <p:txBody>
          <a:bodyPr/>
          <a:lstStyle/>
          <a:p>
            <a:fld id="{E97799C9-84D9-46D2-A11E-BCF8A720529D}" type="slidenum">
              <a:rPr lang="en-US" smtClean="0"/>
              <a:t>23</a:t>
            </a:fld>
            <a:endParaRPr lang="en-US" dirty="0"/>
          </a:p>
        </p:txBody>
      </p:sp>
    </p:spTree>
    <p:extLst>
      <p:ext uri="{BB962C8B-B14F-4D97-AF65-F5344CB8AC3E}">
        <p14:creationId xmlns:p14="http://schemas.microsoft.com/office/powerpoint/2010/main" val="1024486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243B1-67BF-47EE-A38A-325CD6E4F8D5}"/>
              </a:ext>
            </a:extLst>
          </p:cNvPr>
          <p:cNvSpPr>
            <a:spLocks noGrp="1"/>
          </p:cNvSpPr>
          <p:nvPr>
            <p:ph type="title"/>
          </p:nvPr>
        </p:nvSpPr>
        <p:spPr/>
        <p:txBody>
          <a:bodyPr>
            <a:normAutofit/>
          </a:bodyPr>
          <a:lstStyle/>
          <a:p>
            <a:r>
              <a:rPr lang="en-US" sz="4000" dirty="0"/>
              <a:t>Gifts of Retirement Assets After Age 70 1/2</a:t>
            </a:r>
          </a:p>
        </p:txBody>
      </p:sp>
      <p:sp>
        <p:nvSpPr>
          <p:cNvPr id="3" name="Content Placeholder 2">
            <a:extLst>
              <a:ext uri="{FF2B5EF4-FFF2-40B4-BE49-F238E27FC236}">
                <a16:creationId xmlns:a16="http://schemas.microsoft.com/office/drawing/2014/main" id="{2253FA3F-92F1-45CC-BF17-30829872A556}"/>
              </a:ext>
            </a:extLst>
          </p:cNvPr>
          <p:cNvSpPr>
            <a:spLocks noGrp="1"/>
          </p:cNvSpPr>
          <p:nvPr>
            <p:ph idx="1"/>
          </p:nvPr>
        </p:nvSpPr>
        <p:spPr/>
        <p:txBody>
          <a:bodyPr/>
          <a:lstStyle/>
          <a:p>
            <a:r>
              <a:rPr lang="en-US" sz="3200" dirty="0"/>
              <a:t>Any amount removed will be counted as income</a:t>
            </a:r>
          </a:p>
          <a:p>
            <a:pPr lvl="1"/>
            <a:r>
              <a:rPr lang="en-US" sz="3000" dirty="0"/>
              <a:t>Unless you do a Qualified Charitable Distribution</a:t>
            </a:r>
          </a:p>
          <a:p>
            <a:r>
              <a:rPr lang="en-US" sz="3200" dirty="0"/>
              <a:t>May or may not get deduction</a:t>
            </a:r>
          </a:p>
          <a:p>
            <a:r>
              <a:rPr lang="en-US" sz="3200" dirty="0"/>
              <a:t>Required Minimum Distribution Rules Apply</a:t>
            </a:r>
          </a:p>
          <a:p>
            <a:pPr lvl="1"/>
            <a:r>
              <a:rPr lang="en-US" sz="3200" dirty="0"/>
              <a:t>50% Penalty on shortfall below RMD</a:t>
            </a:r>
          </a:p>
          <a:p>
            <a:pPr lvl="1"/>
            <a:r>
              <a:rPr lang="en-US" sz="3200" dirty="0"/>
              <a:t>RMD rules are suspended for 2020</a:t>
            </a:r>
          </a:p>
          <a:p>
            <a:pPr lvl="1"/>
            <a:endParaRPr lang="en-US" dirty="0"/>
          </a:p>
        </p:txBody>
      </p:sp>
      <p:sp>
        <p:nvSpPr>
          <p:cNvPr id="4" name="Slide Number Placeholder 3">
            <a:extLst>
              <a:ext uri="{FF2B5EF4-FFF2-40B4-BE49-F238E27FC236}">
                <a16:creationId xmlns:a16="http://schemas.microsoft.com/office/drawing/2014/main" id="{6F474189-AF8F-405A-924B-715F4AF039EB}"/>
              </a:ext>
            </a:extLst>
          </p:cNvPr>
          <p:cNvSpPr>
            <a:spLocks noGrp="1"/>
          </p:cNvSpPr>
          <p:nvPr>
            <p:ph type="sldNum" sz="quarter" idx="12"/>
          </p:nvPr>
        </p:nvSpPr>
        <p:spPr/>
        <p:txBody>
          <a:bodyPr/>
          <a:lstStyle/>
          <a:p>
            <a:fld id="{E97799C9-84D9-46D2-A11E-BCF8A720529D}" type="slidenum">
              <a:rPr lang="en-US" smtClean="0"/>
              <a:t>24</a:t>
            </a:fld>
            <a:endParaRPr lang="en-US" dirty="0"/>
          </a:p>
        </p:txBody>
      </p:sp>
    </p:spTree>
    <p:extLst>
      <p:ext uri="{BB962C8B-B14F-4D97-AF65-F5344CB8AC3E}">
        <p14:creationId xmlns:p14="http://schemas.microsoft.com/office/powerpoint/2010/main" val="4093491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3330-C22F-4CF2-9A72-DCD700351195}"/>
              </a:ext>
            </a:extLst>
          </p:cNvPr>
          <p:cNvSpPr>
            <a:spLocks noGrp="1"/>
          </p:cNvSpPr>
          <p:nvPr>
            <p:ph type="title"/>
          </p:nvPr>
        </p:nvSpPr>
        <p:spPr/>
        <p:txBody>
          <a:bodyPr/>
          <a:lstStyle/>
          <a:p>
            <a:pPr algn="ctr"/>
            <a:r>
              <a:rPr lang="en-US" dirty="0"/>
              <a:t>Required Minimum Distribution Rules</a:t>
            </a:r>
          </a:p>
        </p:txBody>
      </p:sp>
      <p:sp>
        <p:nvSpPr>
          <p:cNvPr id="3" name="Content Placeholder 2">
            <a:extLst>
              <a:ext uri="{FF2B5EF4-FFF2-40B4-BE49-F238E27FC236}">
                <a16:creationId xmlns:a16="http://schemas.microsoft.com/office/drawing/2014/main" id="{340B78B6-BDD5-4194-96D8-FEE5FEE47632}"/>
              </a:ext>
            </a:extLst>
          </p:cNvPr>
          <p:cNvSpPr>
            <a:spLocks noGrp="1"/>
          </p:cNvSpPr>
          <p:nvPr>
            <p:ph sz="half" idx="1"/>
          </p:nvPr>
        </p:nvSpPr>
        <p:spPr>
          <a:ln>
            <a:solidFill>
              <a:prstClr val="black">
                <a:lumMod val="25000"/>
                <a:lumOff val="75000"/>
              </a:prstClr>
            </a:solidFill>
          </a:ln>
        </p:spPr>
        <p:txBody>
          <a:bodyPr>
            <a:normAutofit/>
          </a:bodyPr>
          <a:lstStyle/>
          <a:p>
            <a:r>
              <a:rPr lang="en-US" sz="3200" dirty="0"/>
              <a:t>Must distribute:</a:t>
            </a:r>
          </a:p>
          <a:p>
            <a:endParaRPr lang="en-US" sz="3200" dirty="0"/>
          </a:p>
          <a:p>
            <a:pPr marL="0" indent="0" algn="ctr">
              <a:buNone/>
            </a:pPr>
            <a:r>
              <a:rPr lang="en-US" sz="3200" dirty="0"/>
              <a:t>Account Balance divided by Life Expectancy Factor</a:t>
            </a:r>
          </a:p>
        </p:txBody>
      </p:sp>
      <p:sp>
        <p:nvSpPr>
          <p:cNvPr id="4" name="Content Placeholder 3">
            <a:extLst>
              <a:ext uri="{FF2B5EF4-FFF2-40B4-BE49-F238E27FC236}">
                <a16:creationId xmlns:a16="http://schemas.microsoft.com/office/drawing/2014/main" id="{A6023FD4-27D2-47E8-A804-729D9A73F15C}"/>
              </a:ext>
            </a:extLst>
          </p:cNvPr>
          <p:cNvSpPr>
            <a:spLocks noGrp="1"/>
          </p:cNvSpPr>
          <p:nvPr>
            <p:ph sz="half" idx="2"/>
          </p:nvPr>
        </p:nvSpPr>
        <p:spPr>
          <a:ln>
            <a:solidFill>
              <a:prstClr val="black">
                <a:lumMod val="25000"/>
                <a:lumOff val="75000"/>
              </a:prstClr>
            </a:solidFill>
          </a:ln>
        </p:spPr>
        <p:txBody>
          <a:bodyPr>
            <a:normAutofit/>
          </a:bodyPr>
          <a:lstStyle/>
          <a:p>
            <a:r>
              <a:rPr lang="en-US" sz="3200" dirty="0"/>
              <a:t>Example, Widow, Age 73</a:t>
            </a:r>
          </a:p>
          <a:p>
            <a:pPr lvl="1"/>
            <a:r>
              <a:rPr lang="en-US" sz="3200" dirty="0"/>
              <a:t>Life Expectancy = 11 years</a:t>
            </a:r>
          </a:p>
          <a:p>
            <a:endParaRPr lang="en-US" sz="3200" dirty="0"/>
          </a:p>
          <a:p>
            <a:r>
              <a:rPr lang="en-US" sz="3200" dirty="0"/>
              <a:t>Using the IRS payout factor:</a:t>
            </a:r>
          </a:p>
          <a:p>
            <a:pPr algn="ctr"/>
            <a:r>
              <a:rPr lang="en-US" sz="3200" dirty="0"/>
              <a:t>$1,000,000/24.7 = $40,485</a:t>
            </a:r>
          </a:p>
        </p:txBody>
      </p:sp>
      <p:sp>
        <p:nvSpPr>
          <p:cNvPr id="5" name="Slide Number Placeholder 4">
            <a:extLst>
              <a:ext uri="{FF2B5EF4-FFF2-40B4-BE49-F238E27FC236}">
                <a16:creationId xmlns:a16="http://schemas.microsoft.com/office/drawing/2014/main" id="{67B10242-CD3D-45A9-A131-0337749AC277}"/>
              </a:ext>
            </a:extLst>
          </p:cNvPr>
          <p:cNvSpPr>
            <a:spLocks noGrp="1"/>
          </p:cNvSpPr>
          <p:nvPr>
            <p:ph type="sldNum" sz="quarter" idx="12"/>
          </p:nvPr>
        </p:nvSpPr>
        <p:spPr/>
        <p:txBody>
          <a:bodyPr/>
          <a:lstStyle/>
          <a:p>
            <a:fld id="{5D84065D-F351-4B03-BD91-D8A6B8D4B362}" type="slidenum">
              <a:rPr lang="en-US" smtClean="0"/>
              <a:t>25</a:t>
            </a:fld>
            <a:endParaRPr lang="en-US" dirty="0"/>
          </a:p>
        </p:txBody>
      </p:sp>
    </p:spTree>
    <p:extLst>
      <p:ext uri="{BB962C8B-B14F-4D97-AF65-F5344CB8AC3E}">
        <p14:creationId xmlns:p14="http://schemas.microsoft.com/office/powerpoint/2010/main" val="4138002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1896B-F259-4EE1-9F4E-133446F9B2A9}"/>
              </a:ext>
            </a:extLst>
          </p:cNvPr>
          <p:cNvSpPr>
            <a:spLocks noGrp="1"/>
          </p:cNvSpPr>
          <p:nvPr>
            <p:ph type="title"/>
          </p:nvPr>
        </p:nvSpPr>
        <p:spPr/>
        <p:txBody>
          <a:bodyPr>
            <a:normAutofit/>
          </a:bodyPr>
          <a:lstStyle/>
          <a:p>
            <a:r>
              <a:rPr lang="en-US" dirty="0"/>
              <a:t>Retirement Assets Left to Heirs</a:t>
            </a:r>
            <a:br>
              <a:rPr lang="en-US" dirty="0"/>
            </a:br>
            <a:r>
              <a:rPr lang="en-US" sz="2700" i="1" dirty="0"/>
              <a:t>(Other than Spouse)</a:t>
            </a:r>
          </a:p>
        </p:txBody>
      </p:sp>
      <p:sp>
        <p:nvSpPr>
          <p:cNvPr id="3" name="Content Placeholder 2">
            <a:extLst>
              <a:ext uri="{FF2B5EF4-FFF2-40B4-BE49-F238E27FC236}">
                <a16:creationId xmlns:a16="http://schemas.microsoft.com/office/drawing/2014/main" id="{58474C79-4C9F-46B0-8573-BFAC09C5BA73}"/>
              </a:ext>
            </a:extLst>
          </p:cNvPr>
          <p:cNvSpPr>
            <a:spLocks noGrp="1"/>
          </p:cNvSpPr>
          <p:nvPr>
            <p:ph idx="1"/>
          </p:nvPr>
        </p:nvSpPr>
        <p:spPr/>
        <p:txBody>
          <a:bodyPr/>
          <a:lstStyle/>
          <a:p>
            <a:r>
              <a:rPr lang="en-US" sz="2800" dirty="0"/>
              <a:t>Upon the death of a taxpayer, retirement assets can be willed to someone else</a:t>
            </a:r>
          </a:p>
          <a:p>
            <a:r>
              <a:rPr lang="en-US" sz="2800" dirty="0"/>
              <a:t>Retirement Assets are sometimes referred to as “tax heavy assets” as they have never been taxed.  Therefore, the recipient of those assets may be subject to</a:t>
            </a:r>
          </a:p>
          <a:p>
            <a:pPr lvl="1"/>
            <a:r>
              <a:rPr lang="en-US" sz="2800" dirty="0"/>
              <a:t>Income Taxes</a:t>
            </a:r>
          </a:p>
          <a:p>
            <a:pPr lvl="1"/>
            <a:r>
              <a:rPr lang="en-US" sz="2800" dirty="0"/>
              <a:t>Estate Taxes</a:t>
            </a:r>
          </a:p>
          <a:p>
            <a:r>
              <a:rPr lang="en-US" sz="2800" dirty="0"/>
              <a:t>Subject to tax based on income of recipient</a:t>
            </a:r>
          </a:p>
          <a:p>
            <a:endParaRPr lang="en-US" dirty="0"/>
          </a:p>
          <a:p>
            <a:endParaRPr lang="en-US" dirty="0"/>
          </a:p>
        </p:txBody>
      </p:sp>
      <p:sp>
        <p:nvSpPr>
          <p:cNvPr id="4" name="Slide Number Placeholder 3">
            <a:extLst>
              <a:ext uri="{FF2B5EF4-FFF2-40B4-BE49-F238E27FC236}">
                <a16:creationId xmlns:a16="http://schemas.microsoft.com/office/drawing/2014/main" id="{3EC4E10E-B2FB-4854-9B5B-B22580377D85}"/>
              </a:ext>
            </a:extLst>
          </p:cNvPr>
          <p:cNvSpPr>
            <a:spLocks noGrp="1"/>
          </p:cNvSpPr>
          <p:nvPr>
            <p:ph type="sldNum" sz="quarter" idx="12"/>
          </p:nvPr>
        </p:nvSpPr>
        <p:spPr/>
        <p:txBody>
          <a:bodyPr/>
          <a:lstStyle/>
          <a:p>
            <a:fld id="{E97799C9-84D9-46D2-A11E-BCF8A720529D}" type="slidenum">
              <a:rPr lang="en-US" smtClean="0"/>
              <a:t>26</a:t>
            </a:fld>
            <a:endParaRPr lang="en-US" dirty="0"/>
          </a:p>
        </p:txBody>
      </p:sp>
    </p:spTree>
    <p:extLst>
      <p:ext uri="{BB962C8B-B14F-4D97-AF65-F5344CB8AC3E}">
        <p14:creationId xmlns:p14="http://schemas.microsoft.com/office/powerpoint/2010/main" val="860723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FAEAC-DC15-4E9A-AED5-290D76E16840}"/>
              </a:ext>
            </a:extLst>
          </p:cNvPr>
          <p:cNvSpPr>
            <a:spLocks noGrp="1"/>
          </p:cNvSpPr>
          <p:nvPr>
            <p:ph type="title"/>
          </p:nvPr>
        </p:nvSpPr>
        <p:spPr/>
        <p:txBody>
          <a:bodyPr/>
          <a:lstStyle/>
          <a:p>
            <a:r>
              <a:rPr lang="en-US" dirty="0"/>
              <a:t>Gifting Retirement Assets In Your Will</a:t>
            </a:r>
          </a:p>
        </p:txBody>
      </p:sp>
      <p:sp>
        <p:nvSpPr>
          <p:cNvPr id="3" name="Content Placeholder 2">
            <a:extLst>
              <a:ext uri="{FF2B5EF4-FFF2-40B4-BE49-F238E27FC236}">
                <a16:creationId xmlns:a16="http://schemas.microsoft.com/office/drawing/2014/main" id="{09B9F803-D9A3-4B44-9CAC-AC982768F85C}"/>
              </a:ext>
            </a:extLst>
          </p:cNvPr>
          <p:cNvSpPr>
            <a:spLocks noGrp="1"/>
          </p:cNvSpPr>
          <p:nvPr>
            <p:ph idx="1"/>
          </p:nvPr>
        </p:nvSpPr>
        <p:spPr/>
        <p:txBody>
          <a:bodyPr/>
          <a:lstStyle/>
          <a:p>
            <a:r>
              <a:rPr lang="en-US" sz="2800" dirty="0"/>
              <a:t>For some donors, gifting retirement assets in your will makes sense</a:t>
            </a:r>
          </a:p>
          <a:p>
            <a:r>
              <a:rPr lang="en-US" sz="2800" dirty="0"/>
              <a:t>There is an unlimited charitable deduction for gifts of retirement assets in an estate plan.  Giving retirement assets to a community foundation could lead to significant reductions in federal and state income taxes, as well as estate taxes.</a:t>
            </a:r>
          </a:p>
          <a:p>
            <a:r>
              <a:rPr lang="en-US" sz="2800" dirty="0"/>
              <a:t>As with any planned giving strategy, this option should be carefully reviewed by your professional advisor.</a:t>
            </a:r>
          </a:p>
          <a:p>
            <a:endParaRPr lang="en-US" dirty="0"/>
          </a:p>
        </p:txBody>
      </p:sp>
      <p:sp>
        <p:nvSpPr>
          <p:cNvPr id="4" name="Date Placeholder 3">
            <a:extLst>
              <a:ext uri="{FF2B5EF4-FFF2-40B4-BE49-F238E27FC236}">
                <a16:creationId xmlns:a16="http://schemas.microsoft.com/office/drawing/2014/main" id="{75DA89FA-1DA3-4B1A-8806-375A1A9313B8}"/>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F03E98F1-6E6C-46E0-A760-385F704B7F05}"/>
              </a:ext>
            </a:extLst>
          </p:cNvPr>
          <p:cNvSpPr>
            <a:spLocks noGrp="1"/>
          </p:cNvSpPr>
          <p:nvPr>
            <p:ph type="sldNum" sz="quarter" idx="12"/>
          </p:nvPr>
        </p:nvSpPr>
        <p:spPr/>
        <p:txBody>
          <a:bodyPr/>
          <a:lstStyle/>
          <a:p>
            <a:fld id="{DB07ED12-6588-45E0-9E18-3E27797308BB}" type="slidenum">
              <a:rPr lang="en-US" smtClean="0"/>
              <a:pPr/>
              <a:t>27</a:t>
            </a:fld>
            <a:endParaRPr lang="en-US" dirty="0"/>
          </a:p>
        </p:txBody>
      </p:sp>
    </p:spTree>
    <p:extLst>
      <p:ext uri="{BB962C8B-B14F-4D97-AF65-F5344CB8AC3E}">
        <p14:creationId xmlns:p14="http://schemas.microsoft.com/office/powerpoint/2010/main" val="2640524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8E7A-9E13-4A96-9C20-7F495680B8DB}"/>
              </a:ext>
            </a:extLst>
          </p:cNvPr>
          <p:cNvSpPr>
            <a:spLocks noGrp="1"/>
          </p:cNvSpPr>
          <p:nvPr>
            <p:ph type="title"/>
          </p:nvPr>
        </p:nvSpPr>
        <p:spPr/>
        <p:txBody>
          <a:bodyPr/>
          <a:lstStyle/>
          <a:p>
            <a:r>
              <a:rPr lang="en-US" dirty="0"/>
              <a:t>Qualified Charitable Distributions</a:t>
            </a:r>
          </a:p>
        </p:txBody>
      </p:sp>
      <p:sp>
        <p:nvSpPr>
          <p:cNvPr id="3" name="Text Placeholder 2">
            <a:extLst>
              <a:ext uri="{FF2B5EF4-FFF2-40B4-BE49-F238E27FC236}">
                <a16:creationId xmlns:a16="http://schemas.microsoft.com/office/drawing/2014/main" id="{F6DA6DBD-2DCC-4DCF-BE7F-24EEF550CAFE}"/>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3DDB4FD-1881-4DE9-92B0-15F2B1114EA0}"/>
              </a:ext>
            </a:extLst>
          </p:cNvPr>
          <p:cNvSpPr>
            <a:spLocks noGrp="1"/>
          </p:cNvSpPr>
          <p:nvPr>
            <p:ph type="dt" sz="half" idx="10"/>
          </p:nvPr>
        </p:nvSpPr>
        <p:spPr/>
        <p:txBody>
          <a:bodyPr/>
          <a:lstStyle/>
          <a:p>
            <a:fld id="{37302495-6F57-4094-92FC-3148AC6F16EA}" type="datetime1">
              <a:rPr lang="en-US" smtClean="0"/>
              <a:t>8/7/2020</a:t>
            </a:fld>
            <a:endParaRPr lang="en-US"/>
          </a:p>
        </p:txBody>
      </p:sp>
      <p:sp>
        <p:nvSpPr>
          <p:cNvPr id="5" name="Slide Number Placeholder 4">
            <a:extLst>
              <a:ext uri="{FF2B5EF4-FFF2-40B4-BE49-F238E27FC236}">
                <a16:creationId xmlns:a16="http://schemas.microsoft.com/office/drawing/2014/main" id="{64453EC6-58B9-42EA-B861-0AB11AEC3820}"/>
              </a:ext>
            </a:extLst>
          </p:cNvPr>
          <p:cNvSpPr>
            <a:spLocks noGrp="1"/>
          </p:cNvSpPr>
          <p:nvPr>
            <p:ph type="sldNum" sz="quarter" idx="12"/>
          </p:nvPr>
        </p:nvSpPr>
        <p:spPr/>
        <p:txBody>
          <a:bodyPr/>
          <a:lstStyle/>
          <a:p>
            <a:fld id="{DB07ED12-6588-45E0-9E18-3E27797308BB}" type="slidenum">
              <a:rPr lang="en-US" smtClean="0"/>
              <a:t>28</a:t>
            </a:fld>
            <a:endParaRPr lang="en-US"/>
          </a:p>
        </p:txBody>
      </p:sp>
    </p:spTree>
    <p:extLst>
      <p:ext uri="{BB962C8B-B14F-4D97-AF65-F5344CB8AC3E}">
        <p14:creationId xmlns:p14="http://schemas.microsoft.com/office/powerpoint/2010/main" val="2581315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QCD?</a:t>
            </a:r>
          </a:p>
        </p:txBody>
      </p:sp>
      <p:sp>
        <p:nvSpPr>
          <p:cNvPr id="3" name="Content Placeholder 2"/>
          <p:cNvSpPr>
            <a:spLocks noGrp="1"/>
          </p:cNvSpPr>
          <p:nvPr>
            <p:ph idx="1"/>
          </p:nvPr>
        </p:nvSpPr>
        <p:spPr/>
        <p:txBody>
          <a:bodyPr>
            <a:normAutofit/>
          </a:bodyPr>
          <a:lstStyle/>
          <a:p>
            <a:pPr algn="ctr"/>
            <a:r>
              <a:rPr lang="en-US" sz="3200" dirty="0"/>
              <a:t>A QCD is a </a:t>
            </a:r>
            <a:r>
              <a:rPr lang="en-US" sz="3200" b="1" dirty="0"/>
              <a:t>direct transfer </a:t>
            </a:r>
            <a:r>
              <a:rPr lang="en-US" sz="3200" dirty="0"/>
              <a:t>of funds from your IRA custodian, payable to </a:t>
            </a:r>
            <a:r>
              <a:rPr lang="en-US" sz="3200" b="1" dirty="0"/>
              <a:t>a qualified charity</a:t>
            </a:r>
            <a:r>
              <a:rPr lang="en-US" sz="3200" dirty="0"/>
              <a:t>. QCDs can be counted toward </a:t>
            </a:r>
            <a:r>
              <a:rPr lang="en-US" sz="3200" b="1" dirty="0"/>
              <a:t>satisfying your required minimum distributions </a:t>
            </a:r>
            <a:r>
              <a:rPr lang="en-US" sz="3200" dirty="0"/>
              <a:t>(RMDs) for the year, as long as certain rules are met.</a:t>
            </a:r>
          </a:p>
        </p:txBody>
      </p:sp>
      <p:sp>
        <p:nvSpPr>
          <p:cNvPr id="4" name="Date Placeholder 3"/>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pPr/>
              <a:t>29</a:t>
            </a:fld>
            <a:endParaRPr lang="en-US" dirty="0"/>
          </a:p>
        </p:txBody>
      </p:sp>
    </p:spTree>
    <p:extLst>
      <p:ext uri="{BB962C8B-B14F-4D97-AF65-F5344CB8AC3E}">
        <p14:creationId xmlns:p14="http://schemas.microsoft.com/office/powerpoint/2010/main" val="180540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ABA0E-B62B-4BFA-9B73-19CDEE46B132}"/>
              </a:ext>
            </a:extLst>
          </p:cNvPr>
          <p:cNvSpPr>
            <a:spLocks noGrp="1"/>
          </p:cNvSpPr>
          <p:nvPr>
            <p:ph type="title"/>
          </p:nvPr>
        </p:nvSpPr>
        <p:spPr>
          <a:xfrm>
            <a:off x="492369" y="1435395"/>
            <a:ext cx="3835081" cy="4854279"/>
          </a:xfrm>
        </p:spPr>
        <p:txBody>
          <a:bodyPr anchor="ctr">
            <a:normAutofit/>
          </a:bodyPr>
          <a:lstStyle/>
          <a:p>
            <a:pPr algn="ctr"/>
            <a:r>
              <a:rPr lang="en-US" dirty="0">
                <a:solidFill>
                  <a:schemeClr val="tx1"/>
                </a:solidFill>
              </a:rPr>
              <a:t>Smart Strategies for Charitable Gifts to Community Foundations</a:t>
            </a:r>
            <a:br>
              <a:rPr lang="en-US" sz="3600" dirty="0">
                <a:solidFill>
                  <a:srgbClr val="FFFFFF"/>
                </a:solidFill>
              </a:rPr>
            </a:br>
            <a:endParaRPr lang="en-US" sz="3600" dirty="0">
              <a:solidFill>
                <a:srgbClr val="FFFFFF"/>
              </a:solidFill>
            </a:endParaRPr>
          </a:p>
        </p:txBody>
      </p:sp>
      <p:sp>
        <p:nvSpPr>
          <p:cNvPr id="4" name="Date Placeholder 3"/>
          <p:cNvSpPr>
            <a:spLocks noGrp="1"/>
          </p:cNvSpPr>
          <p:nvPr>
            <p:ph type="dt" sz="half" idx="10"/>
          </p:nvPr>
        </p:nvSpPr>
        <p:spPr>
          <a:xfrm>
            <a:off x="492370" y="6459785"/>
            <a:ext cx="1735371" cy="365125"/>
          </a:xfrm>
        </p:spPr>
        <p:txBody>
          <a:bodyPr>
            <a:normAutofit/>
          </a:bodyPr>
          <a:lstStyle/>
          <a:p>
            <a:pPr>
              <a:spcAft>
                <a:spcPts val="600"/>
              </a:spcAft>
            </a:pPr>
            <a:fld id="{EFD38D4A-8A20-4C39-938B-A5740B4C29FB}" type="datetime1">
              <a:rPr lang="en-US" smtClean="0"/>
              <a:pPr>
                <a:spcAft>
                  <a:spcPts val="600"/>
                </a:spcAft>
              </a:pPr>
              <a:t>8/7/2020</a:t>
            </a:fld>
            <a:endParaRPr lang="en-US"/>
          </a:p>
        </p:txBody>
      </p:sp>
      <p:sp>
        <p:nvSpPr>
          <p:cNvPr id="5" name="Slide Number Placeholder 4"/>
          <p:cNvSpPr>
            <a:spLocks noGrp="1"/>
          </p:cNvSpPr>
          <p:nvPr>
            <p:ph type="sldNum" sz="quarter" idx="12"/>
          </p:nvPr>
        </p:nvSpPr>
        <p:spPr>
          <a:xfrm>
            <a:off x="10123055" y="6459785"/>
            <a:ext cx="1089428" cy="365125"/>
          </a:xfrm>
        </p:spPr>
        <p:txBody>
          <a:bodyPr>
            <a:normAutofit/>
          </a:bodyPr>
          <a:lstStyle/>
          <a:p>
            <a:pPr>
              <a:spcAft>
                <a:spcPts val="600"/>
              </a:spcAft>
            </a:pPr>
            <a:fld id="{DB07ED12-6588-45E0-9E18-3E27797308BB}" type="slidenum">
              <a:rPr lang="en-US">
                <a:solidFill>
                  <a:schemeClr val="tx2"/>
                </a:solidFill>
              </a:rPr>
              <a:pPr>
                <a:spcAft>
                  <a:spcPts val="600"/>
                </a:spcAft>
              </a:pPr>
              <a:t>3</a:t>
            </a:fld>
            <a:endParaRPr lang="en-US">
              <a:solidFill>
                <a:schemeClr val="tx2"/>
              </a:solidFill>
            </a:endParaRPr>
          </a:p>
        </p:txBody>
      </p:sp>
      <p:graphicFrame>
        <p:nvGraphicFramePr>
          <p:cNvPr id="16" name="Content Placeholder 2">
            <a:extLst>
              <a:ext uri="{FF2B5EF4-FFF2-40B4-BE49-F238E27FC236}">
                <a16:creationId xmlns:a16="http://schemas.microsoft.com/office/drawing/2014/main" id="{E6B7D89D-CEE2-4422-8838-1749507420F2}"/>
              </a:ext>
            </a:extLst>
          </p:cNvPr>
          <p:cNvGraphicFramePr>
            <a:graphicFrameLocks noGrp="1"/>
          </p:cNvGraphicFramePr>
          <p:nvPr>
            <p:ph idx="1"/>
            <p:extLst>
              <p:ext uri="{D42A27DB-BD31-4B8C-83A1-F6EECF244321}">
                <p14:modId xmlns:p14="http://schemas.microsoft.com/office/powerpoint/2010/main" val="3436259348"/>
              </p:ext>
            </p:extLst>
          </p:nvPr>
        </p:nvGraphicFramePr>
        <p:xfrm>
          <a:off x="4741863" y="1616149"/>
          <a:ext cx="6797675" cy="4673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5907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3932F-79D7-4366-ADE6-68CFCB05D227}"/>
              </a:ext>
            </a:extLst>
          </p:cNvPr>
          <p:cNvSpPr>
            <a:spLocks noGrp="1"/>
          </p:cNvSpPr>
          <p:nvPr>
            <p:ph type="title"/>
          </p:nvPr>
        </p:nvSpPr>
        <p:spPr/>
        <p:txBody>
          <a:bodyPr/>
          <a:lstStyle/>
          <a:p>
            <a:r>
              <a:rPr lang="en-US" dirty="0"/>
              <a:t>Qualified Charitable Distribution</a:t>
            </a:r>
          </a:p>
        </p:txBody>
      </p:sp>
      <p:sp>
        <p:nvSpPr>
          <p:cNvPr id="3" name="Content Placeholder 2">
            <a:extLst>
              <a:ext uri="{FF2B5EF4-FFF2-40B4-BE49-F238E27FC236}">
                <a16:creationId xmlns:a16="http://schemas.microsoft.com/office/drawing/2014/main" id="{A968F052-EA1B-4011-A2FA-17DD1B922964}"/>
              </a:ext>
            </a:extLst>
          </p:cNvPr>
          <p:cNvSpPr>
            <a:spLocks noGrp="1"/>
          </p:cNvSpPr>
          <p:nvPr>
            <p:ph idx="1"/>
          </p:nvPr>
        </p:nvSpPr>
        <p:spPr/>
        <p:txBody>
          <a:bodyPr/>
          <a:lstStyle/>
          <a:p>
            <a:pPr>
              <a:buFont typeface="Wingdings" panose="05000000000000000000" pitchFamily="2" charset="2"/>
              <a:buChar char="Ø"/>
            </a:pPr>
            <a:r>
              <a:rPr lang="en-US" dirty="0"/>
              <a:t>Amount removed </a:t>
            </a:r>
            <a:r>
              <a:rPr lang="en-US" b="1" dirty="0"/>
              <a:t>not counted as income</a:t>
            </a:r>
          </a:p>
          <a:p>
            <a:pPr lvl="1">
              <a:buFont typeface="Wingdings" panose="05000000000000000000" pitchFamily="2" charset="2"/>
              <a:buChar char="Ø"/>
            </a:pPr>
            <a:r>
              <a:rPr lang="en-US" dirty="0"/>
              <a:t>No deduction for charitable contribution</a:t>
            </a:r>
          </a:p>
          <a:p>
            <a:pPr lvl="1">
              <a:buFont typeface="Wingdings" panose="05000000000000000000" pitchFamily="2" charset="2"/>
              <a:buChar char="Ø"/>
            </a:pPr>
            <a:r>
              <a:rPr lang="en-US" dirty="0"/>
              <a:t>$100,000 Limit	</a:t>
            </a:r>
          </a:p>
          <a:p>
            <a:pPr>
              <a:buFont typeface="Wingdings" panose="05000000000000000000" pitchFamily="2" charset="2"/>
              <a:buChar char="Ø"/>
            </a:pPr>
            <a:r>
              <a:rPr lang="en-US" dirty="0"/>
              <a:t>Only IRA or IRA rollover (not 401-k, 403b, SEP, SIMPLE or pension)</a:t>
            </a:r>
          </a:p>
          <a:p>
            <a:pPr lvl="1">
              <a:buFont typeface="Wingdings" panose="05000000000000000000" pitchFamily="2" charset="2"/>
              <a:buChar char="Ø"/>
            </a:pPr>
            <a:r>
              <a:rPr lang="en-US" dirty="0"/>
              <a:t>Cannot give to </a:t>
            </a:r>
            <a:r>
              <a:rPr lang="en-US" b="1" dirty="0"/>
              <a:t>donor advised fund </a:t>
            </a:r>
            <a:r>
              <a:rPr lang="en-US" dirty="0"/>
              <a:t>or private foundation</a:t>
            </a:r>
          </a:p>
          <a:p>
            <a:pPr lvl="1">
              <a:buFont typeface="Wingdings" panose="05000000000000000000" pitchFamily="2" charset="2"/>
              <a:buChar char="Ø"/>
            </a:pPr>
            <a:r>
              <a:rPr lang="en-US" dirty="0"/>
              <a:t>Cannot use to fund </a:t>
            </a:r>
            <a:r>
              <a:rPr lang="en-US" b="1" dirty="0"/>
              <a:t>income producing </a:t>
            </a:r>
            <a:r>
              <a:rPr lang="en-US" dirty="0"/>
              <a:t>vehicle (CGA, CLT or CRT)</a:t>
            </a:r>
          </a:p>
        </p:txBody>
      </p:sp>
      <p:sp>
        <p:nvSpPr>
          <p:cNvPr id="4" name="Slide Number Placeholder 3">
            <a:extLst>
              <a:ext uri="{FF2B5EF4-FFF2-40B4-BE49-F238E27FC236}">
                <a16:creationId xmlns:a16="http://schemas.microsoft.com/office/drawing/2014/main" id="{AA611F9C-1319-4E72-9855-C9EE31A7BDF6}"/>
              </a:ext>
            </a:extLst>
          </p:cNvPr>
          <p:cNvSpPr>
            <a:spLocks noGrp="1"/>
          </p:cNvSpPr>
          <p:nvPr>
            <p:ph type="sldNum" sz="quarter" idx="12"/>
          </p:nvPr>
        </p:nvSpPr>
        <p:spPr/>
        <p:txBody>
          <a:bodyPr/>
          <a:lstStyle/>
          <a:p>
            <a:fld id="{E97799C9-84D9-46D2-A11E-BCF8A720529D}" type="slidenum">
              <a:rPr lang="en-US" smtClean="0"/>
              <a:t>30</a:t>
            </a:fld>
            <a:endParaRPr lang="en-US" dirty="0"/>
          </a:p>
        </p:txBody>
      </p:sp>
    </p:spTree>
    <p:extLst>
      <p:ext uri="{BB962C8B-B14F-4D97-AF65-F5344CB8AC3E}">
        <p14:creationId xmlns:p14="http://schemas.microsoft.com/office/powerpoint/2010/main" val="3885505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a QCD</a:t>
            </a:r>
            <a:br>
              <a:rPr lang="en-US" dirty="0"/>
            </a:br>
            <a:r>
              <a:rPr lang="en-US" sz="2000" i="1" dirty="0"/>
              <a:t>$50,000 from an IRA</a:t>
            </a:r>
          </a:p>
        </p:txBody>
      </p:sp>
      <p:graphicFrame>
        <p:nvGraphicFramePr>
          <p:cNvPr id="6" name="Content Placeholder 5"/>
          <p:cNvGraphicFramePr>
            <a:graphicFrameLocks noGrp="1"/>
          </p:cNvGraphicFramePr>
          <p:nvPr>
            <p:ph idx="1"/>
          </p:nvPr>
        </p:nvGraphicFramePr>
        <p:xfrm>
          <a:off x="1217036" y="2686772"/>
          <a:ext cx="10058400" cy="2225040"/>
        </p:xfrm>
        <a:graphic>
          <a:graphicData uri="http://schemas.openxmlformats.org/drawingml/2006/table">
            <a:tbl>
              <a:tblPr firstRow="1" bandRow="1">
                <a:tableStyleId>{5C22544A-7EE6-4342-B048-85BDC9FD1C3A}</a:tableStyleId>
              </a:tblPr>
              <a:tblGrid>
                <a:gridCol w="4493346">
                  <a:extLst>
                    <a:ext uri="{9D8B030D-6E8A-4147-A177-3AD203B41FA5}">
                      <a16:colId xmlns:a16="http://schemas.microsoft.com/office/drawing/2014/main" val="20000"/>
                    </a:ext>
                  </a:extLst>
                </a:gridCol>
                <a:gridCol w="2909455">
                  <a:extLst>
                    <a:ext uri="{9D8B030D-6E8A-4147-A177-3AD203B41FA5}">
                      <a16:colId xmlns:a16="http://schemas.microsoft.com/office/drawing/2014/main" val="20001"/>
                    </a:ext>
                  </a:extLst>
                </a:gridCol>
                <a:gridCol w="2655599">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pPr algn="ctr"/>
                      <a:r>
                        <a:rPr lang="en-US" dirty="0"/>
                        <a:t>Non-QCD</a:t>
                      </a:r>
                    </a:p>
                  </a:txBody>
                  <a:tcPr/>
                </a:tc>
                <a:tc>
                  <a:txBody>
                    <a:bodyPr/>
                    <a:lstStyle/>
                    <a:p>
                      <a:pPr algn="ctr"/>
                      <a:r>
                        <a:rPr lang="en-US" dirty="0"/>
                        <a:t>QCD</a:t>
                      </a:r>
                    </a:p>
                  </a:txBody>
                  <a:tcPr/>
                </a:tc>
                <a:extLst>
                  <a:ext uri="{0D108BD9-81ED-4DB2-BD59-A6C34878D82A}">
                    <a16:rowId xmlns:a16="http://schemas.microsoft.com/office/drawing/2014/main" val="10000"/>
                  </a:ext>
                </a:extLst>
              </a:tr>
              <a:tr h="370840">
                <a:tc>
                  <a:txBody>
                    <a:bodyPr/>
                    <a:lstStyle/>
                    <a:p>
                      <a:r>
                        <a:rPr lang="en-US" dirty="0"/>
                        <a:t>Taxable Income</a:t>
                      </a:r>
                    </a:p>
                  </a:txBody>
                  <a:tcPr/>
                </a:tc>
                <a:tc>
                  <a:txBody>
                    <a:bodyPr/>
                    <a:lstStyle/>
                    <a:p>
                      <a:pPr algn="ctr"/>
                      <a:r>
                        <a:rPr lang="en-US" dirty="0"/>
                        <a:t>$50,000</a:t>
                      </a:r>
                    </a:p>
                  </a:txBody>
                  <a:tcPr/>
                </a:tc>
                <a:tc>
                  <a:txBody>
                    <a:bodyPr/>
                    <a:lstStyle/>
                    <a:p>
                      <a:pPr algn="ctr"/>
                      <a:r>
                        <a:rPr lang="en-US" dirty="0"/>
                        <a:t>- 0 -</a:t>
                      </a:r>
                    </a:p>
                  </a:txBody>
                  <a:tcPr/>
                </a:tc>
                <a:extLst>
                  <a:ext uri="{0D108BD9-81ED-4DB2-BD59-A6C34878D82A}">
                    <a16:rowId xmlns:a16="http://schemas.microsoft.com/office/drawing/2014/main" val="10001"/>
                  </a:ext>
                </a:extLst>
              </a:tr>
              <a:tr h="370840">
                <a:tc>
                  <a:txBody>
                    <a:bodyPr/>
                    <a:lstStyle/>
                    <a:p>
                      <a:r>
                        <a:rPr lang="en-US" dirty="0"/>
                        <a:t>Charitable Deduction - </a:t>
                      </a:r>
                      <a:r>
                        <a:rPr lang="en-US" dirty="0" err="1"/>
                        <a:t>Nonitemizer</a:t>
                      </a:r>
                      <a:endParaRPr lang="en-US" dirty="0"/>
                    </a:p>
                  </a:txBody>
                  <a:tcPr/>
                </a:tc>
                <a:tc>
                  <a:txBody>
                    <a:bodyPr/>
                    <a:lstStyle/>
                    <a:p>
                      <a:pPr algn="ctr"/>
                      <a:r>
                        <a:rPr lang="en-US" dirty="0"/>
                        <a:t>- 0 -</a:t>
                      </a:r>
                    </a:p>
                  </a:txBody>
                  <a:tcPr/>
                </a:tc>
                <a:tc>
                  <a:txBody>
                    <a:bodyPr/>
                    <a:lstStyle/>
                    <a:p>
                      <a:pPr algn="ctr"/>
                      <a:r>
                        <a:rPr lang="en-US" dirty="0"/>
                        <a:t>- 0 -</a:t>
                      </a:r>
                    </a:p>
                  </a:txBody>
                  <a:tcPr/>
                </a:tc>
                <a:extLst>
                  <a:ext uri="{0D108BD9-81ED-4DB2-BD59-A6C34878D82A}">
                    <a16:rowId xmlns:a16="http://schemas.microsoft.com/office/drawing/2014/main" val="10002"/>
                  </a:ext>
                </a:extLst>
              </a:tr>
              <a:tr h="370840">
                <a:tc>
                  <a:txBody>
                    <a:bodyPr/>
                    <a:lstStyle/>
                    <a:p>
                      <a:r>
                        <a:rPr lang="en-US" dirty="0"/>
                        <a:t>Charitable Deduction – Itemizer</a:t>
                      </a:r>
                    </a:p>
                  </a:txBody>
                  <a:tcPr/>
                </a:tc>
                <a:tc>
                  <a:txBody>
                    <a:bodyPr/>
                    <a:lstStyle/>
                    <a:p>
                      <a:pPr algn="ctr"/>
                      <a:r>
                        <a:rPr lang="en-US" dirty="0"/>
                        <a:t>$50,000?</a:t>
                      </a:r>
                    </a:p>
                  </a:txBody>
                  <a:tcPr/>
                </a:tc>
                <a:tc>
                  <a:txBody>
                    <a:bodyPr/>
                    <a:lstStyle/>
                    <a:p>
                      <a:pPr algn="ctr"/>
                      <a:r>
                        <a:rPr lang="en-US" dirty="0"/>
                        <a:t>- 0 -</a:t>
                      </a:r>
                    </a:p>
                  </a:txBody>
                  <a:tcPr/>
                </a:tc>
                <a:extLst>
                  <a:ext uri="{0D108BD9-81ED-4DB2-BD59-A6C34878D82A}">
                    <a16:rowId xmlns:a16="http://schemas.microsoft.com/office/drawing/2014/main" val="10003"/>
                  </a:ext>
                </a:extLst>
              </a:tr>
              <a:tr h="370840">
                <a:tc>
                  <a:txBody>
                    <a:bodyPr/>
                    <a:lstStyle/>
                    <a:p>
                      <a:r>
                        <a:rPr lang="en-US" dirty="0"/>
                        <a:t>Income Limits on Charitable Deduction</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10004"/>
                  </a:ext>
                </a:extLst>
              </a:tr>
              <a:tr h="370840">
                <a:tc>
                  <a:txBody>
                    <a:bodyPr/>
                    <a:lstStyle/>
                    <a:p>
                      <a:r>
                        <a:rPr lang="en-US" dirty="0"/>
                        <a:t>Tax Effect</a:t>
                      </a:r>
                    </a:p>
                  </a:txBody>
                  <a:tcPr/>
                </a:tc>
                <a:tc>
                  <a:txBody>
                    <a:bodyPr/>
                    <a:lstStyle/>
                    <a:p>
                      <a:pPr algn="ctr"/>
                      <a:r>
                        <a:rPr lang="en-US" dirty="0"/>
                        <a:t>Zero – at best (likely more)</a:t>
                      </a:r>
                    </a:p>
                  </a:txBody>
                  <a:tcPr/>
                </a:tc>
                <a:tc>
                  <a:txBody>
                    <a:bodyPr/>
                    <a:lstStyle/>
                    <a:p>
                      <a:pPr algn="ctr"/>
                      <a:r>
                        <a:rPr lang="en-US" dirty="0"/>
                        <a:t>None</a:t>
                      </a:r>
                    </a:p>
                  </a:txBody>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pPr/>
              <a:t>31</a:t>
            </a:fld>
            <a:endParaRPr lang="en-US" dirty="0"/>
          </a:p>
        </p:txBody>
      </p:sp>
    </p:spTree>
    <p:extLst>
      <p:ext uri="{BB962C8B-B14F-4D97-AF65-F5344CB8AC3E}">
        <p14:creationId xmlns:p14="http://schemas.microsoft.com/office/powerpoint/2010/main" val="2387925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274" y="296732"/>
            <a:ext cx="9601196" cy="1303867"/>
          </a:xfrm>
        </p:spPr>
        <p:txBody>
          <a:bodyPr>
            <a:normAutofit fontScale="90000"/>
          </a:bodyPr>
          <a:lstStyle/>
          <a:p>
            <a:pPr algn="ctr"/>
            <a:r>
              <a:rPr lang="en-US" dirty="0"/>
              <a:t>Using a “Spend-Down Designated Fund” to Receive a QCD Distribution</a:t>
            </a:r>
          </a:p>
        </p:txBody>
      </p:sp>
      <p:sp>
        <p:nvSpPr>
          <p:cNvPr id="3" name="Content Placeholder 2"/>
          <p:cNvSpPr>
            <a:spLocks noGrp="1"/>
          </p:cNvSpPr>
          <p:nvPr>
            <p:ph idx="1"/>
          </p:nvPr>
        </p:nvSpPr>
        <p:spPr>
          <a:xfrm>
            <a:off x="1547556" y="2460257"/>
            <a:ext cx="9601196" cy="3318936"/>
          </a:xfrm>
        </p:spPr>
        <p:txBody>
          <a:bodyPr>
            <a:normAutofit/>
          </a:bodyPr>
          <a:lstStyle/>
          <a:p>
            <a:r>
              <a:rPr lang="en-US" sz="2800" dirty="0"/>
              <a:t>Donor Advised Fund Cannot Receive QCD</a:t>
            </a:r>
          </a:p>
          <a:p>
            <a:r>
              <a:rPr lang="en-US" sz="2800" dirty="0"/>
              <a:t>Donor creates Spend-Down Designated Fund</a:t>
            </a:r>
          </a:p>
          <a:p>
            <a:pPr lvl="1"/>
            <a:r>
              <a:rPr lang="en-US" sz="2800" dirty="0"/>
              <a:t>Charities Named in Advance</a:t>
            </a:r>
          </a:p>
          <a:p>
            <a:pPr lvl="1"/>
            <a:r>
              <a:rPr lang="en-US" sz="2800" dirty="0"/>
              <a:t>No Advisory Rights</a:t>
            </a:r>
          </a:p>
          <a:p>
            <a:r>
              <a:rPr lang="en-US" sz="2800" dirty="0"/>
              <a:t>Distribution Goes To Spend-Down Designated Fund</a:t>
            </a:r>
          </a:p>
        </p:txBody>
      </p:sp>
      <p:sp>
        <p:nvSpPr>
          <p:cNvPr id="4" name="Slide Number Placeholder 3"/>
          <p:cNvSpPr>
            <a:spLocks noGrp="1"/>
          </p:cNvSpPr>
          <p:nvPr>
            <p:ph type="sldNum" sz="quarter" idx="12"/>
          </p:nvPr>
        </p:nvSpPr>
        <p:spPr/>
        <p:txBody>
          <a:bodyPr/>
          <a:lstStyle/>
          <a:p>
            <a:fld id="{E97799C9-84D9-46D2-A11E-BCF8A720529D}" type="slidenum">
              <a:rPr lang="en-US" smtClean="0"/>
              <a:t>32</a:t>
            </a:fld>
            <a:endParaRPr lang="en-US" dirty="0"/>
          </a:p>
        </p:txBody>
      </p:sp>
    </p:spTree>
    <p:extLst>
      <p:ext uri="{BB962C8B-B14F-4D97-AF65-F5344CB8AC3E}">
        <p14:creationId xmlns:p14="http://schemas.microsoft.com/office/powerpoint/2010/main" val="1259981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0A7CF-4324-4479-A8BD-A9C01B5176F2}"/>
              </a:ext>
            </a:extLst>
          </p:cNvPr>
          <p:cNvSpPr>
            <a:spLocks noGrp="1"/>
          </p:cNvSpPr>
          <p:nvPr>
            <p:ph type="title"/>
          </p:nvPr>
        </p:nvSpPr>
        <p:spPr/>
        <p:txBody>
          <a:bodyPr>
            <a:normAutofit/>
          </a:bodyPr>
          <a:lstStyle/>
          <a:p>
            <a:r>
              <a:rPr lang="en-US" dirty="0"/>
              <a:t>SECURE Act</a:t>
            </a:r>
            <a:br>
              <a:rPr lang="en-US" dirty="0"/>
            </a:br>
            <a:r>
              <a:rPr lang="en-US" sz="2700" i="1" dirty="0"/>
              <a:t>Setting Every Community Up for Retirement Enhancement</a:t>
            </a:r>
          </a:p>
        </p:txBody>
      </p:sp>
      <p:sp>
        <p:nvSpPr>
          <p:cNvPr id="3" name="Content Placeholder 2">
            <a:extLst>
              <a:ext uri="{FF2B5EF4-FFF2-40B4-BE49-F238E27FC236}">
                <a16:creationId xmlns:a16="http://schemas.microsoft.com/office/drawing/2014/main" id="{F4894BFF-DBE3-401D-BB9B-B9FAD7D45F87}"/>
              </a:ext>
            </a:extLst>
          </p:cNvPr>
          <p:cNvSpPr>
            <a:spLocks noGrp="1"/>
          </p:cNvSpPr>
          <p:nvPr>
            <p:ph idx="1"/>
          </p:nvPr>
        </p:nvSpPr>
        <p:spPr/>
        <p:txBody>
          <a:bodyPr>
            <a:normAutofit/>
          </a:bodyPr>
          <a:lstStyle/>
          <a:p>
            <a:r>
              <a:rPr lang="en-US" dirty="0"/>
              <a:t>Age for Required Minimum Distributions rises from 70 ½ to 72</a:t>
            </a:r>
          </a:p>
          <a:p>
            <a:pPr lvl="1"/>
            <a:r>
              <a:rPr lang="en-US" dirty="0"/>
              <a:t>With CARES Act, RMD is suspended for 2020</a:t>
            </a:r>
          </a:p>
          <a:p>
            <a:r>
              <a:rPr lang="en-US" dirty="0"/>
              <a:t>Inherited IRA, owner must withdraw the entire IRA balance within 10 years of the death of the IRA’s owner</a:t>
            </a:r>
          </a:p>
          <a:p>
            <a:pPr lvl="1"/>
            <a:r>
              <a:rPr lang="en-US" dirty="0"/>
              <a:t>Exceptions</a:t>
            </a:r>
          </a:p>
          <a:p>
            <a:pPr lvl="2"/>
            <a:r>
              <a:rPr lang="en-US" dirty="0"/>
              <a:t>Spouse</a:t>
            </a:r>
          </a:p>
          <a:p>
            <a:pPr lvl="2"/>
            <a:r>
              <a:rPr lang="en-US" dirty="0"/>
              <a:t>Children under age of majority</a:t>
            </a:r>
          </a:p>
          <a:p>
            <a:pPr lvl="3"/>
            <a:r>
              <a:rPr lang="en-US" dirty="0"/>
              <a:t>10-year rule applies when they reach age of majority</a:t>
            </a:r>
          </a:p>
          <a:p>
            <a:pPr lvl="1"/>
            <a:r>
              <a:rPr lang="en-US" dirty="0"/>
              <a:t>A disabled beneficiary or chronically-ill beneficiary, or</a:t>
            </a:r>
          </a:p>
          <a:p>
            <a:pPr lvl="1"/>
            <a:r>
              <a:rPr lang="en-US" dirty="0"/>
              <a:t>A beneficiary within 10 years of age of the decedent</a:t>
            </a:r>
          </a:p>
        </p:txBody>
      </p:sp>
      <p:sp>
        <p:nvSpPr>
          <p:cNvPr id="4" name="Slide Number Placeholder 3">
            <a:extLst>
              <a:ext uri="{FF2B5EF4-FFF2-40B4-BE49-F238E27FC236}">
                <a16:creationId xmlns:a16="http://schemas.microsoft.com/office/drawing/2014/main" id="{934E556A-CF88-4E5C-8F61-2D38A1EC1390}"/>
              </a:ext>
            </a:extLst>
          </p:cNvPr>
          <p:cNvSpPr>
            <a:spLocks noGrp="1"/>
          </p:cNvSpPr>
          <p:nvPr>
            <p:ph type="sldNum" sz="quarter" idx="12"/>
          </p:nvPr>
        </p:nvSpPr>
        <p:spPr/>
        <p:txBody>
          <a:bodyPr/>
          <a:lstStyle/>
          <a:p>
            <a:fld id="{E97799C9-84D9-46D2-A11E-BCF8A720529D}" type="slidenum">
              <a:rPr lang="en-US" smtClean="0"/>
              <a:t>33</a:t>
            </a:fld>
            <a:endParaRPr lang="en-US" dirty="0"/>
          </a:p>
        </p:txBody>
      </p:sp>
    </p:spTree>
    <p:extLst>
      <p:ext uri="{BB962C8B-B14F-4D97-AF65-F5344CB8AC3E}">
        <p14:creationId xmlns:p14="http://schemas.microsoft.com/office/powerpoint/2010/main" val="3296422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D80F-2ECD-4780-8ED6-B3516F597B7D}"/>
              </a:ext>
            </a:extLst>
          </p:cNvPr>
          <p:cNvSpPr>
            <a:spLocks noGrp="1"/>
          </p:cNvSpPr>
          <p:nvPr>
            <p:ph type="title"/>
          </p:nvPr>
        </p:nvSpPr>
        <p:spPr/>
        <p:txBody>
          <a:bodyPr/>
          <a:lstStyle/>
          <a:p>
            <a:r>
              <a:rPr lang="en-US" dirty="0"/>
              <a:t>Stretch IRA Example</a:t>
            </a:r>
          </a:p>
        </p:txBody>
      </p:sp>
      <p:sp>
        <p:nvSpPr>
          <p:cNvPr id="3" name="Content Placeholder 2">
            <a:extLst>
              <a:ext uri="{FF2B5EF4-FFF2-40B4-BE49-F238E27FC236}">
                <a16:creationId xmlns:a16="http://schemas.microsoft.com/office/drawing/2014/main" id="{D5E61BE9-2132-4EB7-878D-D457FF7C23C9}"/>
              </a:ext>
            </a:extLst>
          </p:cNvPr>
          <p:cNvSpPr>
            <a:spLocks noGrp="1"/>
          </p:cNvSpPr>
          <p:nvPr>
            <p:ph sz="half" idx="1"/>
          </p:nvPr>
        </p:nvSpPr>
        <p:spPr/>
        <p:txBody>
          <a:bodyPr>
            <a:normAutofit fontScale="92500" lnSpcReduction="10000"/>
          </a:bodyPr>
          <a:lstStyle/>
          <a:p>
            <a:r>
              <a:rPr lang="en-US" sz="3200" b="1" u="sng" dirty="0"/>
              <a:t>Before SECURE Act</a:t>
            </a:r>
          </a:p>
          <a:p>
            <a:endParaRPr lang="en-US" dirty="0"/>
          </a:p>
          <a:p>
            <a:pPr>
              <a:buFont typeface="Wingdings" panose="05000000000000000000" pitchFamily="2" charset="2"/>
              <a:buChar char="§"/>
            </a:pPr>
            <a:r>
              <a:rPr lang="en-US" dirty="0"/>
              <a:t>Assume 25-year-old inherits $1,000,000 IRA</a:t>
            </a:r>
          </a:p>
          <a:p>
            <a:pPr>
              <a:buFont typeface="Wingdings" panose="05000000000000000000" pitchFamily="2" charset="2"/>
              <a:buChar char="§"/>
            </a:pPr>
            <a:r>
              <a:rPr lang="en-US" dirty="0"/>
              <a:t>Life Expectancy = 57.2 Years</a:t>
            </a:r>
          </a:p>
          <a:p>
            <a:pPr>
              <a:buFont typeface="Wingdings" panose="05000000000000000000" pitchFamily="2" charset="2"/>
              <a:buChar char="§"/>
            </a:pPr>
            <a:r>
              <a:rPr lang="en-US" dirty="0"/>
              <a:t>Required Minimum Withdrawal =</a:t>
            </a:r>
          </a:p>
          <a:p>
            <a:endParaRPr lang="en-US" dirty="0"/>
          </a:p>
          <a:p>
            <a:pPr algn="ctr"/>
            <a:r>
              <a:rPr lang="en-US" dirty="0"/>
              <a:t>$1,000,000/57.2 = $17,482</a:t>
            </a:r>
          </a:p>
          <a:p>
            <a:pPr algn="ctr"/>
            <a:endParaRPr lang="en-US" dirty="0"/>
          </a:p>
          <a:p>
            <a:pPr algn="ctr"/>
            <a:r>
              <a:rPr lang="en-US" sz="1800" i="1" dirty="0"/>
              <a:t>(Note:  Investment earnings may exceed payout in early years)</a:t>
            </a:r>
          </a:p>
        </p:txBody>
      </p:sp>
      <p:sp>
        <p:nvSpPr>
          <p:cNvPr id="4" name="Content Placeholder 3">
            <a:extLst>
              <a:ext uri="{FF2B5EF4-FFF2-40B4-BE49-F238E27FC236}">
                <a16:creationId xmlns:a16="http://schemas.microsoft.com/office/drawing/2014/main" id="{9AA2778B-2E7D-478A-8549-618A215F4E49}"/>
              </a:ext>
            </a:extLst>
          </p:cNvPr>
          <p:cNvSpPr>
            <a:spLocks noGrp="1"/>
          </p:cNvSpPr>
          <p:nvPr>
            <p:ph sz="half" idx="2"/>
          </p:nvPr>
        </p:nvSpPr>
        <p:spPr/>
        <p:txBody>
          <a:bodyPr>
            <a:normAutofit fontScale="92500" lnSpcReduction="10000"/>
          </a:bodyPr>
          <a:lstStyle/>
          <a:p>
            <a:r>
              <a:rPr lang="en-US" sz="3500" b="1" u="sng" dirty="0"/>
              <a:t>SECURE Act</a:t>
            </a:r>
          </a:p>
          <a:p>
            <a:endParaRPr lang="en-US" dirty="0"/>
          </a:p>
          <a:p>
            <a:pPr algn="ctr"/>
            <a:r>
              <a:rPr lang="en-US" u="sng" dirty="0"/>
              <a:t>Assume same 25-year-old</a:t>
            </a:r>
          </a:p>
          <a:p>
            <a:pPr algn="ctr"/>
            <a:r>
              <a:rPr lang="en-US" dirty="0"/>
              <a:t>IRA must be withdrawn within 10 years</a:t>
            </a:r>
          </a:p>
          <a:p>
            <a:pPr algn="ctr"/>
            <a:r>
              <a:rPr lang="en-US" dirty="0"/>
              <a:t>Investment earnings limited to 10 years</a:t>
            </a:r>
          </a:p>
        </p:txBody>
      </p:sp>
      <p:sp>
        <p:nvSpPr>
          <p:cNvPr id="5" name="Slide Number Placeholder 4">
            <a:extLst>
              <a:ext uri="{FF2B5EF4-FFF2-40B4-BE49-F238E27FC236}">
                <a16:creationId xmlns:a16="http://schemas.microsoft.com/office/drawing/2014/main" id="{8B6A1092-C651-420D-A0FA-3655D4AEEE4A}"/>
              </a:ext>
            </a:extLst>
          </p:cNvPr>
          <p:cNvSpPr>
            <a:spLocks noGrp="1"/>
          </p:cNvSpPr>
          <p:nvPr>
            <p:ph type="sldNum" sz="quarter" idx="12"/>
          </p:nvPr>
        </p:nvSpPr>
        <p:spPr/>
        <p:txBody>
          <a:bodyPr/>
          <a:lstStyle/>
          <a:p>
            <a:fld id="{5D84065D-F351-4B03-BD91-D8A6B8D4B362}" type="slidenum">
              <a:rPr lang="en-US" smtClean="0"/>
              <a:t>34</a:t>
            </a:fld>
            <a:endParaRPr lang="en-US" dirty="0"/>
          </a:p>
        </p:txBody>
      </p:sp>
    </p:spTree>
    <p:extLst>
      <p:ext uri="{BB962C8B-B14F-4D97-AF65-F5344CB8AC3E}">
        <p14:creationId xmlns:p14="http://schemas.microsoft.com/office/powerpoint/2010/main" val="84468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8E7A-9E13-4A96-9C20-7F495680B8DB}"/>
              </a:ext>
            </a:extLst>
          </p:cNvPr>
          <p:cNvSpPr>
            <a:spLocks noGrp="1"/>
          </p:cNvSpPr>
          <p:nvPr>
            <p:ph type="title"/>
          </p:nvPr>
        </p:nvSpPr>
        <p:spPr/>
        <p:txBody>
          <a:bodyPr/>
          <a:lstStyle/>
          <a:p>
            <a:r>
              <a:rPr lang="en-US" dirty="0"/>
              <a:t>Gifts of Grain</a:t>
            </a:r>
          </a:p>
        </p:txBody>
      </p:sp>
      <p:sp>
        <p:nvSpPr>
          <p:cNvPr id="3" name="Text Placeholder 2">
            <a:extLst>
              <a:ext uri="{FF2B5EF4-FFF2-40B4-BE49-F238E27FC236}">
                <a16:creationId xmlns:a16="http://schemas.microsoft.com/office/drawing/2014/main" id="{F6DA6DBD-2DCC-4DCF-BE7F-24EEF550CAFE}"/>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3DDB4FD-1881-4DE9-92B0-15F2B1114EA0}"/>
              </a:ext>
            </a:extLst>
          </p:cNvPr>
          <p:cNvSpPr>
            <a:spLocks noGrp="1"/>
          </p:cNvSpPr>
          <p:nvPr>
            <p:ph type="dt" sz="half" idx="10"/>
          </p:nvPr>
        </p:nvSpPr>
        <p:spPr/>
        <p:txBody>
          <a:bodyPr/>
          <a:lstStyle/>
          <a:p>
            <a:fld id="{37302495-6F57-4094-92FC-3148AC6F16EA}" type="datetime1">
              <a:rPr lang="en-US" smtClean="0"/>
              <a:t>8/7/2020</a:t>
            </a:fld>
            <a:endParaRPr lang="en-US"/>
          </a:p>
        </p:txBody>
      </p:sp>
      <p:sp>
        <p:nvSpPr>
          <p:cNvPr id="5" name="Slide Number Placeholder 4">
            <a:extLst>
              <a:ext uri="{FF2B5EF4-FFF2-40B4-BE49-F238E27FC236}">
                <a16:creationId xmlns:a16="http://schemas.microsoft.com/office/drawing/2014/main" id="{64453EC6-58B9-42EA-B861-0AB11AEC3820}"/>
              </a:ext>
            </a:extLst>
          </p:cNvPr>
          <p:cNvSpPr>
            <a:spLocks noGrp="1"/>
          </p:cNvSpPr>
          <p:nvPr>
            <p:ph type="sldNum" sz="quarter" idx="12"/>
          </p:nvPr>
        </p:nvSpPr>
        <p:spPr/>
        <p:txBody>
          <a:bodyPr/>
          <a:lstStyle/>
          <a:p>
            <a:fld id="{DB07ED12-6588-45E0-9E18-3E27797308BB}" type="slidenum">
              <a:rPr lang="en-US" smtClean="0"/>
              <a:t>35</a:t>
            </a:fld>
            <a:endParaRPr lang="en-US"/>
          </a:p>
        </p:txBody>
      </p:sp>
    </p:spTree>
    <p:extLst>
      <p:ext uri="{BB962C8B-B14F-4D97-AF65-F5344CB8AC3E}">
        <p14:creationId xmlns:p14="http://schemas.microsoft.com/office/powerpoint/2010/main" val="10742991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C32-1E6B-49ED-B66A-5C1E5224083A}"/>
              </a:ext>
            </a:extLst>
          </p:cNvPr>
          <p:cNvSpPr>
            <a:spLocks noGrp="1"/>
          </p:cNvSpPr>
          <p:nvPr>
            <p:ph type="title"/>
          </p:nvPr>
        </p:nvSpPr>
        <p:spPr/>
        <p:txBody>
          <a:bodyPr/>
          <a:lstStyle/>
          <a:p>
            <a:r>
              <a:rPr lang="en-US" dirty="0"/>
              <a:t>Why Make a Gift of Grain?</a:t>
            </a:r>
          </a:p>
        </p:txBody>
      </p:sp>
      <p:sp>
        <p:nvSpPr>
          <p:cNvPr id="3" name="Content Placeholder 2">
            <a:extLst>
              <a:ext uri="{FF2B5EF4-FFF2-40B4-BE49-F238E27FC236}">
                <a16:creationId xmlns:a16="http://schemas.microsoft.com/office/drawing/2014/main" id="{021006C4-4A02-48D5-BAA8-ECC4DFA02051}"/>
              </a:ext>
            </a:extLst>
          </p:cNvPr>
          <p:cNvSpPr>
            <a:spLocks noGrp="1"/>
          </p:cNvSpPr>
          <p:nvPr>
            <p:ph idx="1"/>
          </p:nvPr>
        </p:nvSpPr>
        <p:spPr/>
        <p:txBody>
          <a:bodyPr/>
          <a:lstStyle/>
          <a:p>
            <a:r>
              <a:rPr lang="en-US" sz="2400" dirty="0"/>
              <a:t>Farmers have available an option that allows them to reduce their taxable income.  This option is available whether or not the farmer itemizes on their tax return.</a:t>
            </a:r>
          </a:p>
          <a:p>
            <a:r>
              <a:rPr lang="en-US" sz="2400" dirty="0"/>
              <a:t>Farmers are allowed to give away grain before taking into taxable income.  For example, if a farmer delivers $200,000 worth of grain to a local elevator, they can give a portion of that to a charity and not count it as income.</a:t>
            </a:r>
          </a:p>
          <a:p>
            <a:r>
              <a:rPr lang="en-US" sz="2400" dirty="0"/>
              <a:t>In the example above, suppose the farmer has that $200,000 in grain at the elevator.  They could give $20,000 to the community foundation.  The farmer then recognizes only $180,000 in income.</a:t>
            </a:r>
          </a:p>
          <a:p>
            <a:r>
              <a:rPr lang="en-US" sz="2400" dirty="0"/>
              <a:t>The community foundation sells the grain and receives the cash.</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BF982A4-946E-4730-87BF-EAA23CB2A658}"/>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89C6CB87-F5D2-4275-A02A-0CAC4332A769}"/>
              </a:ext>
            </a:extLst>
          </p:cNvPr>
          <p:cNvSpPr>
            <a:spLocks noGrp="1"/>
          </p:cNvSpPr>
          <p:nvPr>
            <p:ph type="sldNum" sz="quarter" idx="12"/>
          </p:nvPr>
        </p:nvSpPr>
        <p:spPr/>
        <p:txBody>
          <a:bodyPr/>
          <a:lstStyle/>
          <a:p>
            <a:fld id="{DB07ED12-6588-45E0-9E18-3E27797308BB}" type="slidenum">
              <a:rPr lang="en-US" smtClean="0"/>
              <a:pPr/>
              <a:t>36</a:t>
            </a:fld>
            <a:endParaRPr lang="en-US" dirty="0"/>
          </a:p>
        </p:txBody>
      </p:sp>
    </p:spTree>
    <p:extLst>
      <p:ext uri="{BB962C8B-B14F-4D97-AF65-F5344CB8AC3E}">
        <p14:creationId xmlns:p14="http://schemas.microsoft.com/office/powerpoint/2010/main" val="3706355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94666-68B0-48B4-A6BA-FE74FCC96F94}"/>
              </a:ext>
            </a:extLst>
          </p:cNvPr>
          <p:cNvSpPr>
            <a:spLocks noGrp="1"/>
          </p:cNvSpPr>
          <p:nvPr>
            <p:ph type="title"/>
          </p:nvPr>
        </p:nvSpPr>
        <p:spPr/>
        <p:txBody>
          <a:bodyPr/>
          <a:lstStyle/>
          <a:p>
            <a:r>
              <a:rPr lang="en-US" dirty="0"/>
              <a:t>Gifts of Grain – How to do it</a:t>
            </a:r>
          </a:p>
        </p:txBody>
      </p:sp>
      <p:sp>
        <p:nvSpPr>
          <p:cNvPr id="3" name="Content Placeholder 2">
            <a:extLst>
              <a:ext uri="{FF2B5EF4-FFF2-40B4-BE49-F238E27FC236}">
                <a16:creationId xmlns:a16="http://schemas.microsoft.com/office/drawing/2014/main" id="{F42CA852-2935-47EB-8556-5AC756FD701D}"/>
              </a:ext>
            </a:extLst>
          </p:cNvPr>
          <p:cNvSpPr>
            <a:spLocks noGrp="1"/>
          </p:cNvSpPr>
          <p:nvPr>
            <p:ph idx="1"/>
          </p:nvPr>
        </p:nvSpPr>
        <p:spPr/>
        <p:txBody>
          <a:bodyPr>
            <a:normAutofit fontScale="92500" lnSpcReduction="20000"/>
          </a:bodyPr>
          <a:lstStyle/>
          <a:p>
            <a:pPr marL="457200" indent="-457200">
              <a:buFont typeface="+mj-lt"/>
              <a:buAutoNum type="arabicPeriod"/>
            </a:pPr>
            <a:r>
              <a:rPr lang="en-US" dirty="0"/>
              <a:t>Deliver grain to preferred local elevator or market</a:t>
            </a:r>
          </a:p>
          <a:p>
            <a:pPr marL="457200" indent="-457200">
              <a:buFont typeface="+mj-lt"/>
              <a:buAutoNum type="arabicPeriod"/>
            </a:pPr>
            <a:r>
              <a:rPr lang="en-US" dirty="0"/>
              <a:t>Determine how many bushels you would like to donate</a:t>
            </a:r>
          </a:p>
          <a:p>
            <a:pPr marL="457200" indent="-457200">
              <a:buFont typeface="+mj-lt"/>
              <a:buAutoNum type="arabicPeriod"/>
            </a:pPr>
            <a:r>
              <a:rPr lang="en-US" dirty="0"/>
              <a:t>Transfer the ownership of that grain to the Community Foundation</a:t>
            </a:r>
          </a:p>
          <a:p>
            <a:pPr marL="457200" indent="-457200">
              <a:buFont typeface="+mj-lt"/>
              <a:buAutoNum type="arabicPeriod"/>
            </a:pPr>
            <a:r>
              <a:rPr lang="en-US" dirty="0"/>
              <a:t>Send a Gift of Grain Notification Form to the Community Foundation </a:t>
            </a:r>
          </a:p>
          <a:p>
            <a:pPr marL="457200" indent="-457200">
              <a:buFont typeface="+mj-lt"/>
              <a:buAutoNum type="arabicPeriod"/>
            </a:pPr>
            <a:r>
              <a:rPr lang="en-US" dirty="0"/>
              <a:t>Request a grain storage receipt showing the Community Foundation as the owner. The elevator should refrain from selling the grain or issuing a check to the foundation without specific instructions from the Community Foundation.</a:t>
            </a:r>
          </a:p>
          <a:p>
            <a:pPr marL="457200" indent="-457200">
              <a:buFont typeface="+mj-lt"/>
              <a:buAutoNum type="arabicPeriod"/>
            </a:pPr>
            <a:r>
              <a:rPr lang="en-US" dirty="0"/>
              <a:t>Notify the Community Foundation when the transfer is made, indicating where the grain is being stored.  The Community Foundation receives warehouse receipt and pays any subsequent ownership costs such as storage, etc.</a:t>
            </a:r>
          </a:p>
          <a:p>
            <a:pPr marL="457200" indent="-457200">
              <a:buFont typeface="+mj-lt"/>
              <a:buAutoNum type="arabicPeriod"/>
            </a:pPr>
            <a:r>
              <a:rPr lang="en-US" dirty="0"/>
              <a:t>The Community Foundation will then order the sale of the grain.</a:t>
            </a:r>
          </a:p>
          <a:p>
            <a:pPr marL="457200" indent="-457200">
              <a:buFont typeface="+mj-lt"/>
              <a:buAutoNum type="arabicPeriod"/>
            </a:pPr>
            <a:r>
              <a:rPr lang="en-US" dirty="0"/>
              <a:t>The Community Foundation will acknowledge your gift following the sale.</a:t>
            </a:r>
          </a:p>
        </p:txBody>
      </p:sp>
      <p:sp>
        <p:nvSpPr>
          <p:cNvPr id="4" name="Date Placeholder 3">
            <a:extLst>
              <a:ext uri="{FF2B5EF4-FFF2-40B4-BE49-F238E27FC236}">
                <a16:creationId xmlns:a16="http://schemas.microsoft.com/office/drawing/2014/main" id="{38C0F223-D748-4221-BBBA-E96D10249FD3}"/>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1756F38F-4D07-4F95-B59C-39EFC036144D}"/>
              </a:ext>
            </a:extLst>
          </p:cNvPr>
          <p:cNvSpPr>
            <a:spLocks noGrp="1"/>
          </p:cNvSpPr>
          <p:nvPr>
            <p:ph type="sldNum" sz="quarter" idx="12"/>
          </p:nvPr>
        </p:nvSpPr>
        <p:spPr/>
        <p:txBody>
          <a:bodyPr/>
          <a:lstStyle/>
          <a:p>
            <a:fld id="{DB07ED12-6588-45E0-9E18-3E27797308BB}" type="slidenum">
              <a:rPr lang="en-US" smtClean="0"/>
              <a:pPr/>
              <a:t>37</a:t>
            </a:fld>
            <a:endParaRPr lang="en-US" dirty="0"/>
          </a:p>
        </p:txBody>
      </p:sp>
    </p:spTree>
    <p:extLst>
      <p:ext uri="{BB962C8B-B14F-4D97-AF65-F5344CB8AC3E}">
        <p14:creationId xmlns:p14="http://schemas.microsoft.com/office/powerpoint/2010/main" val="3072669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94666-68B0-48B4-A6BA-FE74FCC96F94}"/>
              </a:ext>
            </a:extLst>
          </p:cNvPr>
          <p:cNvSpPr>
            <a:spLocks noGrp="1"/>
          </p:cNvSpPr>
          <p:nvPr>
            <p:ph type="title"/>
          </p:nvPr>
        </p:nvSpPr>
        <p:spPr/>
        <p:txBody>
          <a:bodyPr/>
          <a:lstStyle/>
          <a:p>
            <a:pPr algn="ctr"/>
            <a:r>
              <a:rPr lang="en-US" dirty="0"/>
              <a:t>Benefits of Gift of Grain</a:t>
            </a:r>
          </a:p>
        </p:txBody>
      </p:sp>
      <p:sp>
        <p:nvSpPr>
          <p:cNvPr id="3" name="Content Placeholder 2">
            <a:extLst>
              <a:ext uri="{FF2B5EF4-FFF2-40B4-BE49-F238E27FC236}">
                <a16:creationId xmlns:a16="http://schemas.microsoft.com/office/drawing/2014/main" id="{F42CA852-2935-47EB-8556-5AC756FD701D}"/>
              </a:ext>
            </a:extLst>
          </p:cNvPr>
          <p:cNvSpPr>
            <a:spLocks noGrp="1"/>
          </p:cNvSpPr>
          <p:nvPr>
            <p:ph idx="1"/>
          </p:nvPr>
        </p:nvSpPr>
        <p:spPr/>
        <p:txBody>
          <a:bodyPr>
            <a:normAutofit/>
          </a:bodyPr>
          <a:lstStyle/>
          <a:p>
            <a:pPr algn="ctr"/>
            <a:r>
              <a:rPr lang="en-US" sz="2400" dirty="0"/>
              <a:t>Donated grain proceeds not included in income</a:t>
            </a:r>
          </a:p>
          <a:p>
            <a:pPr algn="ctr"/>
            <a:r>
              <a:rPr lang="en-US" sz="2400" dirty="0"/>
              <a:t>Cost of growing the crops is still deductible</a:t>
            </a:r>
          </a:p>
          <a:p>
            <a:pPr algn="ctr"/>
            <a:r>
              <a:rPr lang="en-US" sz="2400" dirty="0"/>
              <a:t>Gift of grain not counted as income on the government payments limitation caps calculation</a:t>
            </a:r>
          </a:p>
        </p:txBody>
      </p:sp>
      <p:sp>
        <p:nvSpPr>
          <p:cNvPr id="4" name="Date Placeholder 3">
            <a:extLst>
              <a:ext uri="{FF2B5EF4-FFF2-40B4-BE49-F238E27FC236}">
                <a16:creationId xmlns:a16="http://schemas.microsoft.com/office/drawing/2014/main" id="{38C0F223-D748-4221-BBBA-E96D10249FD3}"/>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1756F38F-4D07-4F95-B59C-39EFC036144D}"/>
              </a:ext>
            </a:extLst>
          </p:cNvPr>
          <p:cNvSpPr>
            <a:spLocks noGrp="1"/>
          </p:cNvSpPr>
          <p:nvPr>
            <p:ph type="sldNum" sz="quarter" idx="12"/>
          </p:nvPr>
        </p:nvSpPr>
        <p:spPr/>
        <p:txBody>
          <a:bodyPr/>
          <a:lstStyle/>
          <a:p>
            <a:fld id="{DB07ED12-6588-45E0-9E18-3E27797308BB}" type="slidenum">
              <a:rPr lang="en-US" smtClean="0"/>
              <a:pPr/>
              <a:t>38</a:t>
            </a:fld>
            <a:endParaRPr lang="en-US" dirty="0"/>
          </a:p>
        </p:txBody>
      </p:sp>
    </p:spTree>
    <p:extLst>
      <p:ext uri="{BB962C8B-B14F-4D97-AF65-F5344CB8AC3E}">
        <p14:creationId xmlns:p14="http://schemas.microsoft.com/office/powerpoint/2010/main" val="2093234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B49E-F8BF-42DD-9617-CFB73CE73442}"/>
              </a:ext>
            </a:extLst>
          </p:cNvPr>
          <p:cNvSpPr>
            <a:spLocks noGrp="1"/>
          </p:cNvSpPr>
          <p:nvPr>
            <p:ph type="title"/>
          </p:nvPr>
        </p:nvSpPr>
        <p:spPr>
          <a:xfrm>
            <a:off x="1097280" y="286603"/>
            <a:ext cx="10058400" cy="1450757"/>
          </a:xfrm>
        </p:spPr>
        <p:txBody>
          <a:bodyPr>
            <a:normAutofit/>
          </a:bodyPr>
          <a:lstStyle/>
          <a:p>
            <a:r>
              <a:rPr lang="en-US" dirty="0"/>
              <a:t>My Contact Information</a:t>
            </a:r>
          </a:p>
        </p:txBody>
      </p:sp>
      <p:sp>
        <p:nvSpPr>
          <p:cNvPr id="4" name="Date Placeholder 3">
            <a:extLst>
              <a:ext uri="{FF2B5EF4-FFF2-40B4-BE49-F238E27FC236}">
                <a16:creationId xmlns:a16="http://schemas.microsoft.com/office/drawing/2014/main" id="{3BD0591A-9A3F-4B08-9A77-2CAFC8FCFCEB}"/>
              </a:ext>
            </a:extLst>
          </p:cNvPr>
          <p:cNvSpPr>
            <a:spLocks noGrp="1"/>
          </p:cNvSpPr>
          <p:nvPr>
            <p:ph type="dt" sz="half" idx="10"/>
          </p:nvPr>
        </p:nvSpPr>
        <p:spPr>
          <a:xfrm>
            <a:off x="1097280" y="6459785"/>
            <a:ext cx="2472271" cy="365125"/>
          </a:xfrm>
        </p:spPr>
        <p:txBody>
          <a:bodyPr>
            <a:normAutofit/>
          </a:bodyPr>
          <a:lstStyle/>
          <a:p>
            <a:pPr>
              <a:spcAft>
                <a:spcPts val="600"/>
              </a:spcAft>
            </a:pPr>
            <a:fld id="{A7352CE2-C517-4974-ABEA-21850C47ADDD}" type="datetime1">
              <a:rPr lang="en-US" smtClean="0"/>
              <a:pPr>
                <a:spcAft>
                  <a:spcPts val="600"/>
                </a:spcAft>
              </a:pPr>
              <a:t>8/7/2020</a:t>
            </a:fld>
            <a:endParaRPr lang="en-US"/>
          </a:p>
        </p:txBody>
      </p:sp>
      <p:sp>
        <p:nvSpPr>
          <p:cNvPr id="5" name="Slide Number Placeholder 4">
            <a:extLst>
              <a:ext uri="{FF2B5EF4-FFF2-40B4-BE49-F238E27FC236}">
                <a16:creationId xmlns:a16="http://schemas.microsoft.com/office/drawing/2014/main" id="{724B81DA-572F-4432-9E57-EEE43C564FA4}"/>
              </a:ext>
            </a:extLst>
          </p:cNvPr>
          <p:cNvSpPr>
            <a:spLocks noGrp="1"/>
          </p:cNvSpPr>
          <p:nvPr>
            <p:ph type="sldNum" sz="quarter" idx="12"/>
          </p:nvPr>
        </p:nvSpPr>
        <p:spPr>
          <a:xfrm>
            <a:off x="9900458" y="6459785"/>
            <a:ext cx="1312025" cy="365125"/>
          </a:xfrm>
        </p:spPr>
        <p:txBody>
          <a:bodyPr>
            <a:normAutofit/>
          </a:bodyPr>
          <a:lstStyle/>
          <a:p>
            <a:pPr>
              <a:spcAft>
                <a:spcPts val="600"/>
              </a:spcAft>
            </a:pPr>
            <a:fld id="{DB07ED12-6588-45E0-9E18-3E27797308BB}" type="slidenum">
              <a:rPr lang="en-US" smtClean="0"/>
              <a:pPr>
                <a:spcAft>
                  <a:spcPts val="600"/>
                </a:spcAft>
              </a:pPr>
              <a:t>39</a:t>
            </a:fld>
            <a:endParaRPr lang="en-US"/>
          </a:p>
        </p:txBody>
      </p:sp>
      <p:sp>
        <p:nvSpPr>
          <p:cNvPr id="9" name="Content Placeholder 8">
            <a:extLst>
              <a:ext uri="{FF2B5EF4-FFF2-40B4-BE49-F238E27FC236}">
                <a16:creationId xmlns:a16="http://schemas.microsoft.com/office/drawing/2014/main" id="{69C7048B-8707-4AC2-9C5F-795EA045731A}"/>
              </a:ext>
            </a:extLst>
          </p:cNvPr>
          <p:cNvSpPr>
            <a:spLocks noGrp="1"/>
          </p:cNvSpPr>
          <p:nvPr>
            <p:ph idx="1"/>
          </p:nvPr>
        </p:nvSpPr>
        <p:spPr/>
        <p:txBody>
          <a:bodyPr/>
          <a:lstStyle/>
          <a:p>
            <a:r>
              <a:rPr lang="en-US" dirty="0"/>
              <a:t>That’s it for this Knowledge Nugget.  If you want to test what you learned, there’s a short quiz located elsewhere on this website.</a:t>
            </a:r>
          </a:p>
          <a:p>
            <a:r>
              <a:rPr lang="en-US" dirty="0"/>
              <a:t>If you have any questions or comments, please contact me using this information</a:t>
            </a:r>
          </a:p>
          <a:p>
            <a:r>
              <a:rPr lang="en-US" dirty="0"/>
              <a:t>David Bennett</a:t>
            </a:r>
          </a:p>
          <a:p>
            <a:pPr lvl="1"/>
            <a:r>
              <a:rPr lang="en-US" dirty="0"/>
              <a:t>Cell:  260-804-5617</a:t>
            </a:r>
          </a:p>
          <a:p>
            <a:pPr lvl="1"/>
            <a:r>
              <a:rPr lang="en-US" dirty="0"/>
              <a:t>Email: </a:t>
            </a:r>
            <a:r>
              <a:rPr lang="en-US" dirty="0">
                <a:hlinkClick r:id="rId2"/>
              </a:rPr>
              <a:t>cfrtinstitute@gmail.com</a:t>
            </a:r>
            <a:endParaRPr lang="en-US" dirty="0"/>
          </a:p>
          <a:p>
            <a:pPr lvl="1"/>
            <a:r>
              <a:rPr lang="en-US" dirty="0"/>
              <a:t>Website: </a:t>
            </a:r>
            <a:r>
              <a:rPr lang="en-US" dirty="0">
                <a:hlinkClick r:id="rId2"/>
              </a:rPr>
              <a:t>www.cfrti.com</a:t>
            </a:r>
            <a:endParaRPr lang="en-US" dirty="0"/>
          </a:p>
          <a:p>
            <a:pPr lvl="1"/>
            <a:endParaRPr lang="en-US" dirty="0"/>
          </a:p>
          <a:p>
            <a:pPr marL="201168" lvl="1" indent="0" algn="ctr">
              <a:buNone/>
            </a:pPr>
            <a:r>
              <a:rPr lang="en-US" sz="3600" i="1" dirty="0"/>
              <a:t>Keep up the good work … what you are doing for your community is </a:t>
            </a:r>
            <a:r>
              <a:rPr lang="en-US" sz="3600" i="1" u="sng" dirty="0"/>
              <a:t>so important.</a:t>
            </a:r>
          </a:p>
          <a:p>
            <a:pPr lvl="1"/>
            <a:endParaRPr lang="en-US" dirty="0"/>
          </a:p>
        </p:txBody>
      </p:sp>
    </p:spTree>
    <p:extLst>
      <p:ext uri="{BB962C8B-B14F-4D97-AF65-F5344CB8AC3E}">
        <p14:creationId xmlns:p14="http://schemas.microsoft.com/office/powerpoint/2010/main" val="11286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8AB5A-68AE-4DE4-B6AD-DB33899DC6D3}"/>
              </a:ext>
            </a:extLst>
          </p:cNvPr>
          <p:cNvSpPr>
            <a:spLocks noGrp="1"/>
          </p:cNvSpPr>
          <p:nvPr>
            <p:ph type="title"/>
          </p:nvPr>
        </p:nvSpPr>
        <p:spPr/>
        <p:txBody>
          <a:bodyPr/>
          <a:lstStyle/>
          <a:p>
            <a:r>
              <a:rPr lang="en-US" dirty="0"/>
              <a:t>A quick note:</a:t>
            </a:r>
          </a:p>
        </p:txBody>
      </p:sp>
      <p:sp>
        <p:nvSpPr>
          <p:cNvPr id="3" name="Content Placeholder 2">
            <a:extLst>
              <a:ext uri="{FF2B5EF4-FFF2-40B4-BE49-F238E27FC236}">
                <a16:creationId xmlns:a16="http://schemas.microsoft.com/office/drawing/2014/main" id="{15F4D2EC-30B2-4239-BEA4-2427F5E3E9EF}"/>
              </a:ext>
            </a:extLst>
          </p:cNvPr>
          <p:cNvSpPr>
            <a:spLocks noGrp="1"/>
          </p:cNvSpPr>
          <p:nvPr>
            <p:ph idx="1"/>
          </p:nvPr>
        </p:nvSpPr>
        <p:spPr/>
        <p:txBody>
          <a:bodyPr>
            <a:normAutofit/>
          </a:bodyPr>
          <a:lstStyle/>
          <a:p>
            <a:r>
              <a:rPr lang="en-US" sz="3200" dirty="0"/>
              <a:t>This Knowledge Nugget takes a deeper dive into the tax consequences of charitable giving.  </a:t>
            </a:r>
          </a:p>
          <a:p>
            <a:r>
              <a:rPr lang="en-US" sz="3200" dirty="0"/>
              <a:t>The reader is strongly encouraged to first review </a:t>
            </a:r>
            <a:r>
              <a:rPr lang="en-US" sz="3200" i="1" dirty="0"/>
              <a:t>Knowledge Nugget #4:  Taxes, Charitable Giving and Community Foundations – The Big Picture – Part I </a:t>
            </a:r>
            <a:r>
              <a:rPr lang="en-US" sz="3200" dirty="0"/>
              <a:t>before reviewing this knowledge nugget.</a:t>
            </a:r>
          </a:p>
        </p:txBody>
      </p:sp>
      <p:sp>
        <p:nvSpPr>
          <p:cNvPr id="4" name="Date Placeholder 3">
            <a:extLst>
              <a:ext uri="{FF2B5EF4-FFF2-40B4-BE49-F238E27FC236}">
                <a16:creationId xmlns:a16="http://schemas.microsoft.com/office/drawing/2014/main" id="{3386134D-1478-445F-86E7-908D87E648FE}"/>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A6B10676-1A2A-4BA0-A77F-68010959980C}"/>
              </a:ext>
            </a:extLst>
          </p:cNvPr>
          <p:cNvSpPr>
            <a:spLocks noGrp="1"/>
          </p:cNvSpPr>
          <p:nvPr>
            <p:ph type="sldNum" sz="quarter" idx="12"/>
          </p:nvPr>
        </p:nvSpPr>
        <p:spPr/>
        <p:txBody>
          <a:bodyPr/>
          <a:lstStyle/>
          <a:p>
            <a:fld id="{DB07ED12-6588-45E0-9E18-3E27797308BB}" type="slidenum">
              <a:rPr lang="en-US" smtClean="0"/>
              <a:pPr/>
              <a:t>4</a:t>
            </a:fld>
            <a:endParaRPr lang="en-US" dirty="0"/>
          </a:p>
        </p:txBody>
      </p:sp>
    </p:spTree>
    <p:extLst>
      <p:ext uri="{BB962C8B-B14F-4D97-AF65-F5344CB8AC3E}">
        <p14:creationId xmlns:p14="http://schemas.microsoft.com/office/powerpoint/2010/main" val="288749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99131-7F44-43A6-8773-E264353C7F10}"/>
              </a:ext>
            </a:extLst>
          </p:cNvPr>
          <p:cNvSpPr>
            <a:spLocks noGrp="1"/>
          </p:cNvSpPr>
          <p:nvPr>
            <p:ph type="title"/>
          </p:nvPr>
        </p:nvSpPr>
        <p:spPr/>
        <p:txBody>
          <a:bodyPr/>
          <a:lstStyle/>
          <a:p>
            <a:r>
              <a:rPr lang="en-US" dirty="0"/>
              <a:t>Tax Smart Charitable Giving</a:t>
            </a:r>
          </a:p>
        </p:txBody>
      </p:sp>
      <p:sp>
        <p:nvSpPr>
          <p:cNvPr id="3" name="Content Placeholder 2">
            <a:extLst>
              <a:ext uri="{FF2B5EF4-FFF2-40B4-BE49-F238E27FC236}">
                <a16:creationId xmlns:a16="http://schemas.microsoft.com/office/drawing/2014/main" id="{E946F616-7655-4762-8B75-9032E2B06304}"/>
              </a:ext>
            </a:extLst>
          </p:cNvPr>
          <p:cNvSpPr>
            <a:spLocks noGrp="1"/>
          </p:cNvSpPr>
          <p:nvPr>
            <p:ph idx="1"/>
          </p:nvPr>
        </p:nvSpPr>
        <p:spPr/>
        <p:txBody>
          <a:bodyPr/>
          <a:lstStyle/>
          <a:p>
            <a:r>
              <a:rPr lang="en-US" sz="2800" dirty="0"/>
              <a:t>In our first </a:t>
            </a:r>
            <a:r>
              <a:rPr lang="en-US" sz="2800" i="1" dirty="0"/>
              <a:t>Knowledge Nugget </a:t>
            </a:r>
            <a:r>
              <a:rPr lang="en-US" sz="2800" dirty="0"/>
              <a:t>on charitable giving, we looked at changes in the federal income and estate taxes, and pointed out that the tax savings from charitable giving have been significantly reduced.</a:t>
            </a:r>
          </a:p>
          <a:p>
            <a:r>
              <a:rPr lang="en-US" sz="2800" dirty="0"/>
              <a:t>In this </a:t>
            </a:r>
            <a:r>
              <a:rPr lang="en-US" sz="2800" i="1" dirty="0"/>
              <a:t>Knowledge Nugget</a:t>
            </a:r>
            <a:r>
              <a:rPr lang="en-US" sz="2800" dirty="0"/>
              <a:t>, we’ll talk about the types of charitable gifts that can still generate tax savings, even if the donor does not itemize on their federal income tax return or incur estate taxes.</a:t>
            </a:r>
          </a:p>
          <a:p>
            <a:endParaRPr lang="en-US" dirty="0"/>
          </a:p>
        </p:txBody>
      </p:sp>
      <p:sp>
        <p:nvSpPr>
          <p:cNvPr id="4" name="Date Placeholder 3">
            <a:extLst>
              <a:ext uri="{FF2B5EF4-FFF2-40B4-BE49-F238E27FC236}">
                <a16:creationId xmlns:a16="http://schemas.microsoft.com/office/drawing/2014/main" id="{91D67582-267E-4A4E-86A0-8AFC0E001F1A}"/>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007B70A9-5ECF-46F7-9C09-135BC25C869B}"/>
              </a:ext>
            </a:extLst>
          </p:cNvPr>
          <p:cNvSpPr>
            <a:spLocks noGrp="1"/>
          </p:cNvSpPr>
          <p:nvPr>
            <p:ph type="sldNum" sz="quarter" idx="12"/>
          </p:nvPr>
        </p:nvSpPr>
        <p:spPr/>
        <p:txBody>
          <a:bodyPr/>
          <a:lstStyle/>
          <a:p>
            <a:fld id="{DB07ED12-6588-45E0-9E18-3E27797308BB}" type="slidenum">
              <a:rPr lang="en-US" smtClean="0"/>
              <a:pPr/>
              <a:t>5</a:t>
            </a:fld>
            <a:endParaRPr lang="en-US" dirty="0"/>
          </a:p>
        </p:txBody>
      </p:sp>
    </p:spTree>
    <p:extLst>
      <p:ext uri="{BB962C8B-B14F-4D97-AF65-F5344CB8AC3E}">
        <p14:creationId xmlns:p14="http://schemas.microsoft.com/office/powerpoint/2010/main" val="334408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D361-37F8-48BD-BA44-0C2033AF1967}"/>
              </a:ext>
            </a:extLst>
          </p:cNvPr>
          <p:cNvSpPr>
            <a:spLocks noGrp="1"/>
          </p:cNvSpPr>
          <p:nvPr>
            <p:ph type="ctrTitle"/>
          </p:nvPr>
        </p:nvSpPr>
        <p:spPr/>
        <p:txBody>
          <a:bodyPr/>
          <a:lstStyle/>
          <a:p>
            <a:r>
              <a:rPr lang="en-US" dirty="0"/>
              <a:t>New Gift Options Under the CARES Act</a:t>
            </a:r>
          </a:p>
        </p:txBody>
      </p:sp>
      <p:sp>
        <p:nvSpPr>
          <p:cNvPr id="3" name="Subtitle 2">
            <a:extLst>
              <a:ext uri="{FF2B5EF4-FFF2-40B4-BE49-F238E27FC236}">
                <a16:creationId xmlns:a16="http://schemas.microsoft.com/office/drawing/2014/main" id="{B2F2BC5F-B586-4698-B67A-F942F4FEA439}"/>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A921A490-DB06-4CC0-B0C0-0F286F7EB39A}"/>
              </a:ext>
            </a:extLst>
          </p:cNvPr>
          <p:cNvSpPr>
            <a:spLocks noGrp="1"/>
          </p:cNvSpPr>
          <p:nvPr>
            <p:ph type="dt" sz="half" idx="10"/>
          </p:nvPr>
        </p:nvSpPr>
        <p:spPr/>
        <p:txBody>
          <a:bodyPr/>
          <a:lstStyle/>
          <a:p>
            <a:fld id="{43BB5B6A-E5D0-471A-B308-CABB389356FC}" type="datetime1">
              <a:rPr lang="en-US" smtClean="0"/>
              <a:t>8/7/2020</a:t>
            </a:fld>
            <a:endParaRPr lang="en-US"/>
          </a:p>
        </p:txBody>
      </p:sp>
      <p:sp>
        <p:nvSpPr>
          <p:cNvPr id="5" name="Slide Number Placeholder 4">
            <a:extLst>
              <a:ext uri="{FF2B5EF4-FFF2-40B4-BE49-F238E27FC236}">
                <a16:creationId xmlns:a16="http://schemas.microsoft.com/office/drawing/2014/main" id="{2A427762-B309-43BD-80B5-BB8A2B3392C6}"/>
              </a:ext>
            </a:extLst>
          </p:cNvPr>
          <p:cNvSpPr>
            <a:spLocks noGrp="1"/>
          </p:cNvSpPr>
          <p:nvPr>
            <p:ph type="sldNum" sz="quarter" idx="12"/>
          </p:nvPr>
        </p:nvSpPr>
        <p:spPr/>
        <p:txBody>
          <a:bodyPr/>
          <a:lstStyle/>
          <a:p>
            <a:fld id="{DB07ED12-6588-45E0-9E18-3E27797308BB}" type="slidenum">
              <a:rPr lang="en-US" smtClean="0"/>
              <a:t>6</a:t>
            </a:fld>
            <a:endParaRPr lang="en-US"/>
          </a:p>
        </p:txBody>
      </p:sp>
    </p:spTree>
    <p:extLst>
      <p:ext uri="{BB962C8B-B14F-4D97-AF65-F5344CB8AC3E}">
        <p14:creationId xmlns:p14="http://schemas.microsoft.com/office/powerpoint/2010/main" val="1463469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4C602-831B-4C0B-A5FE-E3775D055C6C}"/>
              </a:ext>
            </a:extLst>
          </p:cNvPr>
          <p:cNvSpPr>
            <a:spLocks noGrp="1"/>
          </p:cNvSpPr>
          <p:nvPr>
            <p:ph type="title"/>
          </p:nvPr>
        </p:nvSpPr>
        <p:spPr/>
        <p:txBody>
          <a:bodyPr/>
          <a:lstStyle/>
          <a:p>
            <a:r>
              <a:rPr lang="en-US" dirty="0"/>
              <a:t>CARES ACT</a:t>
            </a:r>
          </a:p>
        </p:txBody>
      </p:sp>
      <p:sp>
        <p:nvSpPr>
          <p:cNvPr id="3" name="Content Placeholder 2">
            <a:extLst>
              <a:ext uri="{FF2B5EF4-FFF2-40B4-BE49-F238E27FC236}">
                <a16:creationId xmlns:a16="http://schemas.microsoft.com/office/drawing/2014/main" id="{DE96BED8-F6AF-4E8B-8653-AAD2B296B9F9}"/>
              </a:ext>
            </a:extLst>
          </p:cNvPr>
          <p:cNvSpPr>
            <a:spLocks noGrp="1"/>
          </p:cNvSpPr>
          <p:nvPr>
            <p:ph idx="1"/>
          </p:nvPr>
        </p:nvSpPr>
        <p:spPr/>
        <p:txBody>
          <a:bodyPr>
            <a:normAutofit/>
          </a:bodyPr>
          <a:lstStyle/>
          <a:p>
            <a:r>
              <a:rPr lang="en-US" dirty="0"/>
              <a:t>On March 27, the President signed into law the  Coronavirus Aid, Relief and Economic Security (CARES) Act.  That Act contains two significant provisions designed to stimulate charitable gifts.</a:t>
            </a:r>
          </a:p>
          <a:p>
            <a:r>
              <a:rPr lang="en-US" dirty="0"/>
              <a:t>The first is a new “above the line” charitable deduction of $300. Charities lobbied for an uncapped above-the-line deduction back in 2017, calling it by the catchier name, the “universal” deduction. “Universal”, because it would extend the charitable deduction to all taxpayers.  As noted on the next slide, this term probably is not accurate for this deduction, because not all donors or charitable gifts are eligible.</a:t>
            </a:r>
          </a:p>
          <a:p>
            <a:r>
              <a:rPr lang="en-US" dirty="0"/>
              <a:t>In addition, for 2020, the income limit for cash contributions to charity rises to 100% of income (from the current 60% limit).  </a:t>
            </a:r>
          </a:p>
          <a:p>
            <a:endParaRPr lang="en-US" dirty="0"/>
          </a:p>
        </p:txBody>
      </p:sp>
      <p:sp>
        <p:nvSpPr>
          <p:cNvPr id="4" name="Date Placeholder 3">
            <a:extLst>
              <a:ext uri="{FF2B5EF4-FFF2-40B4-BE49-F238E27FC236}">
                <a16:creationId xmlns:a16="http://schemas.microsoft.com/office/drawing/2014/main" id="{E6E135CA-2158-495C-BFC3-FBAAA04D1857}"/>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C3B337FE-C009-4F22-AAF2-54D3E3A07EB5}"/>
              </a:ext>
            </a:extLst>
          </p:cNvPr>
          <p:cNvSpPr>
            <a:spLocks noGrp="1"/>
          </p:cNvSpPr>
          <p:nvPr>
            <p:ph type="sldNum" sz="quarter" idx="12"/>
          </p:nvPr>
        </p:nvSpPr>
        <p:spPr/>
        <p:txBody>
          <a:bodyPr/>
          <a:lstStyle/>
          <a:p>
            <a:fld id="{DB07ED12-6588-45E0-9E18-3E27797308BB}" type="slidenum">
              <a:rPr lang="en-US" smtClean="0"/>
              <a:pPr/>
              <a:t>7</a:t>
            </a:fld>
            <a:endParaRPr lang="en-US" dirty="0"/>
          </a:p>
        </p:txBody>
      </p:sp>
    </p:spTree>
    <p:extLst>
      <p:ext uri="{BB962C8B-B14F-4D97-AF65-F5344CB8AC3E}">
        <p14:creationId xmlns:p14="http://schemas.microsoft.com/office/powerpoint/2010/main" val="3155706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4C602-831B-4C0B-A5FE-E3775D055C6C}"/>
              </a:ext>
            </a:extLst>
          </p:cNvPr>
          <p:cNvSpPr>
            <a:spLocks noGrp="1"/>
          </p:cNvSpPr>
          <p:nvPr>
            <p:ph type="title"/>
          </p:nvPr>
        </p:nvSpPr>
        <p:spPr/>
        <p:txBody>
          <a:bodyPr/>
          <a:lstStyle/>
          <a:p>
            <a:r>
              <a:rPr lang="en-US" dirty="0"/>
              <a:t>$300 “Above-The-Line” Deduction</a:t>
            </a:r>
          </a:p>
        </p:txBody>
      </p:sp>
      <p:sp>
        <p:nvSpPr>
          <p:cNvPr id="3" name="Content Placeholder 2">
            <a:extLst>
              <a:ext uri="{FF2B5EF4-FFF2-40B4-BE49-F238E27FC236}">
                <a16:creationId xmlns:a16="http://schemas.microsoft.com/office/drawing/2014/main" id="{DE96BED8-F6AF-4E8B-8653-AAD2B296B9F9}"/>
              </a:ext>
            </a:extLst>
          </p:cNvPr>
          <p:cNvSpPr>
            <a:spLocks noGrp="1"/>
          </p:cNvSpPr>
          <p:nvPr>
            <p:ph idx="1"/>
          </p:nvPr>
        </p:nvSpPr>
        <p:spPr/>
        <p:txBody>
          <a:bodyPr>
            <a:normAutofit/>
          </a:bodyPr>
          <a:lstStyle/>
          <a:p>
            <a:r>
              <a:rPr lang="en-US" dirty="0"/>
              <a:t>The CARES Act created a new “above the line” charitable deduction of up to $300.  </a:t>
            </a:r>
          </a:p>
          <a:p>
            <a:r>
              <a:rPr lang="en-US" dirty="0"/>
              <a:t>The phrase “above the line” means that a taxpayer can deduct charitable gifts up to $300 even if they don’t itemize their charitable deductions.  This is important, because after the passage of tax reform in 2019, only about 10% of Americans itemize their taxes.  </a:t>
            </a:r>
          </a:p>
          <a:p>
            <a:r>
              <a:rPr lang="en-US" dirty="0"/>
              <a:t>The new law would allow donors who do not itemize on their tax return to deduct up to $300 from their taxable income</a:t>
            </a:r>
            <a:r>
              <a:rPr lang="en-US" b="1" dirty="0"/>
              <a:t>.  Importantly, those who itemize won’t get the $300 above the line charitable deduction.</a:t>
            </a:r>
          </a:p>
          <a:p>
            <a:r>
              <a:rPr lang="en-US" dirty="0"/>
              <a:t>The $300 charitable deduction is available only for cash gifts to public charities — importantly, </a:t>
            </a:r>
            <a:r>
              <a:rPr lang="en-US" b="1" dirty="0"/>
              <a:t>gifts to donor advised funds and supporting organizations do not qualify.</a:t>
            </a:r>
          </a:p>
          <a:p>
            <a:endParaRPr lang="en-US" dirty="0"/>
          </a:p>
          <a:p>
            <a:endParaRPr lang="en-US" dirty="0"/>
          </a:p>
        </p:txBody>
      </p:sp>
      <p:sp>
        <p:nvSpPr>
          <p:cNvPr id="4" name="Date Placeholder 3">
            <a:extLst>
              <a:ext uri="{FF2B5EF4-FFF2-40B4-BE49-F238E27FC236}">
                <a16:creationId xmlns:a16="http://schemas.microsoft.com/office/drawing/2014/main" id="{E6E135CA-2158-495C-BFC3-FBAAA04D1857}"/>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C3B337FE-C009-4F22-AAF2-54D3E3A07EB5}"/>
              </a:ext>
            </a:extLst>
          </p:cNvPr>
          <p:cNvSpPr>
            <a:spLocks noGrp="1"/>
          </p:cNvSpPr>
          <p:nvPr>
            <p:ph type="sldNum" sz="quarter" idx="12"/>
          </p:nvPr>
        </p:nvSpPr>
        <p:spPr/>
        <p:txBody>
          <a:bodyPr/>
          <a:lstStyle/>
          <a:p>
            <a:fld id="{DB07ED12-6588-45E0-9E18-3E27797308BB}" type="slidenum">
              <a:rPr lang="en-US" smtClean="0"/>
              <a:pPr/>
              <a:t>8</a:t>
            </a:fld>
            <a:endParaRPr lang="en-US" dirty="0"/>
          </a:p>
        </p:txBody>
      </p:sp>
    </p:spTree>
    <p:extLst>
      <p:ext uri="{BB962C8B-B14F-4D97-AF65-F5344CB8AC3E}">
        <p14:creationId xmlns:p14="http://schemas.microsoft.com/office/powerpoint/2010/main" val="80363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4C602-831B-4C0B-A5FE-E3775D055C6C}"/>
              </a:ext>
            </a:extLst>
          </p:cNvPr>
          <p:cNvSpPr>
            <a:spLocks noGrp="1"/>
          </p:cNvSpPr>
          <p:nvPr>
            <p:ph type="title"/>
          </p:nvPr>
        </p:nvSpPr>
        <p:spPr/>
        <p:txBody>
          <a:bodyPr/>
          <a:lstStyle/>
          <a:p>
            <a:pPr algn="ctr"/>
            <a:r>
              <a:rPr lang="en-US" dirty="0"/>
              <a:t>AGI Limitations</a:t>
            </a:r>
          </a:p>
        </p:txBody>
      </p:sp>
      <p:sp>
        <p:nvSpPr>
          <p:cNvPr id="3" name="Content Placeholder 2">
            <a:extLst>
              <a:ext uri="{FF2B5EF4-FFF2-40B4-BE49-F238E27FC236}">
                <a16:creationId xmlns:a16="http://schemas.microsoft.com/office/drawing/2014/main" id="{DE96BED8-F6AF-4E8B-8653-AAD2B296B9F9}"/>
              </a:ext>
            </a:extLst>
          </p:cNvPr>
          <p:cNvSpPr>
            <a:spLocks noGrp="1"/>
          </p:cNvSpPr>
          <p:nvPr>
            <p:ph idx="1"/>
          </p:nvPr>
        </p:nvSpPr>
        <p:spPr/>
        <p:txBody>
          <a:bodyPr>
            <a:normAutofit/>
          </a:bodyPr>
          <a:lstStyle/>
          <a:p>
            <a:r>
              <a:rPr lang="en-US" sz="2800" dirty="0"/>
              <a:t>For 2020, the income limit for cash contributions to charity rises to 100% of income (from the current 60% limit).  </a:t>
            </a:r>
          </a:p>
          <a:p>
            <a:r>
              <a:rPr lang="en-US" sz="2800" dirty="0"/>
              <a:t>As with current law, any cash gifts in excess of that limit can be carried forward to the next year. </a:t>
            </a:r>
          </a:p>
          <a:p>
            <a:r>
              <a:rPr lang="en-US" sz="2800" dirty="0"/>
              <a:t>The higher AGI limitation is available only for cash gifts to public charities —</a:t>
            </a:r>
            <a:r>
              <a:rPr lang="en-US" sz="2800" b="1" dirty="0"/>
              <a:t>gifts to donor advised funds and supporting organizations do not qualify.</a:t>
            </a:r>
          </a:p>
          <a:p>
            <a:endParaRPr lang="en-US" dirty="0"/>
          </a:p>
          <a:p>
            <a:endParaRPr lang="en-US" dirty="0"/>
          </a:p>
        </p:txBody>
      </p:sp>
      <p:sp>
        <p:nvSpPr>
          <p:cNvPr id="4" name="Date Placeholder 3">
            <a:extLst>
              <a:ext uri="{FF2B5EF4-FFF2-40B4-BE49-F238E27FC236}">
                <a16:creationId xmlns:a16="http://schemas.microsoft.com/office/drawing/2014/main" id="{E6E135CA-2158-495C-BFC3-FBAAA04D1857}"/>
              </a:ext>
            </a:extLst>
          </p:cNvPr>
          <p:cNvSpPr>
            <a:spLocks noGrp="1"/>
          </p:cNvSpPr>
          <p:nvPr>
            <p:ph type="dt" sz="half" idx="10"/>
          </p:nvPr>
        </p:nvSpPr>
        <p:spPr/>
        <p:txBody>
          <a:bodyPr/>
          <a:lstStyle/>
          <a:p>
            <a:fld id="{A7352CE2-C517-4974-ABEA-21850C47ADDD}" type="datetime1">
              <a:rPr lang="en-US" smtClean="0"/>
              <a:t>8/7/2020</a:t>
            </a:fld>
            <a:endParaRPr lang="en-US"/>
          </a:p>
        </p:txBody>
      </p:sp>
      <p:sp>
        <p:nvSpPr>
          <p:cNvPr id="5" name="Slide Number Placeholder 4">
            <a:extLst>
              <a:ext uri="{FF2B5EF4-FFF2-40B4-BE49-F238E27FC236}">
                <a16:creationId xmlns:a16="http://schemas.microsoft.com/office/drawing/2014/main" id="{C3B337FE-C009-4F22-AAF2-54D3E3A07EB5}"/>
              </a:ext>
            </a:extLst>
          </p:cNvPr>
          <p:cNvSpPr>
            <a:spLocks noGrp="1"/>
          </p:cNvSpPr>
          <p:nvPr>
            <p:ph type="sldNum" sz="quarter" idx="12"/>
          </p:nvPr>
        </p:nvSpPr>
        <p:spPr/>
        <p:txBody>
          <a:bodyPr/>
          <a:lstStyle/>
          <a:p>
            <a:fld id="{DB07ED12-6588-45E0-9E18-3E27797308BB}" type="slidenum">
              <a:rPr lang="en-US" smtClean="0"/>
              <a:pPr/>
              <a:t>9</a:t>
            </a:fld>
            <a:endParaRPr lang="en-US" dirty="0"/>
          </a:p>
        </p:txBody>
      </p:sp>
    </p:spTree>
    <p:extLst>
      <p:ext uri="{BB962C8B-B14F-4D97-AF65-F5344CB8AC3E}">
        <p14:creationId xmlns:p14="http://schemas.microsoft.com/office/powerpoint/2010/main" val="409181275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4321</TotalTime>
  <Words>2393</Words>
  <Application>Microsoft Office PowerPoint</Application>
  <PresentationFormat>Widescreen</PresentationFormat>
  <Paragraphs>301</Paragraphs>
  <Slides>39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Calibri</vt:lpstr>
      <vt:lpstr>Calibri Light</vt:lpstr>
      <vt:lpstr>Garamond</vt:lpstr>
      <vt:lpstr>Wingdings</vt:lpstr>
      <vt:lpstr>Retrospect</vt:lpstr>
      <vt:lpstr>1_Retrospect</vt:lpstr>
      <vt:lpstr>Knowledge Nugget #6:  Fund Development Part II - Strategies for Tax Smart Giving</vt:lpstr>
      <vt:lpstr>My Contact Information</vt:lpstr>
      <vt:lpstr>Smart Strategies for Charitable Gifts to Community Foundations </vt:lpstr>
      <vt:lpstr>A quick note:</vt:lpstr>
      <vt:lpstr>Tax Smart Charitable Giving</vt:lpstr>
      <vt:lpstr>New Gift Options Under the CARES Act</vt:lpstr>
      <vt:lpstr>CARES ACT</vt:lpstr>
      <vt:lpstr>$300 “Above-The-Line” Deduction</vt:lpstr>
      <vt:lpstr>AGI Limitations</vt:lpstr>
      <vt:lpstr>Two more important items for 2020:</vt:lpstr>
      <vt:lpstr>Two more important items for 2020:</vt:lpstr>
      <vt:lpstr>Avoiding Capital Gains</vt:lpstr>
      <vt:lpstr>Avoiding Capital Gains</vt:lpstr>
      <vt:lpstr>Sell Marketable Security</vt:lpstr>
      <vt:lpstr>Give Marketable Security – Can Itemize</vt:lpstr>
      <vt:lpstr>Give Marketable Security – Cannot Itemize</vt:lpstr>
      <vt:lpstr>Appreciated Security/Capital Gain Marginal tax rate 24%/Cap Gain rate 15%</vt:lpstr>
      <vt:lpstr>But What If You Still Want To Own the Stock?</vt:lpstr>
      <vt:lpstr>Gifts of Retirement Assets</vt:lpstr>
      <vt:lpstr>Gifting Retirement Assets</vt:lpstr>
      <vt:lpstr>Three Stages of Retirement Assets</vt:lpstr>
      <vt:lpstr>Gifts of Retirement Assets Before Age 59 1/2</vt:lpstr>
      <vt:lpstr>Gifts of Retirement Assets Age 59 ½ to 70 1/2</vt:lpstr>
      <vt:lpstr>Gifts of Retirement Assets After Age 70 1/2</vt:lpstr>
      <vt:lpstr>Required Minimum Distribution Rules</vt:lpstr>
      <vt:lpstr>Retirement Assets Left to Heirs (Other than Spouse)</vt:lpstr>
      <vt:lpstr>Gifting Retirement Assets In Your Will</vt:lpstr>
      <vt:lpstr>Qualified Charitable Distributions</vt:lpstr>
      <vt:lpstr>What is a QCD?</vt:lpstr>
      <vt:lpstr>Qualified Charitable Distribution</vt:lpstr>
      <vt:lpstr>Importance of a QCD $50,000 from an IRA</vt:lpstr>
      <vt:lpstr>Using a “Spend-Down Designated Fund” to Receive a QCD Distribution</vt:lpstr>
      <vt:lpstr>SECURE Act Setting Every Community Up for Retirement Enhancement</vt:lpstr>
      <vt:lpstr>Stretch IRA Example</vt:lpstr>
      <vt:lpstr>Gifts of Grain</vt:lpstr>
      <vt:lpstr>Why Make a Gift of Grain?</vt:lpstr>
      <vt:lpstr>Gifts of Grain – How to do it</vt:lpstr>
      <vt:lpstr>Benefits of Gift of Grain</vt:lpstr>
      <vt:lpstr>My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Community Foundations</dc:title>
  <dc:creator>David Bennett</dc:creator>
  <cp:lastModifiedBy>David Bennett</cp:lastModifiedBy>
  <cp:revision>37</cp:revision>
  <cp:lastPrinted>2019-12-10T16:27:46Z</cp:lastPrinted>
  <dcterms:created xsi:type="dcterms:W3CDTF">2019-10-06T12:10:56Z</dcterms:created>
  <dcterms:modified xsi:type="dcterms:W3CDTF">2020-08-07T12:24:57Z</dcterms:modified>
</cp:coreProperties>
</file>