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1676" r:id="rId3"/>
    <p:sldId id="257" r:id="rId4"/>
    <p:sldId id="266" r:id="rId5"/>
    <p:sldId id="258" r:id="rId6"/>
    <p:sldId id="259" r:id="rId7"/>
    <p:sldId id="260" r:id="rId8"/>
    <p:sldId id="267" r:id="rId9"/>
    <p:sldId id="268" r:id="rId10"/>
    <p:sldId id="263" r:id="rId11"/>
    <p:sldId id="264" r:id="rId12"/>
    <p:sldId id="265" r:id="rId13"/>
    <p:sldId id="269" r:id="rId14"/>
    <p:sldId id="270" r:id="rId15"/>
    <p:sldId id="271" r:id="rId16"/>
    <p:sldId id="272" r:id="rId17"/>
    <p:sldId id="167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8FF11-3734-4D32-B69E-C11111C637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5247" y="478466"/>
            <a:ext cx="8949605" cy="28652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i="1" dirty="0"/>
              <a:t>Knowledge Nugget # 7</a:t>
            </a:r>
            <a:br>
              <a:rPr lang="en-US" dirty="0"/>
            </a:br>
            <a:r>
              <a:rPr lang="en-US" dirty="0"/>
              <a:t>Lobbying by community foundations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B66568-883C-4056-809F-327F9E7B28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i="1" dirty="0"/>
              <a:t>What are the rules?</a:t>
            </a:r>
          </a:p>
        </p:txBody>
      </p:sp>
    </p:spTree>
    <p:extLst>
      <p:ext uri="{BB962C8B-B14F-4D97-AF65-F5344CB8AC3E}">
        <p14:creationId xmlns:p14="http://schemas.microsoft.com/office/powerpoint/2010/main" val="3415204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20ED9-5827-4ED8-B77D-C1DD111AE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Expenditure test</a:t>
            </a:r>
            <a:br>
              <a:rPr lang="en-US" dirty="0"/>
            </a:br>
            <a:r>
              <a:rPr lang="en-US" sz="2400" i="1" dirty="0"/>
              <a:t>With 501(h)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85F07-C590-471D-8B94-21E025190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501(h) election provides for a </a:t>
            </a:r>
            <a:r>
              <a:rPr lang="en-US" sz="2400" b="1" dirty="0"/>
              <a:t>fixed dollar limit </a:t>
            </a:r>
            <a:r>
              <a:rPr lang="en-US" sz="2400" dirty="0"/>
              <a:t>to the “lobbying nontaxable amount” that is based on the community foundation’s exempt purpose expenditures.</a:t>
            </a:r>
          </a:p>
          <a:p>
            <a:r>
              <a:rPr lang="en-US" sz="2400" dirty="0"/>
              <a:t>Form 5768 can be filed and applied </a:t>
            </a:r>
            <a:r>
              <a:rPr lang="en-US" sz="2400" b="1" dirty="0"/>
              <a:t>retroactively</a:t>
            </a:r>
            <a:r>
              <a:rPr lang="en-US" sz="2400" dirty="0"/>
              <a:t> to the first day of the year in which it was filed. </a:t>
            </a:r>
          </a:p>
          <a:p>
            <a:r>
              <a:rPr lang="en-US" sz="2400" dirty="0"/>
              <a:t>The 501(h) election is then in effect for </a:t>
            </a:r>
            <a:r>
              <a:rPr lang="en-US" sz="2400" b="1" dirty="0"/>
              <a:t>all subsequent years </a:t>
            </a:r>
            <a:r>
              <a:rPr lang="en-US" sz="2400" dirty="0"/>
              <a:t>unless revoked by filing a second version of the 5768. </a:t>
            </a:r>
          </a:p>
        </p:txBody>
      </p:sp>
    </p:spTree>
    <p:extLst>
      <p:ext uri="{BB962C8B-B14F-4D97-AF65-F5344CB8AC3E}">
        <p14:creationId xmlns:p14="http://schemas.microsoft.com/office/powerpoint/2010/main" val="2807122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82E7304-2AC2-4A5C-924D-A6AC3FFC5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37B3E5-E9D8-4F08-9061-DF014CFED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Direct Lobbying limits </a:t>
            </a:r>
            <a:br>
              <a:rPr lang="en-US" dirty="0"/>
            </a:br>
            <a:r>
              <a:rPr lang="en-US" dirty="0"/>
              <a:t>under the 501(H) election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259FEF2-F6A5-442F-BA10-4E39EECD0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A3C183B1-1D4B-4E3D-A02E-A426E3BFA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F19ED75-2D84-4C8C-8D13-82364A575E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3911529"/>
              </p:ext>
            </p:extLst>
          </p:nvPr>
        </p:nvGraphicFramePr>
        <p:xfrm>
          <a:off x="680484" y="2585768"/>
          <a:ext cx="10855842" cy="3698073"/>
        </p:xfrm>
        <a:graphic>
          <a:graphicData uri="http://schemas.openxmlformats.org/drawingml/2006/table">
            <a:tbl>
              <a:tblPr firstRow="1" firstCol="1" bandRow="1"/>
              <a:tblGrid>
                <a:gridCol w="5427921">
                  <a:extLst>
                    <a:ext uri="{9D8B030D-6E8A-4147-A177-3AD203B41FA5}">
                      <a16:colId xmlns:a16="http://schemas.microsoft.com/office/drawing/2014/main" val="4241676447"/>
                    </a:ext>
                  </a:extLst>
                </a:gridCol>
                <a:gridCol w="5427921">
                  <a:extLst>
                    <a:ext uri="{9D8B030D-6E8A-4147-A177-3AD203B41FA5}">
                      <a16:colId xmlns:a16="http://schemas.microsoft.com/office/drawing/2014/main" val="2641321124"/>
                    </a:ext>
                  </a:extLst>
                </a:gridCol>
              </a:tblGrid>
              <a:tr h="12709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Exempt Purpose Expenditures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29" marR="64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Related Direct Lobbying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Nontaxable Amount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29" marR="64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7380149"/>
                  </a:ext>
                </a:extLst>
              </a:tr>
              <a:tr h="650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over $500,000</a:t>
                      </a:r>
                    </a:p>
                  </a:txBody>
                  <a:tcPr marL="64129" marR="64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 of total exempt purpose expenditures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129" marR="64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3686492"/>
                  </a:ext>
                </a:extLst>
              </a:tr>
              <a:tr h="3376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 $500,000 but not over $1,000,000</a:t>
                      </a:r>
                    </a:p>
                  </a:txBody>
                  <a:tcPr marL="64129" marR="64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$100,000 + 15% of the excess over $500,000</a:t>
                      </a:r>
                    </a:p>
                  </a:txBody>
                  <a:tcPr marL="64129" marR="64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0570295"/>
                  </a:ext>
                </a:extLst>
              </a:tr>
              <a:tr h="3376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 $1,000,0000 but not over $1,500,000</a:t>
                      </a:r>
                    </a:p>
                  </a:txBody>
                  <a:tcPr marL="64129" marR="64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$175,000 + 10% of the excess over $1,000,000</a:t>
                      </a:r>
                    </a:p>
                  </a:txBody>
                  <a:tcPr marL="64129" marR="64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4892793"/>
                  </a:ext>
                </a:extLst>
              </a:tr>
              <a:tr h="3376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 $1,500,000 but not over $17,000,000</a:t>
                      </a:r>
                    </a:p>
                  </a:txBody>
                  <a:tcPr marL="64129" marR="64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$225,000 + 5% of the excess over $1,500,000</a:t>
                      </a:r>
                    </a:p>
                  </a:txBody>
                  <a:tcPr marL="64129" marR="64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765665"/>
                  </a:ext>
                </a:extLst>
              </a:tr>
              <a:tr h="3376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 $17,000,000</a:t>
                      </a:r>
                    </a:p>
                  </a:txBody>
                  <a:tcPr marL="64129" marR="64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$1,000,000</a:t>
                      </a:r>
                    </a:p>
                  </a:txBody>
                  <a:tcPr marL="64129" marR="64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4327319"/>
                  </a:ext>
                </a:extLst>
              </a:tr>
              <a:tr h="42601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nontaxable amount for </a:t>
                      </a:r>
                      <a:r>
                        <a:rPr lang="en-US" sz="2400" b="1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grassroots lobbying </a:t>
                      </a:r>
                      <a:r>
                        <a:rPr lang="en-US" sz="240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expenditures is 25% of these amounts </a:t>
                      </a:r>
                    </a:p>
                  </a:txBody>
                  <a:tcPr marL="64129" marR="64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2391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772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20ED9-5827-4ED8-B77D-C1DD111AE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67037"/>
            <a:ext cx="9603275" cy="1049235"/>
          </a:xfrm>
        </p:spPr>
        <p:txBody>
          <a:bodyPr/>
          <a:lstStyle/>
          <a:p>
            <a:r>
              <a:rPr lang="en-US" dirty="0"/>
              <a:t>What if your lobbying exceeds the expenditure limits?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85F07-C590-471D-8B94-21E025190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a community foundation exceeds the nontaxable amount of lobbying expenditures, they will need to pay excise tax by filing </a:t>
            </a:r>
            <a:r>
              <a:rPr lang="en-US" i="1" dirty="0"/>
              <a:t>Form 4720 Return of Certain Excise Taxes Under Chapters 41 and 42 of the Internal Revenue Code </a:t>
            </a:r>
          </a:p>
          <a:p>
            <a:r>
              <a:rPr lang="en-US" dirty="0"/>
              <a:t>The excise tax will be 25% of the amount of expenditures over the nontaxable amount.</a:t>
            </a:r>
          </a:p>
          <a:p>
            <a:r>
              <a:rPr lang="en-US" dirty="0"/>
              <a:t>Furthermore, if the community </a:t>
            </a:r>
            <a:r>
              <a:rPr lang="en-US" dirty="0" err="1"/>
              <a:t>foundations’s</a:t>
            </a:r>
            <a:r>
              <a:rPr lang="en-US" dirty="0"/>
              <a:t> lobbying expenditures on average exceed 150% of the nontaxable direct lobbying or grassroots lobbying amount over a four-year period, </a:t>
            </a:r>
            <a:r>
              <a:rPr lang="en-US" b="1" dirty="0"/>
              <a:t>the community foundation will lose its exempt status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6870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58EBA-59C1-4050-B094-C5CF42820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990 disclosure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487FA-13FD-4CB7-9C49-CCB5E3F94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organization that answered "Yes" on Form 990, Part IV, </a:t>
            </a:r>
            <a:r>
              <a:rPr lang="en-US" i="1" dirty="0"/>
              <a:t>Checklist of Required Schedules</a:t>
            </a:r>
            <a:r>
              <a:rPr lang="en-US" dirty="0"/>
              <a:t>, line 4 must complete the appropriate parts of Schedule C and attach Schedule C to Form 990. </a:t>
            </a:r>
          </a:p>
          <a:p>
            <a:pPr lvl="1"/>
            <a:r>
              <a:rPr lang="en-US" i="1" dirty="0"/>
              <a:t>“Did the organization engage in lobbying activities, or have a section 501(h) election in effect during the tax year?”</a:t>
            </a:r>
          </a:p>
        </p:txBody>
      </p:sp>
    </p:spTree>
    <p:extLst>
      <p:ext uri="{BB962C8B-B14F-4D97-AF65-F5344CB8AC3E}">
        <p14:creationId xmlns:p14="http://schemas.microsoft.com/office/powerpoint/2010/main" val="2740999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FA7AD0A-1871-4DF8-9235-F49D0513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6B04CFB-FAE5-47DD-9B3E-4E9BA7A89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AF0ADF-8B4E-4CD0-964B-7E1CD0AAF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01" y="1474969"/>
            <a:ext cx="2823919" cy="1868760"/>
          </a:xfrm>
        </p:spPr>
        <p:txBody>
          <a:bodyPr vert="horz" lIns="91440" tIns="45720" rIns="91440" bIns="0" rtlCol="0" anchor="b">
            <a:normAutofit/>
          </a:bodyPr>
          <a:lstStyle/>
          <a:p>
            <a:pPr algn="ctr"/>
            <a:r>
              <a:rPr lang="en-US" sz="3300" dirty="0"/>
              <a:t>Example, form 990, Schedule C, Part II-A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E68D41B-9286-479F-9AB7-678C8E348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8ACF89C-CFC3-4D68-B3C4-2BEFB7BBE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3979389" y="482171"/>
            <a:chExt cx="7560115" cy="5149101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B770B7D-3C5C-4682-8DF0-20783592F3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79389" y="482171"/>
              <a:ext cx="7560115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6893E11-7EC1-4EB6-A2A8-0B693F8FE5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92448" y="812507"/>
              <a:ext cx="692827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622F7FD7-8884-4FD5-95AB-0B5C6033A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5487" y="977965"/>
            <a:ext cx="6615582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20AF0A2-843F-4502-B206-90ED306BF9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751140" y="1116345"/>
            <a:ext cx="6017387" cy="386617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16EFE474-4FE0-4E8F-8F09-5ED2C9E76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F8B8C81-54DC-4AF5-B682-3A2C70A6B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03C4EA99-B70E-47FA-90AC-119FD10302E0}"/>
              </a:ext>
            </a:extLst>
          </p:cNvPr>
          <p:cNvSpPr txBox="1"/>
          <p:nvPr/>
        </p:nvSpPr>
        <p:spPr>
          <a:xfrm>
            <a:off x="659301" y="3891516"/>
            <a:ext cx="2823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Filed Form 5768</a:t>
            </a:r>
          </a:p>
          <a:p>
            <a:pPr algn="ctr"/>
            <a:r>
              <a:rPr lang="en-US" i="1" dirty="0"/>
              <a:t>Foundation for the Carolinas</a:t>
            </a:r>
          </a:p>
        </p:txBody>
      </p:sp>
    </p:spTree>
    <p:extLst>
      <p:ext uri="{BB962C8B-B14F-4D97-AF65-F5344CB8AC3E}">
        <p14:creationId xmlns:p14="http://schemas.microsoft.com/office/powerpoint/2010/main" val="1407742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FA7AD0A-1871-4DF8-9235-F49D0513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6B04CFB-FAE5-47DD-9B3E-4E9BA7A89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AF0ADF-8B4E-4CD0-964B-7E1CD0AAF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01" y="1474969"/>
            <a:ext cx="2823919" cy="1868760"/>
          </a:xfrm>
        </p:spPr>
        <p:txBody>
          <a:bodyPr vert="horz" lIns="91440" tIns="45720" rIns="91440" bIns="0" rtlCol="0" anchor="b">
            <a:normAutofit/>
          </a:bodyPr>
          <a:lstStyle/>
          <a:p>
            <a:pPr algn="ctr"/>
            <a:r>
              <a:rPr lang="en-US" sz="3300" dirty="0"/>
              <a:t>Example, form 990, Schedule C, Part II-B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E68D41B-9286-479F-9AB7-678C8E348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8ACF89C-CFC3-4D68-B3C4-2BEFB7BBE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3979389" y="482171"/>
            <a:chExt cx="7560115" cy="5149101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B770B7D-3C5C-4682-8DF0-20783592F3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79389" y="482171"/>
              <a:ext cx="7560115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6893E11-7EC1-4EB6-A2A8-0B693F8FE5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92448" y="812507"/>
              <a:ext cx="692827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622F7FD7-8884-4FD5-95AB-0B5C6033A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5487" y="977965"/>
            <a:ext cx="6615582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16EFE474-4FE0-4E8F-8F09-5ED2C9E76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F8B8C81-54DC-4AF5-B682-3A2C70A6B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03C4EA99-B70E-47FA-90AC-119FD10302E0}"/>
              </a:ext>
            </a:extLst>
          </p:cNvPr>
          <p:cNvSpPr txBox="1"/>
          <p:nvPr/>
        </p:nvSpPr>
        <p:spPr>
          <a:xfrm>
            <a:off x="659301" y="3891516"/>
            <a:ext cx="28239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Has </a:t>
            </a:r>
            <a:r>
              <a:rPr lang="en-US" b="1" u="sng" dirty="0"/>
              <a:t>Not</a:t>
            </a:r>
            <a:r>
              <a:rPr lang="en-US" dirty="0"/>
              <a:t> Filed Form 5768</a:t>
            </a:r>
          </a:p>
          <a:p>
            <a:pPr algn="ctr"/>
            <a:r>
              <a:rPr lang="en-US" i="1" dirty="0"/>
              <a:t>Central Indiana Community Foundation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1C9C373-3796-4D27-B52F-57F5C01299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323992" y="811444"/>
            <a:ext cx="6887536" cy="32294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FD0E9AE-9A61-46D5-899F-ED65EE2C34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2145" y="4221294"/>
            <a:ext cx="6868484" cy="105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495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35317-548F-49E8-9EEB-AF37A82AE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D63A6-DECB-469D-9E89-E1D43A183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Community foundations are subject to the same rules as all 501-c-3 organizations when it comes to lobbying activities</a:t>
            </a:r>
          </a:p>
          <a:p>
            <a:r>
              <a:rPr lang="en-US" dirty="0"/>
              <a:t>Lobbying is permitted, but must be an insubstantial part of your activities</a:t>
            </a:r>
          </a:p>
          <a:p>
            <a:r>
              <a:rPr lang="en-US" dirty="0"/>
              <a:t>Community foundations can clarify the extent of their lobbying by filing Form 5768 and "taking the 501(h) election" </a:t>
            </a:r>
          </a:p>
          <a:p>
            <a:r>
              <a:rPr lang="en-US" dirty="0"/>
              <a:t>Community foundations are strongly encouraged to consult with their legal counsel and their auditors if they have questions about this process</a:t>
            </a:r>
          </a:p>
        </p:txBody>
      </p:sp>
    </p:spTree>
    <p:extLst>
      <p:ext uri="{BB962C8B-B14F-4D97-AF65-F5344CB8AC3E}">
        <p14:creationId xmlns:p14="http://schemas.microsoft.com/office/powerpoint/2010/main" val="1554225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8B49E-F8BF-42DD-9617-CFB73CE73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Community foundation research and training institute</a:t>
            </a:r>
          </a:p>
        </p:txBody>
      </p:sp>
      <p:pic>
        <p:nvPicPr>
          <p:cNvPr id="21" name="Content Placeholder 6">
            <a:extLst>
              <a:ext uri="{FF2B5EF4-FFF2-40B4-BE49-F238E27FC236}">
                <a16:creationId xmlns:a16="http://schemas.microsoft.com/office/drawing/2014/main" id="{48108BA5-2A04-4D75-BF65-4F94078000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2" r="16014" b="2"/>
          <a:stretch/>
        </p:blipFill>
        <p:spPr>
          <a:xfrm>
            <a:off x="8020570" y="1916318"/>
            <a:ext cx="3135109" cy="3471012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0591A-9A3F-4B08-9A77-2CAFC8FCFC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A7352CE2-C517-4974-ABEA-21850C47ADDD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8/9/2020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4B81DA-572F-4432-9E57-EEE43C56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>
            <a:normAutofit fontScale="77500" lnSpcReduction="20000"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B07ED12-6588-45E0-9E18-3E27797308BB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B71E42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B71E42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9C7048B-8707-4AC2-9C5F-795EA0457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David Bennett</a:t>
            </a:r>
          </a:p>
          <a:p>
            <a:pPr lvl="1"/>
            <a:r>
              <a:rPr lang="en-US" dirty="0"/>
              <a:t>Cell:  260-804-5617</a:t>
            </a:r>
          </a:p>
          <a:p>
            <a:pPr lvl="1"/>
            <a:r>
              <a:rPr lang="en-US" dirty="0"/>
              <a:t>Email: </a:t>
            </a:r>
            <a:r>
              <a:rPr lang="en-US" dirty="0">
                <a:hlinkClick r:id="rId3"/>
              </a:rPr>
              <a:t>cfrtinstitute@gmail.com</a:t>
            </a:r>
            <a:endParaRPr lang="en-US" dirty="0"/>
          </a:p>
          <a:p>
            <a:pPr lvl="1"/>
            <a:r>
              <a:rPr lang="en-US" dirty="0"/>
              <a:t>Website: </a:t>
            </a:r>
            <a:r>
              <a:rPr lang="en-US" dirty="0">
                <a:hlinkClick r:id="rId3"/>
              </a:rPr>
              <a:t>www.cfrti.com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069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8B49E-F8BF-42DD-9617-CFB73CE73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Community foundation research and training institute</a:t>
            </a:r>
          </a:p>
        </p:txBody>
      </p:sp>
      <p:pic>
        <p:nvPicPr>
          <p:cNvPr id="21" name="Content Placeholder 6">
            <a:extLst>
              <a:ext uri="{FF2B5EF4-FFF2-40B4-BE49-F238E27FC236}">
                <a16:creationId xmlns:a16="http://schemas.microsoft.com/office/drawing/2014/main" id="{48108BA5-2A04-4D75-BF65-4F94078000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2" r="16014" b="2"/>
          <a:stretch/>
        </p:blipFill>
        <p:spPr>
          <a:xfrm>
            <a:off x="8020570" y="1916318"/>
            <a:ext cx="3135109" cy="3471012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0591A-9A3F-4B08-9A77-2CAFC8FCFC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A7352CE2-C517-4974-ABEA-21850C47ADDD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8/9/2020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4B81DA-572F-4432-9E57-EEE43C56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>
            <a:normAutofit fontScale="77500" lnSpcReduction="20000"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B07ED12-6588-45E0-9E18-3E27797308BB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B71E42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B71E42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9C7048B-8707-4AC2-9C5F-795EA0457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David Bennett</a:t>
            </a:r>
          </a:p>
          <a:p>
            <a:pPr lvl="1"/>
            <a:r>
              <a:rPr lang="en-US" dirty="0"/>
              <a:t>Cell:  260-804-5617</a:t>
            </a:r>
          </a:p>
          <a:p>
            <a:pPr lvl="1"/>
            <a:r>
              <a:rPr lang="en-US" dirty="0"/>
              <a:t>Email: </a:t>
            </a:r>
            <a:r>
              <a:rPr lang="en-US" dirty="0">
                <a:hlinkClick r:id="rId3"/>
              </a:rPr>
              <a:t>cfrtinstitute@gmail.com</a:t>
            </a:r>
            <a:endParaRPr lang="en-US" dirty="0"/>
          </a:p>
          <a:p>
            <a:pPr lvl="1"/>
            <a:r>
              <a:rPr lang="en-US" dirty="0"/>
              <a:t>Website: </a:t>
            </a:r>
            <a:r>
              <a:rPr lang="en-US" dirty="0">
                <a:hlinkClick r:id="rId3"/>
              </a:rPr>
              <a:t>www.cfrti.com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901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14E54-544C-4B54-AF96-9DB9852D3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Lobbying by community foundations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C5A28-7BFC-4D6B-9971-0EEB93449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community foundations explore their community leadership role, they may want to undertake activities that try to influence public policy, commonly known as “lobbying”</a:t>
            </a:r>
          </a:p>
          <a:p>
            <a:r>
              <a:rPr lang="en-US" dirty="0"/>
              <a:t>All 501-c-3 organizations – including community foundations --  face certain rules and regulations when they venture into lobbying activities</a:t>
            </a:r>
          </a:p>
          <a:p>
            <a:r>
              <a:rPr lang="en-US" dirty="0"/>
              <a:t>This presentation is designed to provide some background on laws governing lobbying by community foundations</a:t>
            </a:r>
          </a:p>
          <a:p>
            <a:r>
              <a:rPr lang="en-US" dirty="0"/>
              <a:t>Before engaging in lobbying activities, community foundations are strongly encouraged to check with your legal counsel regarding rules in your state</a:t>
            </a:r>
          </a:p>
        </p:txBody>
      </p:sp>
    </p:spTree>
    <p:extLst>
      <p:ext uri="{BB962C8B-B14F-4D97-AF65-F5344CB8AC3E}">
        <p14:creationId xmlns:p14="http://schemas.microsoft.com/office/powerpoint/2010/main" val="1099079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78EA9-A671-4BF3-9CAE-E40AF9562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78AB1-52BD-4FE2-9F2D-23B20B2D7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Federal tax laws already allow every charitable nonprofit to engage in some legislative lobbying activities. </a:t>
            </a:r>
          </a:p>
          <a:p>
            <a:r>
              <a:rPr lang="en-US" dirty="0"/>
              <a:t>The Internal Revenue Code, in 1934, determined that, for charities, “no substantial part of the activities” may be for “carrying on propaganda, or otherwise attempting, to influence legislation.”  </a:t>
            </a:r>
          </a:p>
          <a:p>
            <a:r>
              <a:rPr lang="en-US" dirty="0"/>
              <a:t>All charitable nonprofits – including community foundations -- may freely engage in legislative lobbying as long as that activity amounts to only an “insubstantial” amount of their activities.</a:t>
            </a:r>
          </a:p>
          <a:p>
            <a:pPr lvl="1"/>
            <a:r>
              <a:rPr lang="en-US" i="1" dirty="0"/>
              <a:t>Note:  There is no limitation on “self-defense lobbying”, i.e., lobbying on legislation that directly effects a community foundation</a:t>
            </a:r>
          </a:p>
        </p:txBody>
      </p:sp>
    </p:spTree>
    <p:extLst>
      <p:ext uri="{BB962C8B-B14F-4D97-AF65-F5344CB8AC3E}">
        <p14:creationId xmlns:p14="http://schemas.microsoft.com/office/powerpoint/2010/main" val="2131268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71B69-B6C2-4CA2-886B-9E0D5571E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campaign activities vs lobbying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29297-3922-4A45-AE8A-666D3C8A2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important to note that the law makes a clear and important distinction between </a:t>
            </a:r>
            <a:r>
              <a:rPr lang="en-US" b="1" dirty="0"/>
              <a:t>political campaign activities </a:t>
            </a:r>
            <a:r>
              <a:rPr lang="en-US" dirty="0"/>
              <a:t>and</a:t>
            </a:r>
            <a:r>
              <a:rPr lang="en-US" b="1" dirty="0"/>
              <a:t> lobbying</a:t>
            </a:r>
          </a:p>
          <a:p>
            <a:r>
              <a:rPr lang="en-US" dirty="0"/>
              <a:t>Form 990 defines </a:t>
            </a:r>
            <a:r>
              <a:rPr lang="en-US" b="1" dirty="0"/>
              <a:t>political campaign activities </a:t>
            </a:r>
            <a:r>
              <a:rPr lang="en-US" dirty="0"/>
              <a:t>as “All activities that support or oppose candidates for elective federal, state, or local public office. “</a:t>
            </a:r>
          </a:p>
          <a:p>
            <a:r>
              <a:rPr lang="en-US" dirty="0"/>
              <a:t>A community foundation </a:t>
            </a:r>
            <a:r>
              <a:rPr lang="en-US" b="1" dirty="0"/>
              <a:t>cannot, under any circumstances, engage in political campaign activities</a:t>
            </a:r>
          </a:p>
        </p:txBody>
      </p:sp>
    </p:spTree>
    <p:extLst>
      <p:ext uri="{BB962C8B-B14F-4D97-AF65-F5344CB8AC3E}">
        <p14:creationId xmlns:p14="http://schemas.microsoft.com/office/powerpoint/2010/main" val="3535685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77622-D46E-42B9-9433-0935A0997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foundation involvement in political campaigns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60146-BBB5-40BC-9584-A1B833F00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Political campaign activity does </a:t>
            </a:r>
            <a:r>
              <a:rPr lang="en-US" b="1" u="sng" dirty="0"/>
              <a:t>not</a:t>
            </a:r>
            <a:r>
              <a:rPr lang="en-US" dirty="0"/>
              <a:t> include any activity to encourage participation in the electoral process, such as voter registration or voter education, </a:t>
            </a:r>
            <a:r>
              <a:rPr lang="en-US" b="1" dirty="0"/>
              <a:t>provided that the activity does not directly or indirectly support or oppose any candidate</a:t>
            </a:r>
          </a:p>
          <a:p>
            <a:r>
              <a:rPr lang="en-US" dirty="0"/>
              <a:t>Engaging in unlawful political campaign activities </a:t>
            </a:r>
            <a:r>
              <a:rPr lang="en-US" b="1" dirty="0"/>
              <a:t>could result in revocation of nonprofit status, monetary penalties, or both</a:t>
            </a:r>
          </a:p>
          <a:p>
            <a:r>
              <a:rPr lang="en-US" dirty="0"/>
              <a:t>Community foundation staff or board members who wish to personally engage in political campaign activities should </a:t>
            </a:r>
            <a:r>
              <a:rPr lang="en-US" b="1" dirty="0"/>
              <a:t>make sure their personal involvement does not include any connection to the community foundation </a:t>
            </a:r>
            <a:r>
              <a:rPr lang="en-US" dirty="0"/>
              <a:t>(such as use of their community foundation email address, or a link to the community foundation’s website)</a:t>
            </a:r>
          </a:p>
        </p:txBody>
      </p:sp>
    </p:spTree>
    <p:extLst>
      <p:ext uri="{BB962C8B-B14F-4D97-AF65-F5344CB8AC3E}">
        <p14:creationId xmlns:p14="http://schemas.microsoft.com/office/powerpoint/2010/main" val="1755134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461AF-BD3E-429B-9A90-9A61A51C0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“lobbying”?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AE17E-5AD0-4E95-9E68-47A6155F2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1" y="2015732"/>
            <a:ext cx="10342473" cy="3895970"/>
          </a:xfrm>
        </p:spPr>
        <p:txBody>
          <a:bodyPr>
            <a:normAutofit fontScale="85000" lnSpcReduction="20000"/>
          </a:bodyPr>
          <a:lstStyle/>
          <a:p>
            <a:r>
              <a:rPr lang="en-US" sz="2300" dirty="0"/>
              <a:t>The IRS defines “lobbying” as </a:t>
            </a:r>
            <a:r>
              <a:rPr lang="en-US" sz="2300" i="1" dirty="0"/>
              <a:t>“All activities intended to influence foreign, national, state, or local legislation”</a:t>
            </a:r>
          </a:p>
          <a:p>
            <a:r>
              <a:rPr lang="en-US" sz="2300" dirty="0"/>
              <a:t>Lobbying can be either “direct” or “grassroots”</a:t>
            </a:r>
          </a:p>
          <a:p>
            <a:pPr lvl="1"/>
            <a:r>
              <a:rPr lang="en-US" sz="2300" b="1" dirty="0"/>
              <a:t>Direct lobbying </a:t>
            </a:r>
            <a:r>
              <a:rPr lang="en-US" sz="2300" dirty="0"/>
              <a:t>- costs incurred for the purposes of attempting to influence legislation through communication with any member or employee of a legislative body or with a government official or employee that may participate in the formulation of the legislation. </a:t>
            </a:r>
          </a:p>
          <a:p>
            <a:pPr lvl="1"/>
            <a:r>
              <a:rPr lang="en-US" sz="2300" b="1" dirty="0"/>
              <a:t>Grassroots lobbying </a:t>
            </a:r>
            <a:r>
              <a:rPr lang="en-US" sz="2300" dirty="0"/>
              <a:t>- any attempt to influence legislation through an attempt to affect the opinions of the general public or any part of the general public</a:t>
            </a:r>
          </a:p>
          <a:p>
            <a:r>
              <a:rPr lang="en-US" sz="2300" dirty="0"/>
              <a:t>Generally, either grassroots or direct lobbying communications </a:t>
            </a:r>
            <a:r>
              <a:rPr lang="en-US" sz="2300" b="1" dirty="0"/>
              <a:t>needs to refer to a specific piece of legislation </a:t>
            </a:r>
            <a:r>
              <a:rPr lang="en-US" sz="2300" dirty="0"/>
              <a:t>and </a:t>
            </a:r>
            <a:r>
              <a:rPr lang="en-US" sz="2300" b="1" dirty="0"/>
              <a:t>reflect a view on the legislation </a:t>
            </a:r>
            <a:r>
              <a:rPr lang="en-US" sz="2300" dirty="0"/>
              <a:t>before it the activity will be considered “lobbying”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804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FB671-C844-4837-83AC-1373C899C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… what is “insubstantial” lobbying?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A48F2-3DF1-4A46-B347-A5475BA06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definition of “insubstantial” </a:t>
            </a:r>
            <a:r>
              <a:rPr lang="en-US" b="1" dirty="0"/>
              <a:t>has not been provided </a:t>
            </a:r>
            <a:r>
              <a:rPr lang="en-US" dirty="0"/>
              <a:t>by Congress or the IRS</a:t>
            </a:r>
          </a:p>
          <a:p>
            <a:r>
              <a:rPr lang="en-US" dirty="0"/>
              <a:t>Community foundations can lobby, and then provide evidence that their lobbying is an “insubstantial” part of their activities – which the IRS is free to accept or reject using its own </a:t>
            </a:r>
            <a:r>
              <a:rPr lang="en-US" b="1" dirty="0"/>
              <a:t>subjective </a:t>
            </a:r>
            <a:r>
              <a:rPr lang="en-US" dirty="0"/>
              <a:t>criteria</a:t>
            </a:r>
          </a:p>
          <a:p>
            <a:r>
              <a:rPr lang="en-US" dirty="0"/>
              <a:t>To avoid the uncertainty of a nonprofit's lobbying activity being measured with this </a:t>
            </a:r>
            <a:r>
              <a:rPr lang="en-US" b="1" dirty="0"/>
              <a:t>subjective</a:t>
            </a:r>
            <a:r>
              <a:rPr lang="en-US" dirty="0"/>
              <a:t> test, community foundations can file Form 5768 </a:t>
            </a:r>
            <a:r>
              <a:rPr lang="en-US" i="1" dirty="0"/>
              <a:t>“Election/Revocation of Election by an Eligible Section 501(c)(3) Organization to Make Expenditures to Influence Legislation”</a:t>
            </a:r>
          </a:p>
        </p:txBody>
      </p:sp>
    </p:spTree>
    <p:extLst>
      <p:ext uri="{BB962C8B-B14F-4D97-AF65-F5344CB8AC3E}">
        <p14:creationId xmlns:p14="http://schemas.microsoft.com/office/powerpoint/2010/main" val="1617569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D6929-BE0C-47F2-8C60-DFED2D9ED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file form 5768?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410E8-BEAF-4602-9102-598E6271D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Filing Form 5768 is also known as "taking the 501(h) election" </a:t>
            </a:r>
          </a:p>
          <a:p>
            <a:r>
              <a:rPr lang="en-US" sz="2800" dirty="0"/>
              <a:t>The 501(h) election allows the community foundation to </a:t>
            </a:r>
            <a:r>
              <a:rPr lang="en-US" sz="2800" b="1" dirty="0"/>
              <a:t>opt out </a:t>
            </a:r>
            <a:r>
              <a:rPr lang="en-US" sz="2800" dirty="0"/>
              <a:t>of the vague </a:t>
            </a:r>
            <a:r>
              <a:rPr lang="en-US" sz="2800" b="1" dirty="0"/>
              <a:t>"substantial" activity test </a:t>
            </a:r>
            <a:r>
              <a:rPr lang="en-US" sz="2800" dirty="0"/>
              <a:t>and use the friendlier</a:t>
            </a:r>
            <a:r>
              <a:rPr lang="en-US" sz="2800" b="1" dirty="0"/>
              <a:t> “expenditure” test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924546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1212</Words>
  <Application>Microsoft Office PowerPoint</Application>
  <PresentationFormat>Widescreen</PresentationFormat>
  <Paragraphs>88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Gill Sans MT</vt:lpstr>
      <vt:lpstr>Gallery</vt:lpstr>
      <vt:lpstr>Knowledge Nugget # 7 Lobbying by community foundations</vt:lpstr>
      <vt:lpstr>Community foundation research and training institute</vt:lpstr>
      <vt:lpstr>Lobbying by community foundations</vt:lpstr>
      <vt:lpstr>Background</vt:lpstr>
      <vt:lpstr>Political campaign activities vs lobbying</vt:lpstr>
      <vt:lpstr>Community foundation involvement in political campaigns</vt:lpstr>
      <vt:lpstr>What is “lobbying”?</vt:lpstr>
      <vt:lpstr>So … what is “insubstantial” lobbying?</vt:lpstr>
      <vt:lpstr>why file form 5768?</vt:lpstr>
      <vt:lpstr>The Expenditure test With 501(h) election</vt:lpstr>
      <vt:lpstr>Direct Lobbying limits  under the 501(H) election</vt:lpstr>
      <vt:lpstr>What if your lobbying exceeds the expenditure limits?</vt:lpstr>
      <vt:lpstr>Form 990 disclosure</vt:lpstr>
      <vt:lpstr>Example, form 990, Schedule C, Part II-A</vt:lpstr>
      <vt:lpstr>Example, form 990, Schedule C, Part II-B</vt:lpstr>
      <vt:lpstr>Summary</vt:lpstr>
      <vt:lpstr>Community foundation research and training institute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Lobbying by community foundations</dc:title>
  <dc:creator>David Bennett</dc:creator>
  <cp:lastModifiedBy>David Bennett</cp:lastModifiedBy>
  <cp:revision>3</cp:revision>
  <dcterms:created xsi:type="dcterms:W3CDTF">2020-08-09T13:44:38Z</dcterms:created>
  <dcterms:modified xsi:type="dcterms:W3CDTF">2020-08-09T14:00:10Z</dcterms:modified>
</cp:coreProperties>
</file>