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5" r:id="rId2"/>
  </p:sldMasterIdLst>
  <p:notesMasterIdLst>
    <p:notesMasterId r:id="rId43"/>
  </p:notesMasterIdLst>
  <p:handoutMasterIdLst>
    <p:handoutMasterId r:id="rId44"/>
  </p:handoutMasterIdLst>
  <p:sldIdLst>
    <p:sldId id="1298" r:id="rId3"/>
    <p:sldId id="257" r:id="rId4"/>
    <p:sldId id="1299" r:id="rId5"/>
    <p:sldId id="1332" r:id="rId6"/>
    <p:sldId id="926" r:id="rId7"/>
    <p:sldId id="927" r:id="rId8"/>
    <p:sldId id="1333" r:id="rId9"/>
    <p:sldId id="1334" r:id="rId10"/>
    <p:sldId id="635" r:id="rId11"/>
    <p:sldId id="1335" r:id="rId12"/>
    <p:sldId id="636" r:id="rId13"/>
    <p:sldId id="1336" r:id="rId14"/>
    <p:sldId id="1337" r:id="rId15"/>
    <p:sldId id="857" r:id="rId16"/>
    <p:sldId id="1338" r:id="rId17"/>
    <p:sldId id="1306" r:id="rId18"/>
    <p:sldId id="1339" r:id="rId19"/>
    <p:sldId id="1304" r:id="rId20"/>
    <p:sldId id="1340" r:id="rId21"/>
    <p:sldId id="1305" r:id="rId22"/>
    <p:sldId id="1341" r:id="rId23"/>
    <p:sldId id="1303" r:id="rId24"/>
    <p:sldId id="1342" r:id="rId25"/>
    <p:sldId id="639" r:id="rId26"/>
    <p:sldId id="1343" r:id="rId27"/>
    <p:sldId id="640" r:id="rId28"/>
    <p:sldId id="1344" r:id="rId29"/>
    <p:sldId id="1312" r:id="rId30"/>
    <p:sldId id="1313" r:id="rId31"/>
    <p:sldId id="1314" r:id="rId32"/>
    <p:sldId id="1315" r:id="rId33"/>
    <p:sldId id="1345" r:id="rId34"/>
    <p:sldId id="1330" r:id="rId35"/>
    <p:sldId id="1329" r:id="rId36"/>
    <p:sldId id="1331" r:id="rId37"/>
    <p:sldId id="1208" r:id="rId38"/>
    <p:sldId id="1310" r:id="rId39"/>
    <p:sldId id="1209" r:id="rId40"/>
    <p:sldId id="1346" r:id="rId41"/>
    <p:sldId id="1347" r:id="rId4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DC6F62-9C90-49CC-955B-AAC91628BE7B}">
          <p14:sldIdLst>
            <p14:sldId id="1298"/>
            <p14:sldId id="257"/>
            <p14:sldId id="1299"/>
            <p14:sldId id="1332"/>
            <p14:sldId id="926"/>
            <p14:sldId id="927"/>
            <p14:sldId id="1333"/>
            <p14:sldId id="1334"/>
            <p14:sldId id="635"/>
            <p14:sldId id="1335"/>
            <p14:sldId id="636"/>
            <p14:sldId id="1336"/>
            <p14:sldId id="1337"/>
            <p14:sldId id="857"/>
            <p14:sldId id="1338"/>
            <p14:sldId id="1306"/>
            <p14:sldId id="1339"/>
            <p14:sldId id="1304"/>
            <p14:sldId id="1340"/>
            <p14:sldId id="1305"/>
            <p14:sldId id="1341"/>
            <p14:sldId id="1303"/>
            <p14:sldId id="1342"/>
            <p14:sldId id="639"/>
            <p14:sldId id="1343"/>
            <p14:sldId id="640"/>
            <p14:sldId id="1344"/>
            <p14:sldId id="1312"/>
            <p14:sldId id="1313"/>
            <p14:sldId id="1314"/>
            <p14:sldId id="1315"/>
            <p14:sldId id="1345"/>
            <p14:sldId id="1330"/>
            <p14:sldId id="1329"/>
            <p14:sldId id="1331"/>
            <p14:sldId id="1208"/>
            <p14:sldId id="1310"/>
            <p14:sldId id="1209"/>
            <p14:sldId id="1346"/>
            <p14:sldId id="1347"/>
          </p14:sldIdLst>
        </p14:section>
        <p14:section name="Untitled Section" id="{EF575529-EE42-4F0D-A555-9EDDE5E680AB}">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ennett" initials="D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3" d="2"/>
        <a:sy n="3" d="2"/>
      </p:scale>
      <p:origin x="0" y="0"/>
    </p:cViewPr>
  </p:notesTextViewPr>
  <p:sorterViewPr>
    <p:cViewPr varScale="1">
      <p:scale>
        <a:sx n="1" d="1"/>
        <a:sy n="1" d="1"/>
      </p:scale>
      <p:origin x="0" y="-7422"/>
    </p:cViewPr>
  </p:sorterViewPr>
  <p:notesViewPr>
    <p:cSldViewPr snapToGrid="0">
      <p:cViewPr varScale="1">
        <p:scale>
          <a:sx n="49" d="100"/>
          <a:sy n="49" d="100"/>
        </p:scale>
        <p:origin x="271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All Community Foundations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Pre 1940</c:v>
                </c:pt>
                <c:pt idx="1">
                  <c:v>1940s</c:v>
                </c:pt>
                <c:pt idx="2">
                  <c:v>1950s</c:v>
                </c:pt>
                <c:pt idx="3">
                  <c:v>1960s</c:v>
                </c:pt>
                <c:pt idx="4">
                  <c:v>1970s</c:v>
                </c:pt>
                <c:pt idx="5">
                  <c:v>1980s</c:v>
                </c:pt>
                <c:pt idx="6">
                  <c:v>1990s</c:v>
                </c:pt>
                <c:pt idx="7">
                  <c:v>2000s</c:v>
                </c:pt>
                <c:pt idx="8">
                  <c:v>2010s</c:v>
                </c:pt>
              </c:strCache>
            </c:strRef>
          </c:cat>
          <c:val>
            <c:numRef>
              <c:f>Sheet1!$B$2:$B$10</c:f>
              <c:numCache>
                <c:formatCode>0%</c:formatCode>
                <c:ptCount val="9"/>
                <c:pt idx="0">
                  <c:v>0.14000000000000001</c:v>
                </c:pt>
                <c:pt idx="1">
                  <c:v>0.02</c:v>
                </c:pt>
                <c:pt idx="2">
                  <c:v>0.03</c:v>
                </c:pt>
                <c:pt idx="3">
                  <c:v>0.04</c:v>
                </c:pt>
                <c:pt idx="4">
                  <c:v>0.08</c:v>
                </c:pt>
                <c:pt idx="5">
                  <c:v>0.21</c:v>
                </c:pt>
                <c:pt idx="6">
                  <c:v>0.31</c:v>
                </c:pt>
                <c:pt idx="7">
                  <c:v>0.14000000000000001</c:v>
                </c:pt>
                <c:pt idx="8">
                  <c:v>0.02</c:v>
                </c:pt>
              </c:numCache>
            </c:numRef>
          </c:val>
          <c:extLst>
            <c:ext xmlns:c16="http://schemas.microsoft.com/office/drawing/2014/chart" uri="{C3380CC4-5D6E-409C-BE32-E72D297353CC}">
              <c16:uniqueId val="{00000000-99E7-4897-B495-5D7F803B75BC}"/>
            </c:ext>
          </c:extLst>
        </c:ser>
        <c:dLbls>
          <c:dLblPos val="outEnd"/>
          <c:showLegendKey val="0"/>
          <c:showVal val="1"/>
          <c:showCatName val="0"/>
          <c:showSerName val="0"/>
          <c:showPercent val="0"/>
          <c:showBubbleSize val="0"/>
        </c:dLbls>
        <c:gapWidth val="219"/>
        <c:overlap val="-27"/>
        <c:axId val="189490232"/>
        <c:axId val="189490624"/>
      </c:barChart>
      <c:catAx>
        <c:axId val="18949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490624"/>
        <c:crosses val="autoZero"/>
        <c:auto val="1"/>
        <c:lblAlgn val="ctr"/>
        <c:lblOffset val="100"/>
        <c:noMultiLvlLbl val="0"/>
      </c:catAx>
      <c:valAx>
        <c:axId val="189490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490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3</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$20 m</c:v>
                </c:pt>
                <c:pt idx="1">
                  <c:v>$20 m - $50 m</c:v>
                </c:pt>
                <c:pt idx="2">
                  <c:v>$50 m - $100 m</c:v>
                </c:pt>
                <c:pt idx="3">
                  <c:v>$100 m - $300 m</c:v>
                </c:pt>
                <c:pt idx="4">
                  <c:v>Above $300 m</c:v>
                </c:pt>
              </c:strCache>
            </c:strRef>
          </c:cat>
          <c:val>
            <c:numRef>
              <c:f>Sheet1!$B$2:$B$6</c:f>
              <c:numCache>
                <c:formatCode>General</c:formatCode>
                <c:ptCount val="5"/>
                <c:pt idx="0">
                  <c:v>471</c:v>
                </c:pt>
                <c:pt idx="1">
                  <c:v>145</c:v>
                </c:pt>
                <c:pt idx="2">
                  <c:v>101</c:v>
                </c:pt>
                <c:pt idx="3">
                  <c:v>87</c:v>
                </c:pt>
                <c:pt idx="4">
                  <c:v>62</c:v>
                </c:pt>
              </c:numCache>
            </c:numRef>
          </c:val>
          <c:extLst>
            <c:ext xmlns:c16="http://schemas.microsoft.com/office/drawing/2014/chart" uri="{C3380CC4-5D6E-409C-BE32-E72D297353CC}">
              <c16:uniqueId val="{00000000-5218-4EB0-B538-48A887069237}"/>
            </c:ext>
          </c:extLst>
        </c:ser>
        <c:dLbls>
          <c:dLblPos val="outEnd"/>
          <c:showLegendKey val="0"/>
          <c:showVal val="1"/>
          <c:showCatName val="0"/>
          <c:showSerName val="0"/>
          <c:showPercent val="0"/>
          <c:showBubbleSize val="0"/>
        </c:dLbls>
        <c:gapWidth val="219"/>
        <c:overlap val="-27"/>
        <c:axId val="736424560"/>
        <c:axId val="736426200"/>
      </c:barChart>
      <c:catAx>
        <c:axId val="73642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6426200"/>
        <c:crosses val="autoZero"/>
        <c:auto val="1"/>
        <c:lblAlgn val="ctr"/>
        <c:lblOffset val="100"/>
        <c:noMultiLvlLbl val="0"/>
      </c:catAx>
      <c:valAx>
        <c:axId val="736426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642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3</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$20 m</c:v>
                </c:pt>
                <c:pt idx="1">
                  <c:v>$20 m - $50 m</c:v>
                </c:pt>
                <c:pt idx="2">
                  <c:v>$50 m - $100 m</c:v>
                </c:pt>
                <c:pt idx="3">
                  <c:v>$100 m - $300 m</c:v>
                </c:pt>
                <c:pt idx="4">
                  <c:v>Above $300 m</c:v>
                </c:pt>
              </c:strCache>
            </c:strRef>
          </c:cat>
          <c:val>
            <c:numRef>
              <c:f>Sheet1!$B$2:$B$6</c:f>
              <c:numCache>
                <c:formatCode>"$"#,##0.0</c:formatCode>
                <c:ptCount val="5"/>
                <c:pt idx="0">
                  <c:v>3.3</c:v>
                </c:pt>
                <c:pt idx="1">
                  <c:v>4.5999999999999996</c:v>
                </c:pt>
                <c:pt idx="2">
                  <c:v>7.1</c:v>
                </c:pt>
                <c:pt idx="3">
                  <c:v>14.4</c:v>
                </c:pt>
                <c:pt idx="4">
                  <c:v>62.1</c:v>
                </c:pt>
              </c:numCache>
            </c:numRef>
          </c:val>
          <c:extLst>
            <c:ext xmlns:c16="http://schemas.microsoft.com/office/drawing/2014/chart" uri="{C3380CC4-5D6E-409C-BE32-E72D297353CC}">
              <c16:uniqueId val="{00000000-5218-4EB0-B538-48A887069237}"/>
            </c:ext>
          </c:extLst>
        </c:ser>
        <c:dLbls>
          <c:dLblPos val="outEnd"/>
          <c:showLegendKey val="0"/>
          <c:showVal val="1"/>
          <c:showCatName val="0"/>
          <c:showSerName val="0"/>
          <c:showPercent val="0"/>
          <c:showBubbleSize val="0"/>
        </c:dLbls>
        <c:gapWidth val="219"/>
        <c:overlap val="-27"/>
        <c:axId val="736424560"/>
        <c:axId val="736426200"/>
      </c:barChart>
      <c:catAx>
        <c:axId val="73642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6426200"/>
        <c:crosses val="autoZero"/>
        <c:auto val="1"/>
        <c:lblAlgn val="ctr"/>
        <c:lblOffset val="100"/>
        <c:noMultiLvlLbl val="0"/>
      </c:catAx>
      <c:valAx>
        <c:axId val="7364262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642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2014</c:v>
                </c:pt>
                <c:pt idx="1">
                  <c:v>2015</c:v>
                </c:pt>
                <c:pt idx="2">
                  <c:v>2016</c:v>
                </c:pt>
              </c:numCache>
            </c:numRef>
          </c:cat>
          <c:val>
            <c:numRef>
              <c:f>Sheet1!$B$2:$B$4</c:f>
              <c:numCache>
                <c:formatCode>"$"#,##0.0_);[Red]\("$"#,##0.0\)</c:formatCode>
                <c:ptCount val="3"/>
                <c:pt idx="0">
                  <c:v>81.260000000000005</c:v>
                </c:pt>
                <c:pt idx="1">
                  <c:v>83.36</c:v>
                </c:pt>
                <c:pt idx="2">
                  <c:v>87.9</c:v>
                </c:pt>
              </c:numCache>
            </c:numRef>
          </c:val>
          <c:extLst>
            <c:ext xmlns:c16="http://schemas.microsoft.com/office/drawing/2014/chart" uri="{C3380CC4-5D6E-409C-BE32-E72D297353CC}">
              <c16:uniqueId val="{00000000-173D-4E0C-BCE7-041FB30CB039}"/>
            </c:ext>
          </c:extLst>
        </c:ser>
        <c:dLbls>
          <c:dLblPos val="outEnd"/>
          <c:showLegendKey val="0"/>
          <c:showVal val="1"/>
          <c:showCatName val="0"/>
          <c:showSerName val="0"/>
          <c:showPercent val="0"/>
          <c:showBubbleSize val="0"/>
        </c:dLbls>
        <c:gapWidth val="219"/>
        <c:overlap val="-27"/>
        <c:axId val="101370904"/>
        <c:axId val="101371296"/>
      </c:barChart>
      <c:catAx>
        <c:axId val="101370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1371296"/>
        <c:crosses val="autoZero"/>
        <c:auto val="1"/>
        <c:lblAlgn val="ctr"/>
        <c:lblOffset val="100"/>
        <c:noMultiLvlLbl val="0"/>
      </c:catAx>
      <c:valAx>
        <c:axId val="1013712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_);[Red]\(&quot;$&quot;#,##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37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Avg. Growth</c:v>
                </c:pt>
              </c:strCache>
            </c:strRef>
          </c:tx>
          <c:spPr>
            <a:solidFill>
              <a:schemeClr val="accent1"/>
            </a:solidFill>
            <a:ln>
              <a:noFill/>
            </a:ln>
            <a:effectLst/>
          </c:spPr>
          <c:invertIfNegative val="0"/>
          <c:dLbls>
            <c:dLbl>
              <c:idx val="4"/>
              <c:layout>
                <c:manualLayout>
                  <c:x val="1.7566481159732698E-2"/>
                  <c:y val="5.5224182508622436E-3"/>
                </c:manualLayout>
              </c:layout>
              <c:showLegendKey val="0"/>
              <c:showVal val="1"/>
              <c:showCatName val="1"/>
              <c:showSerName val="0"/>
              <c:showPercent val="0"/>
              <c:showBubbleSize val="0"/>
              <c:extLst>
                <c:ext xmlns:c15="http://schemas.microsoft.com/office/drawing/2012/chart" uri="{CE6537A1-D6FC-4f65-9D91-7224C49458BB}">
                  <c15:layout>
                    <c:manualLayout>
                      <c:w val="0.18374202150771154"/>
                      <c:h val="0.1170490511301561"/>
                    </c:manualLayout>
                  </c15:layout>
                </c:ext>
                <c:ext xmlns:c16="http://schemas.microsoft.com/office/drawing/2014/chart" uri="{C3380CC4-5D6E-409C-BE32-E72D297353CC}">
                  <c16:uniqueId val="{00000000-DE18-4C67-984A-6E99B90FF47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Top 20%</c:v>
                </c:pt>
                <c:pt idx="1">
                  <c:v>Next 20%</c:v>
                </c:pt>
                <c:pt idx="2">
                  <c:v>Next 20%</c:v>
                </c:pt>
                <c:pt idx="3">
                  <c:v>Next 20%</c:v>
                </c:pt>
                <c:pt idx="4">
                  <c:v>Bottom 20%</c:v>
                </c:pt>
              </c:strCache>
            </c:strRef>
          </c:cat>
          <c:val>
            <c:numRef>
              <c:f>Sheet1!$B$2:$B$6</c:f>
              <c:numCache>
                <c:formatCode>0.0%</c:formatCode>
                <c:ptCount val="5"/>
                <c:pt idx="0">
                  <c:v>0.17499999999999999</c:v>
                </c:pt>
                <c:pt idx="1">
                  <c:v>5.5E-2</c:v>
                </c:pt>
                <c:pt idx="2">
                  <c:v>0.03</c:v>
                </c:pt>
                <c:pt idx="3">
                  <c:v>0.01</c:v>
                </c:pt>
                <c:pt idx="4">
                  <c:v>-0.03</c:v>
                </c:pt>
              </c:numCache>
            </c:numRef>
          </c:val>
          <c:extLst>
            <c:ext xmlns:c16="http://schemas.microsoft.com/office/drawing/2014/chart" uri="{C3380CC4-5D6E-409C-BE32-E72D297353CC}">
              <c16:uniqueId val="{00000000-3053-4FB3-933E-10A6B486C9F1}"/>
            </c:ext>
          </c:extLst>
        </c:ser>
        <c:dLbls>
          <c:showLegendKey val="0"/>
          <c:showVal val="0"/>
          <c:showCatName val="0"/>
          <c:showSerName val="0"/>
          <c:showPercent val="0"/>
          <c:showBubbleSize val="0"/>
        </c:dLbls>
        <c:gapWidth val="219"/>
        <c:overlap val="-27"/>
        <c:axId val="188769016"/>
        <c:axId val="188769408"/>
      </c:barChart>
      <c:catAx>
        <c:axId val="188769016"/>
        <c:scaling>
          <c:orientation val="minMax"/>
        </c:scaling>
        <c:delete val="1"/>
        <c:axPos val="b"/>
        <c:numFmt formatCode="General" sourceLinked="1"/>
        <c:majorTickMark val="none"/>
        <c:minorTickMark val="none"/>
        <c:tickLblPos val="nextTo"/>
        <c:crossAx val="188769408"/>
        <c:crosses val="autoZero"/>
        <c:auto val="1"/>
        <c:lblAlgn val="ctr"/>
        <c:lblOffset val="100"/>
        <c:noMultiLvlLbl val="0"/>
      </c:catAx>
      <c:valAx>
        <c:axId val="188769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76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84276-0852-44A3-9B2F-FFAD12AE6A5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CD1ED10-1F31-40F4-92EC-6BAB48F54969}">
      <dgm:prSet/>
      <dgm:spPr/>
      <dgm:t>
        <a:bodyPr/>
        <a:lstStyle/>
        <a:p>
          <a:pPr algn="ctr"/>
          <a:r>
            <a:rPr lang="en-US" dirty="0">
              <a:solidFill>
                <a:schemeClr val="tx1"/>
              </a:solidFill>
            </a:rPr>
            <a:t>History And Community Foundation Models</a:t>
          </a:r>
        </a:p>
      </dgm:t>
    </dgm:pt>
    <dgm:pt modelId="{21CCAD53-146A-45F4-AB05-9221D958015A}" type="parTrans" cxnId="{0B4673F0-777A-4E98-9021-3B84783ADB8B}">
      <dgm:prSet/>
      <dgm:spPr/>
      <dgm:t>
        <a:bodyPr/>
        <a:lstStyle/>
        <a:p>
          <a:endParaRPr lang="en-US"/>
        </a:p>
      </dgm:t>
    </dgm:pt>
    <dgm:pt modelId="{DA6745B9-C258-4115-95E4-1AE5D3E6027B}" type="sibTrans" cxnId="{0B4673F0-777A-4E98-9021-3B84783ADB8B}">
      <dgm:prSet/>
      <dgm:spPr/>
      <dgm:t>
        <a:bodyPr/>
        <a:lstStyle/>
        <a:p>
          <a:endParaRPr lang="en-US"/>
        </a:p>
      </dgm:t>
    </dgm:pt>
    <dgm:pt modelId="{20795581-E6DC-43E0-95F0-C79B7114A9F0}">
      <dgm:prSet/>
      <dgm:spPr/>
      <dgm:t>
        <a:bodyPr/>
        <a:lstStyle/>
        <a:p>
          <a:pPr algn="ctr"/>
          <a:r>
            <a:rPr lang="en-US" dirty="0">
              <a:solidFill>
                <a:schemeClr val="tx1"/>
              </a:solidFill>
            </a:rPr>
            <a:t>National Standards</a:t>
          </a:r>
        </a:p>
      </dgm:t>
    </dgm:pt>
    <dgm:pt modelId="{88B6C35F-5E1F-4268-A306-E95DC2819478}" type="parTrans" cxnId="{C15D246D-7ECC-40EA-9B01-EFDA487F40F1}">
      <dgm:prSet/>
      <dgm:spPr/>
      <dgm:t>
        <a:bodyPr/>
        <a:lstStyle/>
        <a:p>
          <a:endParaRPr lang="en-US"/>
        </a:p>
      </dgm:t>
    </dgm:pt>
    <dgm:pt modelId="{D2FB3A36-BB64-4650-BD14-C2ED68EFAAA8}" type="sibTrans" cxnId="{C15D246D-7ECC-40EA-9B01-EFDA487F40F1}">
      <dgm:prSet/>
      <dgm:spPr/>
      <dgm:t>
        <a:bodyPr/>
        <a:lstStyle/>
        <a:p>
          <a:endParaRPr lang="en-US"/>
        </a:p>
      </dgm:t>
    </dgm:pt>
    <dgm:pt modelId="{4E1A4B76-0B79-43DA-80D0-B797B6E7569D}">
      <dgm:prSet/>
      <dgm:spPr/>
      <dgm:t>
        <a:bodyPr/>
        <a:lstStyle/>
        <a:p>
          <a:pPr algn="ctr"/>
          <a:r>
            <a:rPr lang="en-US" dirty="0">
              <a:solidFill>
                <a:schemeClr val="tx1"/>
              </a:solidFill>
            </a:rPr>
            <a:t>National And State Organizations</a:t>
          </a:r>
        </a:p>
      </dgm:t>
    </dgm:pt>
    <dgm:pt modelId="{7B4B0AAD-1C02-42A7-9F5A-125F7526E3CB}" type="parTrans" cxnId="{946DD326-BB7F-44D6-B6BC-447AC50474F3}">
      <dgm:prSet/>
      <dgm:spPr/>
      <dgm:t>
        <a:bodyPr/>
        <a:lstStyle/>
        <a:p>
          <a:endParaRPr lang="en-US"/>
        </a:p>
      </dgm:t>
    </dgm:pt>
    <dgm:pt modelId="{F24DB820-01DD-43DB-886C-F6985BABFAAF}" type="sibTrans" cxnId="{946DD326-BB7F-44D6-B6BC-447AC50474F3}">
      <dgm:prSet/>
      <dgm:spPr/>
      <dgm:t>
        <a:bodyPr/>
        <a:lstStyle/>
        <a:p>
          <a:endParaRPr lang="en-US"/>
        </a:p>
      </dgm:t>
    </dgm:pt>
    <dgm:pt modelId="{D0A15B3E-1B0D-44D3-A06B-A0FD2248125A}">
      <dgm:prSet/>
      <dgm:spPr/>
      <dgm:t>
        <a:bodyPr/>
        <a:lstStyle/>
        <a:p>
          <a:pPr algn="ctr"/>
          <a:r>
            <a:rPr lang="en-US" dirty="0">
              <a:solidFill>
                <a:schemeClr val="tx1"/>
              </a:solidFill>
            </a:rPr>
            <a:t>Affinity Groups</a:t>
          </a:r>
        </a:p>
      </dgm:t>
    </dgm:pt>
    <dgm:pt modelId="{2319A89B-F2E1-436B-98EA-FAC109138ADB}" type="parTrans" cxnId="{71658B0A-DF6E-4ED0-B639-70F837C1F660}">
      <dgm:prSet/>
      <dgm:spPr/>
      <dgm:t>
        <a:bodyPr/>
        <a:lstStyle/>
        <a:p>
          <a:endParaRPr lang="en-US"/>
        </a:p>
      </dgm:t>
    </dgm:pt>
    <dgm:pt modelId="{CAAB895F-5486-4B4F-B5A9-6B6FC1CFC821}" type="sibTrans" cxnId="{71658B0A-DF6E-4ED0-B639-70F837C1F660}">
      <dgm:prSet/>
      <dgm:spPr/>
      <dgm:t>
        <a:bodyPr/>
        <a:lstStyle/>
        <a:p>
          <a:endParaRPr lang="en-US"/>
        </a:p>
      </dgm:t>
    </dgm:pt>
    <dgm:pt modelId="{BF0B4D8F-4A31-48E0-BB9B-321EA66553FE}" type="pres">
      <dgm:prSet presAssocID="{40E84276-0852-44A3-9B2F-FFAD12AE6A59}" presName="linear" presStyleCnt="0">
        <dgm:presLayoutVars>
          <dgm:animLvl val="lvl"/>
          <dgm:resizeHandles val="exact"/>
        </dgm:presLayoutVars>
      </dgm:prSet>
      <dgm:spPr/>
    </dgm:pt>
    <dgm:pt modelId="{899CAEEF-28C4-4BFC-9B2B-06DABA42B710}" type="pres">
      <dgm:prSet presAssocID="{CCD1ED10-1F31-40F4-92EC-6BAB48F54969}" presName="parentText" presStyleLbl="node1" presStyleIdx="0" presStyleCnt="4">
        <dgm:presLayoutVars>
          <dgm:chMax val="0"/>
          <dgm:bulletEnabled val="1"/>
        </dgm:presLayoutVars>
      </dgm:prSet>
      <dgm:spPr/>
    </dgm:pt>
    <dgm:pt modelId="{768C4FFE-DF5E-4784-9133-5DD2116C060B}" type="pres">
      <dgm:prSet presAssocID="{DA6745B9-C258-4115-95E4-1AE5D3E6027B}" presName="spacer" presStyleCnt="0"/>
      <dgm:spPr/>
    </dgm:pt>
    <dgm:pt modelId="{EFB33B3C-1A99-4118-8214-CA74776B5812}" type="pres">
      <dgm:prSet presAssocID="{20795581-E6DC-43E0-95F0-C79B7114A9F0}" presName="parentText" presStyleLbl="node1" presStyleIdx="1" presStyleCnt="4">
        <dgm:presLayoutVars>
          <dgm:chMax val="0"/>
          <dgm:bulletEnabled val="1"/>
        </dgm:presLayoutVars>
      </dgm:prSet>
      <dgm:spPr/>
    </dgm:pt>
    <dgm:pt modelId="{96EE79FF-DD20-4B96-B173-19CEAE8503D7}" type="pres">
      <dgm:prSet presAssocID="{D2FB3A36-BB64-4650-BD14-C2ED68EFAAA8}" presName="spacer" presStyleCnt="0"/>
      <dgm:spPr/>
    </dgm:pt>
    <dgm:pt modelId="{FF5DE0E8-6230-45D4-BF30-A82FB1249AE0}" type="pres">
      <dgm:prSet presAssocID="{4E1A4B76-0B79-43DA-80D0-B797B6E7569D}" presName="parentText" presStyleLbl="node1" presStyleIdx="2" presStyleCnt="4">
        <dgm:presLayoutVars>
          <dgm:chMax val="0"/>
          <dgm:bulletEnabled val="1"/>
        </dgm:presLayoutVars>
      </dgm:prSet>
      <dgm:spPr/>
    </dgm:pt>
    <dgm:pt modelId="{3E288D1C-B1DF-47B7-84BF-4CF028C16A27}" type="pres">
      <dgm:prSet presAssocID="{F24DB820-01DD-43DB-886C-F6985BABFAAF}" presName="spacer" presStyleCnt="0"/>
      <dgm:spPr/>
    </dgm:pt>
    <dgm:pt modelId="{B3AEF686-83CA-42AB-A91A-8EC709F4E337}" type="pres">
      <dgm:prSet presAssocID="{D0A15B3E-1B0D-44D3-A06B-A0FD2248125A}" presName="parentText" presStyleLbl="node1" presStyleIdx="3" presStyleCnt="4">
        <dgm:presLayoutVars>
          <dgm:chMax val="0"/>
          <dgm:bulletEnabled val="1"/>
        </dgm:presLayoutVars>
      </dgm:prSet>
      <dgm:spPr/>
    </dgm:pt>
  </dgm:ptLst>
  <dgm:cxnLst>
    <dgm:cxn modelId="{ECB84C05-1C9E-41DB-915B-93E953D88B1A}" type="presOf" srcId="{40E84276-0852-44A3-9B2F-FFAD12AE6A59}" destId="{BF0B4D8F-4A31-48E0-BB9B-321EA66553FE}" srcOrd="0" destOrd="0" presId="urn:microsoft.com/office/officeart/2005/8/layout/vList2"/>
    <dgm:cxn modelId="{71658B0A-DF6E-4ED0-B639-70F837C1F660}" srcId="{40E84276-0852-44A3-9B2F-FFAD12AE6A59}" destId="{D0A15B3E-1B0D-44D3-A06B-A0FD2248125A}" srcOrd="3" destOrd="0" parTransId="{2319A89B-F2E1-436B-98EA-FAC109138ADB}" sibTransId="{CAAB895F-5486-4B4F-B5A9-6B6FC1CFC821}"/>
    <dgm:cxn modelId="{946DD326-BB7F-44D6-B6BC-447AC50474F3}" srcId="{40E84276-0852-44A3-9B2F-FFAD12AE6A59}" destId="{4E1A4B76-0B79-43DA-80D0-B797B6E7569D}" srcOrd="2" destOrd="0" parTransId="{7B4B0AAD-1C02-42A7-9F5A-125F7526E3CB}" sibTransId="{F24DB820-01DD-43DB-886C-F6985BABFAAF}"/>
    <dgm:cxn modelId="{67E1B84C-9668-4F9D-8A49-1821FA03C01D}" type="presOf" srcId="{20795581-E6DC-43E0-95F0-C79B7114A9F0}" destId="{EFB33B3C-1A99-4118-8214-CA74776B5812}" srcOrd="0" destOrd="0" presId="urn:microsoft.com/office/officeart/2005/8/layout/vList2"/>
    <dgm:cxn modelId="{C15D246D-7ECC-40EA-9B01-EFDA487F40F1}" srcId="{40E84276-0852-44A3-9B2F-FFAD12AE6A59}" destId="{20795581-E6DC-43E0-95F0-C79B7114A9F0}" srcOrd="1" destOrd="0" parTransId="{88B6C35F-5E1F-4268-A306-E95DC2819478}" sibTransId="{D2FB3A36-BB64-4650-BD14-C2ED68EFAAA8}"/>
    <dgm:cxn modelId="{0B0B2ABD-6061-4C87-AEC8-E47663578718}" type="presOf" srcId="{CCD1ED10-1F31-40F4-92EC-6BAB48F54969}" destId="{899CAEEF-28C4-4BFC-9B2B-06DABA42B710}" srcOrd="0" destOrd="0" presId="urn:microsoft.com/office/officeart/2005/8/layout/vList2"/>
    <dgm:cxn modelId="{A4F604D8-6EE6-4DD5-9C8B-BBF8CA42D8A3}" type="presOf" srcId="{D0A15B3E-1B0D-44D3-A06B-A0FD2248125A}" destId="{B3AEF686-83CA-42AB-A91A-8EC709F4E337}" srcOrd="0" destOrd="0" presId="urn:microsoft.com/office/officeart/2005/8/layout/vList2"/>
    <dgm:cxn modelId="{2498ABE1-239F-4E84-9D6A-D5BA0C2BC603}" type="presOf" srcId="{4E1A4B76-0B79-43DA-80D0-B797B6E7569D}" destId="{FF5DE0E8-6230-45D4-BF30-A82FB1249AE0}" srcOrd="0" destOrd="0" presId="urn:microsoft.com/office/officeart/2005/8/layout/vList2"/>
    <dgm:cxn modelId="{0B4673F0-777A-4E98-9021-3B84783ADB8B}" srcId="{40E84276-0852-44A3-9B2F-FFAD12AE6A59}" destId="{CCD1ED10-1F31-40F4-92EC-6BAB48F54969}" srcOrd="0" destOrd="0" parTransId="{21CCAD53-146A-45F4-AB05-9221D958015A}" sibTransId="{DA6745B9-C258-4115-95E4-1AE5D3E6027B}"/>
    <dgm:cxn modelId="{3BB09B19-B235-4A4F-8CCA-21B24B47654C}" type="presParOf" srcId="{BF0B4D8F-4A31-48E0-BB9B-321EA66553FE}" destId="{899CAEEF-28C4-4BFC-9B2B-06DABA42B710}" srcOrd="0" destOrd="0" presId="urn:microsoft.com/office/officeart/2005/8/layout/vList2"/>
    <dgm:cxn modelId="{DE2D3566-FBA1-4233-90DA-785FFC647BE4}" type="presParOf" srcId="{BF0B4D8F-4A31-48E0-BB9B-321EA66553FE}" destId="{768C4FFE-DF5E-4784-9133-5DD2116C060B}" srcOrd="1" destOrd="0" presId="urn:microsoft.com/office/officeart/2005/8/layout/vList2"/>
    <dgm:cxn modelId="{9AFB6238-8D84-4642-B084-58F7DC294729}" type="presParOf" srcId="{BF0B4D8F-4A31-48E0-BB9B-321EA66553FE}" destId="{EFB33B3C-1A99-4118-8214-CA74776B5812}" srcOrd="2" destOrd="0" presId="urn:microsoft.com/office/officeart/2005/8/layout/vList2"/>
    <dgm:cxn modelId="{4B924C29-B653-4A98-A658-B201A3C6207B}" type="presParOf" srcId="{BF0B4D8F-4A31-48E0-BB9B-321EA66553FE}" destId="{96EE79FF-DD20-4B96-B173-19CEAE8503D7}" srcOrd="3" destOrd="0" presId="urn:microsoft.com/office/officeart/2005/8/layout/vList2"/>
    <dgm:cxn modelId="{2B55AFC7-AC3A-4099-997E-F8DBABF26DC5}" type="presParOf" srcId="{BF0B4D8F-4A31-48E0-BB9B-321EA66553FE}" destId="{FF5DE0E8-6230-45D4-BF30-A82FB1249AE0}" srcOrd="4" destOrd="0" presId="urn:microsoft.com/office/officeart/2005/8/layout/vList2"/>
    <dgm:cxn modelId="{9A04A14B-F436-4E16-A263-D1A85DC8671D}" type="presParOf" srcId="{BF0B4D8F-4A31-48E0-BB9B-321EA66553FE}" destId="{3E288D1C-B1DF-47B7-84BF-4CF028C16A27}" srcOrd="5" destOrd="0" presId="urn:microsoft.com/office/officeart/2005/8/layout/vList2"/>
    <dgm:cxn modelId="{3FB9B326-BD7E-4112-A273-58E6770D94D9}" type="presParOf" srcId="{BF0B4D8F-4A31-48E0-BB9B-321EA66553FE}" destId="{B3AEF686-83CA-42AB-A91A-8EC709F4E33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CAEEF-28C4-4BFC-9B2B-06DABA42B710}">
      <dsp:nvSpPr>
        <dsp:cNvPr id="0" name=""/>
        <dsp:cNvSpPr/>
      </dsp:nvSpPr>
      <dsp:spPr>
        <a:xfrm>
          <a:off x="0" y="56915"/>
          <a:ext cx="6797675" cy="13127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History And Community Foundation Models</a:t>
          </a:r>
        </a:p>
      </dsp:txBody>
      <dsp:txXfrm>
        <a:off x="64083" y="120998"/>
        <a:ext cx="6669509" cy="1184574"/>
      </dsp:txXfrm>
    </dsp:sp>
    <dsp:sp modelId="{EFB33B3C-1A99-4118-8214-CA74776B5812}">
      <dsp:nvSpPr>
        <dsp:cNvPr id="0" name=""/>
        <dsp:cNvSpPr/>
      </dsp:nvSpPr>
      <dsp:spPr>
        <a:xfrm>
          <a:off x="0" y="1464695"/>
          <a:ext cx="6797675" cy="1312740"/>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National Standards</a:t>
          </a:r>
        </a:p>
      </dsp:txBody>
      <dsp:txXfrm>
        <a:off x="64083" y="1528778"/>
        <a:ext cx="6669509" cy="1184574"/>
      </dsp:txXfrm>
    </dsp:sp>
    <dsp:sp modelId="{FF5DE0E8-6230-45D4-BF30-A82FB1249AE0}">
      <dsp:nvSpPr>
        <dsp:cNvPr id="0" name=""/>
        <dsp:cNvSpPr/>
      </dsp:nvSpPr>
      <dsp:spPr>
        <a:xfrm>
          <a:off x="0" y="2872476"/>
          <a:ext cx="6797675" cy="1312740"/>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National And State Organizations</a:t>
          </a:r>
        </a:p>
      </dsp:txBody>
      <dsp:txXfrm>
        <a:off x="64083" y="2936559"/>
        <a:ext cx="6669509" cy="1184574"/>
      </dsp:txXfrm>
    </dsp:sp>
    <dsp:sp modelId="{B3AEF686-83CA-42AB-A91A-8EC709F4E337}">
      <dsp:nvSpPr>
        <dsp:cNvPr id="0" name=""/>
        <dsp:cNvSpPr/>
      </dsp:nvSpPr>
      <dsp:spPr>
        <a:xfrm>
          <a:off x="0" y="4280256"/>
          <a:ext cx="6797675" cy="131274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Affinity Groups</a:t>
          </a:r>
        </a:p>
      </dsp:txBody>
      <dsp:txXfrm>
        <a:off x="64083" y="4344339"/>
        <a:ext cx="6669509"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0.28707</cdr:x>
      <cdr:y>0.23902</cdr:y>
    </cdr:from>
    <cdr:to>
      <cdr:x>0.448</cdr:x>
      <cdr:y>0.35013</cdr:y>
    </cdr:to>
    <cdr:sp macro="" textlink="">
      <cdr:nvSpPr>
        <cdr:cNvPr id="5" name="TextBox 4">
          <a:extLst xmlns:a="http://schemas.openxmlformats.org/drawingml/2006/main">
            <a:ext uri="{FF2B5EF4-FFF2-40B4-BE49-F238E27FC236}">
              <a16:creationId xmlns:a16="http://schemas.microsoft.com/office/drawing/2014/main" id="{77E8F23A-8D70-4D30-87CA-CA9056DE5F9C}"/>
            </a:ext>
          </a:extLst>
        </cdr:cNvPr>
        <cdr:cNvSpPr txBox="1"/>
      </cdr:nvSpPr>
      <cdr:spPr>
        <a:xfrm xmlns:a="http://schemas.openxmlformats.org/drawingml/2006/main">
          <a:off x="1886724" y="824548"/>
          <a:ext cx="1057672" cy="3832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+2.6%</a:t>
          </a:r>
        </a:p>
      </cdr:txBody>
    </cdr:sp>
  </cdr:relSizeAnchor>
  <cdr:relSizeAnchor xmlns:cdr="http://schemas.openxmlformats.org/drawingml/2006/chartDrawing">
    <cdr:from>
      <cdr:x>0.58736</cdr:x>
      <cdr:y>0.09313</cdr:y>
    </cdr:from>
    <cdr:to>
      <cdr:x>0.73736</cdr:x>
      <cdr:y>0.20424</cdr:y>
    </cdr:to>
    <cdr:sp macro="" textlink="">
      <cdr:nvSpPr>
        <cdr:cNvPr id="6" name="TextBox 1">
          <a:extLst xmlns:a="http://schemas.openxmlformats.org/drawingml/2006/main">
            <a:ext uri="{FF2B5EF4-FFF2-40B4-BE49-F238E27FC236}">
              <a16:creationId xmlns:a16="http://schemas.microsoft.com/office/drawing/2014/main" id="{51AF99E9-0814-4D76-8AFB-4034EFEF91B7}"/>
            </a:ext>
          </a:extLst>
        </cdr:cNvPr>
        <cdr:cNvSpPr txBox="1"/>
      </cdr:nvSpPr>
      <cdr:spPr>
        <a:xfrm xmlns:a="http://schemas.openxmlformats.org/drawingml/2006/main">
          <a:off x="3860283" y="321254"/>
          <a:ext cx="985838" cy="3832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+5.4%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6E0DEB5-2E0A-4A66-98D7-D263F83736A5}" type="datetimeFigureOut">
              <a:rPr lang="en-US" smtClean="0"/>
              <a:t>3/25/2020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85F760A-3ACE-40A7-ADFB-AF18ED144C88}" type="slidenum">
              <a:rPr lang="en-US" smtClean="0"/>
              <a:t>‹#›</a:t>
            </a:fld>
            <a:endParaRPr lang="en-US"/>
          </a:p>
        </p:txBody>
      </p:sp>
    </p:spTree>
    <p:extLst>
      <p:ext uri="{BB962C8B-B14F-4D97-AF65-F5344CB8AC3E}">
        <p14:creationId xmlns:p14="http://schemas.microsoft.com/office/powerpoint/2010/main" val="4142784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C95D14B-86B7-40D3-95EB-6532400CD53B}" type="datetimeFigureOut">
              <a:rPr lang="en-US" smtClean="0"/>
              <a:t>3/25/2020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863FE80-F264-42D5-BAED-61F9A5E90F6F}" type="slidenum">
              <a:rPr lang="en-US" smtClean="0"/>
              <a:t>‹#›</a:t>
            </a:fld>
            <a:endParaRPr lang="en-US"/>
          </a:p>
        </p:txBody>
      </p:sp>
    </p:spTree>
    <p:extLst>
      <p:ext uri="{BB962C8B-B14F-4D97-AF65-F5344CB8AC3E}">
        <p14:creationId xmlns:p14="http://schemas.microsoft.com/office/powerpoint/2010/main" val="64765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A survey of community foundations was completed in 1931.  There where about 150 community foundations in America at one time, including the Fort Wayne Foundation.	</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60106B-97CA-4942-A240-AAE672857524}" type="slidenum">
              <a:rPr lang="en-US" altLang="en-US" smtClean="0"/>
              <a:pPr/>
              <a:t>9</a:t>
            </a:fld>
            <a:endParaRPr lang="en-US" altLang="en-US"/>
          </a:p>
        </p:txBody>
      </p:sp>
    </p:spTree>
    <p:extLst>
      <p:ext uri="{BB962C8B-B14F-4D97-AF65-F5344CB8AC3E}">
        <p14:creationId xmlns:p14="http://schemas.microsoft.com/office/powerpoint/2010/main" val="212745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BB5B6A-E5D0-471A-B308-CABB389356FC}"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24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D86C-9053-4932-8ADA-A78C8D0529BD}"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371194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E2A74-18CD-4BCB-9E2B-69EFC63138B9}"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01327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BB5B6A-E5D0-471A-B308-CABB389356FC}"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535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52CE2-C517-4974-ABEA-21850C47ADDD}"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pPr/>
              <a:t>‹#›</a:t>
            </a:fld>
            <a:endParaRPr lang="en-US" dirty="0"/>
          </a:p>
        </p:txBody>
      </p:sp>
    </p:spTree>
    <p:extLst>
      <p:ext uri="{BB962C8B-B14F-4D97-AF65-F5344CB8AC3E}">
        <p14:creationId xmlns:p14="http://schemas.microsoft.com/office/powerpoint/2010/main" val="271949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302495-6F57-4094-92FC-3148AC6F16EA}"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447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1F5EF-5D2A-491C-AC74-565A94456B77}" type="datetime1">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381870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D273A4-4D97-493F-94DA-E0D23D36C8BD}" type="datetime1">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95993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B0DAE-9113-4607-A58F-036177E5BB86}" type="datetime1">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267153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5534B7-56D4-4AAA-B92A-1C46A4BB98BD}" type="datetime1">
              <a:rPr lang="en-US" smtClean="0"/>
              <a:t>3/25/2020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46287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B0A28A-0CFD-4DC4-9C03-CF0396C65A3D}" type="datetime1">
              <a:rPr lang="en-US" smtClean="0"/>
              <a:t>3/25/2020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07ED12-6588-45E0-9E18-3E27797308BB}" type="slidenum">
              <a:rPr lang="en-US" smtClean="0"/>
              <a:t>‹#›</a:t>
            </a:fld>
            <a:endParaRPr lang="en-US"/>
          </a:p>
        </p:txBody>
      </p:sp>
    </p:spTree>
    <p:extLst>
      <p:ext uri="{BB962C8B-B14F-4D97-AF65-F5344CB8AC3E}">
        <p14:creationId xmlns:p14="http://schemas.microsoft.com/office/powerpoint/2010/main" val="79971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52CE2-C517-4974-ABEA-21850C47ADDD}"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pPr/>
              <a:t>‹#›</a:t>
            </a:fld>
            <a:endParaRPr lang="en-US" dirty="0"/>
          </a:p>
        </p:txBody>
      </p:sp>
    </p:spTree>
    <p:extLst>
      <p:ext uri="{BB962C8B-B14F-4D97-AF65-F5344CB8AC3E}">
        <p14:creationId xmlns:p14="http://schemas.microsoft.com/office/powerpoint/2010/main" val="3434325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334ADB-6911-42BF-B134-15DDE285A9AA}" type="datetime1">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337383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D86C-9053-4932-8ADA-A78C8D0529BD}"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3854531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E2A74-18CD-4BCB-9E2B-69EFC63138B9}"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0614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302495-6F57-4094-92FC-3148AC6F16EA}"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D12-6588-45E0-9E18-3E27797308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82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1F5EF-5D2A-491C-AC74-565A94456B77}" type="datetime1">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245194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D273A4-4D97-493F-94DA-E0D23D36C8BD}" type="datetime1">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93075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B0DAE-9113-4607-A58F-036177E5BB86}" type="datetime1">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40204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5534B7-56D4-4AAA-B92A-1C46A4BB98BD}" type="datetime1">
              <a:rPr lang="en-US" smtClean="0"/>
              <a:t>3/25/2020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14612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B0A28A-0CFD-4DC4-9C03-CF0396C65A3D}" type="datetime1">
              <a:rPr lang="en-US" smtClean="0"/>
              <a:t>3/25/2020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07ED12-6588-45E0-9E18-3E27797308BB}" type="slidenum">
              <a:rPr lang="en-US" smtClean="0"/>
              <a:t>‹#›</a:t>
            </a:fld>
            <a:endParaRPr lang="en-US"/>
          </a:p>
        </p:txBody>
      </p:sp>
    </p:spTree>
    <p:extLst>
      <p:ext uri="{BB962C8B-B14F-4D97-AF65-F5344CB8AC3E}">
        <p14:creationId xmlns:p14="http://schemas.microsoft.com/office/powerpoint/2010/main" val="414823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334ADB-6911-42BF-B134-15DDE285A9AA}" type="datetime1">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D12-6588-45E0-9E18-3E27797308BB}" type="slidenum">
              <a:rPr lang="en-US" smtClean="0"/>
              <a:t>‹#›</a:t>
            </a:fld>
            <a:endParaRPr lang="en-US"/>
          </a:p>
        </p:txBody>
      </p:sp>
    </p:spTree>
    <p:extLst>
      <p:ext uri="{BB962C8B-B14F-4D97-AF65-F5344CB8AC3E}">
        <p14:creationId xmlns:p14="http://schemas.microsoft.com/office/powerpoint/2010/main" val="291836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573780-8510-4EA7-9280-0CF16504B58C}" type="datetime1">
              <a:rPr lang="en-US" smtClean="0"/>
              <a:t>3/25/2020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07ED12-6588-45E0-9E18-3E27797308B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B14200D-DE45-44AB-801D-501BF2042962}"/>
              </a:ext>
            </a:extLst>
          </p:cNvPr>
          <p:cNvPicPr>
            <a:picLocks noChangeAspect="1"/>
          </p:cNvPicPr>
          <p:nvPr userDrawn="1"/>
        </p:nvPicPr>
        <p:blipFill>
          <a:blip r:embed="rId13"/>
          <a:stretch>
            <a:fillRect/>
          </a:stretch>
        </p:blipFill>
        <p:spPr>
          <a:xfrm>
            <a:off x="10566888" y="66"/>
            <a:ext cx="1625112" cy="1138858"/>
          </a:xfrm>
          <a:prstGeom prst="rect">
            <a:avLst/>
          </a:prstGeom>
        </p:spPr>
      </p:pic>
    </p:spTree>
    <p:extLst>
      <p:ext uri="{BB962C8B-B14F-4D97-AF65-F5344CB8AC3E}">
        <p14:creationId xmlns:p14="http://schemas.microsoft.com/office/powerpoint/2010/main" val="429153135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573780-8510-4EA7-9280-0CF16504B58C}" type="datetime1">
              <a:rPr lang="en-US" smtClean="0"/>
              <a:t>3/25/2020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07ED12-6588-45E0-9E18-3E27797308B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847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455F7-2992-4FB9-A64C-87415953F4E6}"/>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algn="ctr"/>
            <a:r>
              <a:rPr lang="en-US" dirty="0">
                <a:solidFill>
                  <a:schemeClr val="tx1">
                    <a:lumMod val="85000"/>
                    <a:lumOff val="15000"/>
                  </a:schemeClr>
                </a:solidFill>
              </a:rPr>
              <a:t>Knowledge Nugget #1:</a:t>
            </a:r>
            <a:br>
              <a:rPr lang="en-US" dirty="0">
                <a:solidFill>
                  <a:schemeClr val="tx1">
                    <a:lumMod val="85000"/>
                    <a:lumOff val="15000"/>
                  </a:schemeClr>
                </a:solidFill>
              </a:rPr>
            </a:br>
            <a:r>
              <a:rPr lang="en-US" dirty="0">
                <a:solidFill>
                  <a:schemeClr val="tx1">
                    <a:lumMod val="85000"/>
                    <a:lumOff val="15000"/>
                  </a:schemeClr>
                </a:solidFill>
              </a:rPr>
              <a:t>Community Foundation Structure and History</a:t>
            </a:r>
          </a:p>
        </p:txBody>
      </p:sp>
      <p:pic>
        <p:nvPicPr>
          <p:cNvPr id="3" name="Picture 2">
            <a:extLst>
              <a:ext uri="{FF2B5EF4-FFF2-40B4-BE49-F238E27FC236}">
                <a16:creationId xmlns:a16="http://schemas.microsoft.com/office/drawing/2014/main" id="{E1367F83-5E53-4B47-AF71-866C52D26E34}"/>
              </a:ext>
            </a:extLst>
          </p:cNvPr>
          <p:cNvPicPr>
            <a:picLocks noChangeAspect="1"/>
          </p:cNvPicPr>
          <p:nvPr/>
        </p:nvPicPr>
        <p:blipFill>
          <a:blip r:embed="rId2"/>
          <a:stretch>
            <a:fillRect/>
          </a:stretch>
        </p:blipFill>
        <p:spPr>
          <a:xfrm>
            <a:off x="633999" y="745162"/>
            <a:ext cx="6912217" cy="4843994"/>
          </a:xfrm>
          <a:prstGeom prst="rect">
            <a:avLst/>
          </a:prstGeom>
        </p:spPr>
      </p:pic>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F5A4656F-C551-41F1-BEA1-6F488FE9BDDC}"/>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fld id="{6F334ADB-6911-42BF-B134-15DDE285A9AA}" type="datetime1">
              <a:rPr lang="en-US" smtClean="0"/>
              <a:pPr defTabSz="914400">
                <a:spcAft>
                  <a:spcPts val="600"/>
                </a:spcAft>
              </a:pPr>
              <a:t>3/25/2020</a:t>
            </a:fld>
            <a:endParaRPr lang="en-US"/>
          </a:p>
        </p:txBody>
      </p:sp>
      <p:sp>
        <p:nvSpPr>
          <p:cNvPr id="6" name="Slide Number Placeholder 5">
            <a:extLst>
              <a:ext uri="{FF2B5EF4-FFF2-40B4-BE49-F238E27FC236}">
                <a16:creationId xmlns:a16="http://schemas.microsoft.com/office/drawing/2014/main" id="{91F014F2-C108-4FF1-A1C7-36BEC5B2625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B07ED12-6588-45E0-9E18-3E27797308BB}" type="slidenum">
              <a:rPr lang="en-US" smtClean="0"/>
              <a:pPr defTabSz="914400">
                <a:spcAft>
                  <a:spcPts val="600"/>
                </a:spcAft>
              </a:pPr>
              <a:t>1</a:t>
            </a:fld>
            <a:endParaRPr lang="en-US"/>
          </a:p>
        </p:txBody>
      </p:sp>
    </p:spTree>
    <p:extLst>
      <p:ext uri="{BB962C8B-B14F-4D97-AF65-F5344CB8AC3E}">
        <p14:creationId xmlns:p14="http://schemas.microsoft.com/office/powerpoint/2010/main" val="315178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Growth in Last 30 Years</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As the next slide shows, more than half of all community foundations were created in the 1980s and 1990s.  </a:t>
            </a:r>
          </a:p>
          <a:p>
            <a:pPr algn="ctr"/>
            <a:endParaRPr lang="en-US" sz="2800" dirty="0"/>
          </a:p>
          <a:p>
            <a:pPr algn="ctr"/>
            <a:r>
              <a:rPr lang="en-US" sz="2800" dirty="0"/>
              <a:t>Today, almost all community foundations are in corporate form, but some of the older community foundations are still in trust form.  Some foundations even operate under both trust form (for their older funds) and corporate form (for their newer funds)</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10</a:t>
            </a:fld>
            <a:endParaRPr lang="en-US" dirty="0"/>
          </a:p>
        </p:txBody>
      </p:sp>
    </p:spTree>
    <p:extLst>
      <p:ext uri="{BB962C8B-B14F-4D97-AF65-F5344CB8AC3E}">
        <p14:creationId xmlns:p14="http://schemas.microsoft.com/office/powerpoint/2010/main" val="81455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184A-D671-4A54-80AD-CBAB60D345B6}"/>
              </a:ext>
            </a:extLst>
          </p:cNvPr>
          <p:cNvSpPr>
            <a:spLocks noGrp="1"/>
          </p:cNvSpPr>
          <p:nvPr>
            <p:ph type="title"/>
          </p:nvPr>
        </p:nvSpPr>
        <p:spPr/>
        <p:txBody>
          <a:bodyPr>
            <a:normAutofit/>
          </a:bodyPr>
          <a:lstStyle/>
          <a:p>
            <a:r>
              <a:rPr lang="en-US" dirty="0"/>
              <a:t>Founding Year</a:t>
            </a:r>
            <a:br>
              <a:rPr lang="en-US" dirty="0"/>
            </a:br>
            <a:r>
              <a:rPr lang="en-US" sz="2700" i="1" dirty="0"/>
              <a:t>All Community Foundations</a:t>
            </a:r>
          </a:p>
        </p:txBody>
      </p:sp>
      <p:graphicFrame>
        <p:nvGraphicFramePr>
          <p:cNvPr id="6" name="Content Placeholder 5">
            <a:extLst>
              <a:ext uri="{FF2B5EF4-FFF2-40B4-BE49-F238E27FC236}">
                <a16:creationId xmlns:a16="http://schemas.microsoft.com/office/drawing/2014/main" id="{C85F2350-7036-4EB9-86FA-396072C66EE4}"/>
              </a:ext>
            </a:extLst>
          </p:cNvPr>
          <p:cNvGraphicFramePr>
            <a:graphicFrameLocks noGrp="1"/>
          </p:cNvGraphicFramePr>
          <p:nvPr>
            <p:ph idx="1"/>
          </p:nvPr>
        </p:nvGraphicFramePr>
        <p:xfrm>
          <a:off x="2967038" y="2016125"/>
          <a:ext cx="6572250" cy="3449638"/>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fld id="{88DE5386-0F72-4838-A00C-80C96B63F277}" type="datetime1">
              <a:rPr lang="en-US" smtClean="0"/>
              <a:t>3/25/2020</a:t>
            </a:fld>
            <a:endParaRPr lang="en-US"/>
          </a:p>
        </p:txBody>
      </p:sp>
      <p:sp>
        <p:nvSpPr>
          <p:cNvPr id="4" name="Slide Number Placeholder 3">
            <a:extLst>
              <a:ext uri="{FF2B5EF4-FFF2-40B4-BE49-F238E27FC236}">
                <a16:creationId xmlns:a16="http://schemas.microsoft.com/office/drawing/2014/main" id="{780A5FDC-826D-4BD3-9170-01C137BE067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69826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Who Governs a Community Foundation?</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A community foundation is governed by trustees (if in trust form) or board members (if in corporate form).</a:t>
            </a:r>
          </a:p>
          <a:p>
            <a:pPr algn="ctr"/>
            <a:r>
              <a:rPr lang="en-US" sz="2800" dirty="0"/>
              <a:t>If in trust form, a trustee is often appointed by a local bank.</a:t>
            </a:r>
          </a:p>
          <a:p>
            <a:pPr algn="ctr"/>
            <a:r>
              <a:rPr lang="en-US" sz="2800" dirty="0"/>
              <a:t>In most instances with corporate form, board members are chosen by existing board members.  In some instances, however, a board member might be appointed by a local institution – the local courts, for example, or the city or county where the community foundation is located.  </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12</a:t>
            </a:fld>
            <a:endParaRPr lang="en-US" dirty="0"/>
          </a:p>
        </p:txBody>
      </p:sp>
    </p:spTree>
    <p:extLst>
      <p:ext uri="{BB962C8B-B14F-4D97-AF65-F5344CB8AC3E}">
        <p14:creationId xmlns:p14="http://schemas.microsoft.com/office/powerpoint/2010/main" val="82239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How is a Community Foundation defined?</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a:xfrm>
            <a:off x="489098" y="1845734"/>
            <a:ext cx="10666582" cy="4023360"/>
          </a:xfrm>
        </p:spPr>
        <p:txBody>
          <a:bodyPr>
            <a:normAutofit/>
          </a:bodyPr>
          <a:lstStyle/>
          <a:p>
            <a:pPr algn="ctr"/>
            <a:r>
              <a:rPr lang="en-US" sz="2800" dirty="0"/>
              <a:t>There is no legal protection for the phrase “community foundation”.  Anyone can create a corporation and give it the name “community foundation”.  </a:t>
            </a:r>
          </a:p>
          <a:p>
            <a:pPr algn="ctr"/>
            <a:endParaRPr lang="en-US" sz="2800" dirty="0"/>
          </a:p>
          <a:p>
            <a:pPr algn="ctr"/>
            <a:r>
              <a:rPr lang="en-US" sz="2800" dirty="0"/>
              <a:t>To try to more clearly define just what a community foundation is, about 20 years ago leaders in the field came together to create a definition of a community foundation.  This definition is on the next slide.</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13</a:t>
            </a:fld>
            <a:endParaRPr lang="en-US" dirty="0"/>
          </a:p>
        </p:txBody>
      </p:sp>
    </p:spTree>
    <p:extLst>
      <p:ext uri="{BB962C8B-B14F-4D97-AF65-F5344CB8AC3E}">
        <p14:creationId xmlns:p14="http://schemas.microsoft.com/office/powerpoint/2010/main" val="413123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0264" y="274637"/>
            <a:ext cx="9140536" cy="1294389"/>
          </a:xfrm>
        </p:spPr>
        <p:txBody>
          <a:bodyPr>
            <a:normAutofit fontScale="90000"/>
          </a:bodyPr>
          <a:lstStyle/>
          <a:p>
            <a:r>
              <a:rPr lang="en-US" dirty="0"/>
              <a:t>Definition of a Community Foundation</a:t>
            </a:r>
          </a:p>
        </p:txBody>
      </p:sp>
      <p:sp>
        <p:nvSpPr>
          <p:cNvPr id="14" name="Content Placeholder 13"/>
          <p:cNvSpPr>
            <a:spLocks noGrp="1"/>
          </p:cNvSpPr>
          <p:nvPr>
            <p:ph sz="half" idx="1"/>
          </p:nvPr>
        </p:nvSpPr>
        <p:spPr>
          <a:xfrm>
            <a:off x="1905000" y="1891145"/>
            <a:ext cx="4038600" cy="4006419"/>
          </a:xfrm>
        </p:spPr>
        <p:txBody>
          <a:bodyPr/>
          <a:lstStyle/>
          <a:p>
            <a:pPr marL="514350" indent="-514350">
              <a:spcBef>
                <a:spcPts val="0"/>
              </a:spcBef>
              <a:buFont typeface="+mj-lt"/>
              <a:buAutoNum type="arabicPeriod"/>
            </a:pPr>
            <a:r>
              <a:rPr lang="en-US" sz="2600" dirty="0">
                <a:solidFill>
                  <a:prstClr val="black"/>
                </a:solidFill>
                <a:latin typeface="Calibri" panose="020F0502020204030204" pitchFamily="34" charset="0"/>
                <a:cs typeface="Calibri" panose="020F0502020204030204" pitchFamily="34" charset="0"/>
              </a:rPr>
              <a:t>Nonprofit, tax exempt under section 501(c)3</a:t>
            </a:r>
          </a:p>
          <a:p>
            <a:pPr marL="228600" indent="-228600">
              <a:spcBef>
                <a:spcPts val="0"/>
              </a:spcBef>
              <a:buFont typeface="+mj-lt"/>
              <a:buAutoNum type="arabicPeriod"/>
            </a:pPr>
            <a:endParaRPr lang="en-US" sz="800" dirty="0">
              <a:solidFill>
                <a:prstClr val="black"/>
              </a:solidFill>
              <a:latin typeface="Calibri" panose="020F0502020204030204" pitchFamily="34" charset="0"/>
              <a:cs typeface="Calibri" panose="020F0502020204030204" pitchFamily="34" charset="0"/>
            </a:endParaRPr>
          </a:p>
          <a:p>
            <a:pPr marL="514350" indent="-514350">
              <a:spcBef>
                <a:spcPts val="0"/>
              </a:spcBef>
              <a:buFont typeface="+mj-lt"/>
              <a:buAutoNum type="arabicPeriod"/>
            </a:pPr>
            <a:r>
              <a:rPr lang="en-US" sz="2600" dirty="0">
                <a:solidFill>
                  <a:prstClr val="black"/>
                </a:solidFill>
                <a:latin typeface="Calibri" panose="020F0502020204030204" pitchFamily="34" charset="0"/>
                <a:cs typeface="Calibri" panose="020F0502020204030204" pitchFamily="34" charset="0"/>
              </a:rPr>
              <a:t>Independent, non-sectarian governing body</a:t>
            </a:r>
          </a:p>
          <a:p>
            <a:pPr marL="228600" indent="-228600">
              <a:spcBef>
                <a:spcPts val="0"/>
              </a:spcBef>
              <a:buFont typeface="+mj-lt"/>
              <a:buAutoNum type="arabicPeriod"/>
            </a:pPr>
            <a:endParaRPr lang="en-US" sz="800" dirty="0">
              <a:solidFill>
                <a:prstClr val="black"/>
              </a:solidFill>
              <a:latin typeface="Calibri" panose="020F0502020204030204" pitchFamily="34" charset="0"/>
              <a:cs typeface="Calibri" panose="020F0502020204030204" pitchFamily="34" charset="0"/>
            </a:endParaRPr>
          </a:p>
          <a:p>
            <a:pPr marL="514350" indent="-514350">
              <a:spcBef>
                <a:spcPts val="0"/>
              </a:spcBef>
              <a:buFont typeface="+mj-lt"/>
              <a:buAutoNum type="arabicPeriod"/>
            </a:pPr>
            <a:r>
              <a:rPr lang="en-US" sz="2600" dirty="0">
                <a:solidFill>
                  <a:prstClr val="black"/>
                </a:solidFill>
                <a:latin typeface="Calibri" panose="020F0502020204030204" pitchFamily="34" charset="0"/>
                <a:cs typeface="Calibri" panose="020F0502020204030204" pitchFamily="34" charset="0"/>
              </a:rPr>
              <a:t>Publicly supported by many unrelated donors</a:t>
            </a:r>
          </a:p>
          <a:p>
            <a:pPr marL="228600" indent="-228600">
              <a:spcBef>
                <a:spcPts val="0"/>
              </a:spcBef>
              <a:buFont typeface="+mj-lt"/>
              <a:buAutoNum type="arabicPeriod"/>
            </a:pPr>
            <a:endParaRPr lang="en-US" sz="800" dirty="0">
              <a:solidFill>
                <a:prstClr val="black"/>
              </a:solidFill>
              <a:latin typeface="Calibri" panose="020F0502020204030204" pitchFamily="34" charset="0"/>
              <a:cs typeface="Calibri" panose="020F0502020204030204" pitchFamily="34" charset="0"/>
            </a:endParaRPr>
          </a:p>
          <a:p>
            <a:pPr marL="514350" indent="-514350">
              <a:spcBef>
                <a:spcPts val="0"/>
              </a:spcBef>
              <a:buFont typeface="+mj-lt"/>
              <a:buAutoNum type="arabicPeriod"/>
            </a:pPr>
            <a:r>
              <a:rPr lang="en-US" sz="2600" dirty="0">
                <a:solidFill>
                  <a:prstClr val="black"/>
                </a:solidFill>
                <a:latin typeface="Calibri" panose="020F0502020204030204" pitchFamily="34" charset="0"/>
                <a:cs typeface="Calibri" panose="020F0502020204030204" pitchFamily="34" charset="0"/>
              </a:rPr>
              <a:t>Goal of building permanent component funds</a:t>
            </a:r>
          </a:p>
          <a:p>
            <a:pPr lvl="0"/>
            <a:endParaRPr lang="en-US" sz="2400" dirty="0">
              <a:solidFill>
                <a:prstClr val="black"/>
              </a:solidFill>
              <a:latin typeface="Euphemia" panose="020B0503040102020104" pitchFamily="34" charset="0"/>
            </a:endParaRPr>
          </a:p>
          <a:p>
            <a:endParaRPr lang="en-US" dirty="0"/>
          </a:p>
          <a:p>
            <a:endParaRPr lang="en-US" dirty="0"/>
          </a:p>
        </p:txBody>
      </p:sp>
      <p:sp>
        <p:nvSpPr>
          <p:cNvPr id="15" name="Content Placeholder 14"/>
          <p:cNvSpPr>
            <a:spLocks noGrp="1"/>
          </p:cNvSpPr>
          <p:nvPr>
            <p:ph sz="half" idx="2"/>
          </p:nvPr>
        </p:nvSpPr>
        <p:spPr>
          <a:xfrm>
            <a:off x="6093682" y="1943100"/>
            <a:ext cx="4038600" cy="3954464"/>
          </a:xfrm>
        </p:spPr>
        <p:txBody>
          <a:bodyPr/>
          <a:lstStyle/>
          <a:p>
            <a:pPr marL="514350" indent="-514350">
              <a:spcBef>
                <a:spcPts val="0"/>
              </a:spcBef>
              <a:buFont typeface="+mj-lt"/>
              <a:buAutoNum type="arabicPeriod" startAt="5"/>
            </a:pPr>
            <a:r>
              <a:rPr lang="en-US" sz="2600" dirty="0">
                <a:solidFill>
                  <a:prstClr val="black"/>
                </a:solidFill>
                <a:latin typeface="Calibri" panose="020F0502020204030204" pitchFamily="34" charset="0"/>
                <a:cs typeface="Calibri" panose="020F0502020204030204" pitchFamily="34" charset="0"/>
              </a:rPr>
              <a:t>Benefits the residents of a defined geographic area</a:t>
            </a:r>
          </a:p>
          <a:p>
            <a:pPr marL="228600" indent="-228600">
              <a:spcBef>
                <a:spcPts val="0"/>
              </a:spcBef>
              <a:buFont typeface="+mj-lt"/>
              <a:buAutoNum type="arabicPeriod" startAt="5"/>
            </a:pPr>
            <a:endParaRPr lang="en-US" sz="800" dirty="0">
              <a:solidFill>
                <a:prstClr val="black"/>
              </a:solidFill>
              <a:latin typeface="Calibri" panose="020F0502020204030204" pitchFamily="34" charset="0"/>
              <a:cs typeface="Calibri" panose="020F0502020204030204" pitchFamily="34" charset="0"/>
            </a:endParaRPr>
          </a:p>
          <a:p>
            <a:pPr marL="514350" indent="-514350">
              <a:spcBef>
                <a:spcPts val="0"/>
              </a:spcBef>
              <a:buFont typeface="+mj-lt"/>
              <a:buAutoNum type="arabicPeriod" startAt="5"/>
            </a:pPr>
            <a:r>
              <a:rPr lang="en-US" sz="2600" dirty="0">
                <a:solidFill>
                  <a:prstClr val="black"/>
                </a:solidFill>
                <a:latin typeface="Calibri" panose="020F0502020204030204" pitchFamily="34" charset="0"/>
                <a:cs typeface="Calibri" panose="020F0502020204030204" pitchFamily="34" charset="0"/>
              </a:rPr>
              <a:t>Supports broad-based charitable interests</a:t>
            </a:r>
          </a:p>
          <a:p>
            <a:pPr marL="228600" indent="-228600">
              <a:spcBef>
                <a:spcPts val="0"/>
              </a:spcBef>
              <a:buFont typeface="+mj-lt"/>
              <a:buAutoNum type="arabicPeriod" startAt="5"/>
            </a:pPr>
            <a:endParaRPr lang="en-US" sz="800" dirty="0">
              <a:solidFill>
                <a:prstClr val="black"/>
              </a:solidFill>
              <a:latin typeface="Calibri" panose="020F0502020204030204" pitchFamily="34" charset="0"/>
              <a:cs typeface="Calibri" panose="020F0502020204030204" pitchFamily="34" charset="0"/>
            </a:endParaRPr>
          </a:p>
          <a:p>
            <a:pPr marL="514350" indent="-514350">
              <a:spcBef>
                <a:spcPts val="0"/>
              </a:spcBef>
              <a:buFont typeface="+mj-lt"/>
              <a:buAutoNum type="arabicPeriod" startAt="5"/>
            </a:pPr>
            <a:r>
              <a:rPr lang="en-US" sz="2600" dirty="0">
                <a:solidFill>
                  <a:prstClr val="black"/>
                </a:solidFill>
                <a:latin typeface="Calibri" panose="020F0502020204030204" pitchFamily="34" charset="0"/>
                <a:cs typeface="Calibri" panose="020F0502020204030204" pitchFamily="34" charset="0"/>
              </a:rPr>
              <a:t>Serves in leadership role on community issues</a:t>
            </a:r>
          </a:p>
          <a:p>
            <a:pPr>
              <a:spcBef>
                <a:spcPts val="0"/>
              </a:spcBef>
            </a:pPr>
            <a:endParaRPr lang="en-US" sz="2600" dirty="0">
              <a:latin typeface="Calibri" panose="020F0502020204030204" pitchFamily="34" charset="0"/>
              <a:cs typeface="Calibri" panose="020F0502020204030204" pitchFamily="34" charset="0"/>
            </a:endParaRPr>
          </a:p>
        </p:txBody>
      </p:sp>
      <p:sp>
        <p:nvSpPr>
          <p:cNvPr id="3" name="Date Placeholder 2"/>
          <p:cNvSpPr>
            <a:spLocks noGrp="1"/>
          </p:cNvSpPr>
          <p:nvPr>
            <p:ph type="dt" sz="half" idx="10"/>
          </p:nvPr>
        </p:nvSpPr>
        <p:spPr/>
        <p:txBody>
          <a:bodyPr/>
          <a:lstStyle/>
          <a:p>
            <a:fld id="{8319CFEB-8674-49E7-A8DA-24D54930942B}" type="datetime1">
              <a:rPr lang="en-US" smtClean="0"/>
              <a:t>3/25/2020</a:t>
            </a:fld>
            <a:endParaRPr lang="en-US"/>
          </a:p>
        </p:txBody>
      </p:sp>
      <p:sp>
        <p:nvSpPr>
          <p:cNvPr id="2" name="Slide Number Placeholder 1"/>
          <p:cNvSpPr>
            <a:spLocks noGrp="1"/>
          </p:cNvSpPr>
          <p:nvPr>
            <p:ph type="sldNum" sz="quarter" idx="12"/>
          </p:nvPr>
        </p:nvSpPr>
        <p:spPr/>
        <p:txBody>
          <a:bodyPr/>
          <a:lstStyle/>
          <a:p>
            <a:pPr algn="ctr"/>
            <a:fld id="{75C55D6E-7930-402C-9243-18409FEB4411}" type="slidenum">
              <a:rPr lang="en-US" smtClean="0">
                <a:solidFill>
                  <a:prstClr val="black"/>
                </a:solidFill>
              </a:rPr>
              <a:pPr algn="ctr"/>
              <a:t>14</a:t>
            </a:fld>
            <a:endParaRPr lang="en-US" dirty="0">
              <a:solidFill>
                <a:prstClr val="black"/>
              </a:solidFill>
            </a:endParaRPr>
          </a:p>
        </p:txBody>
      </p:sp>
      <p:sp>
        <p:nvSpPr>
          <p:cNvPr id="9" name="Title 1"/>
          <p:cNvSpPr txBox="1">
            <a:spLocks/>
          </p:cNvSpPr>
          <p:nvPr/>
        </p:nvSpPr>
        <p:spPr>
          <a:xfrm>
            <a:off x="1521682" y="0"/>
            <a:ext cx="9144000" cy="11984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cap="small" dirty="0">
              <a:solidFill>
                <a:srgbClr val="B95915"/>
              </a:solidFill>
              <a:ea typeface="Times New Roman"/>
            </a:endParaRPr>
          </a:p>
        </p:txBody>
      </p:sp>
    </p:spTree>
    <p:extLst>
      <p:ext uri="{BB962C8B-B14F-4D97-AF65-F5344CB8AC3E}">
        <p14:creationId xmlns:p14="http://schemas.microsoft.com/office/powerpoint/2010/main" val="383817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058400" cy="1450757"/>
          </a:xfrm>
        </p:spPr>
        <p:txBody>
          <a:bodyPr/>
          <a:lstStyle/>
          <a:p>
            <a:pPr algn="ctr"/>
            <a:r>
              <a:rPr lang="en-US" dirty="0"/>
              <a:t>So .. How many community foundations are there?</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Because of the rapid growth of the field in the last 30 years, it’s likely true that just about every populated area of the United States is served by a community foundation.</a:t>
            </a:r>
          </a:p>
          <a:p>
            <a:pPr algn="ctr"/>
            <a:r>
              <a:rPr lang="en-US" sz="2800" dirty="0"/>
              <a:t>In most instances, one community foundation is created to serve a particular geographic area.  There are exceptions to this, however, as there are examples of a single area served by two or more foundations.  Generally, however, it is more efficient to have a single community foundation serve a particular area</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15</a:t>
            </a:fld>
            <a:endParaRPr lang="en-US" dirty="0"/>
          </a:p>
        </p:txBody>
      </p:sp>
    </p:spTree>
    <p:extLst>
      <p:ext uri="{BB962C8B-B14F-4D97-AF65-F5344CB8AC3E}">
        <p14:creationId xmlns:p14="http://schemas.microsoft.com/office/powerpoint/2010/main" val="399541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4122-F4AD-4359-BE46-0741FE89CD6F}"/>
              </a:ext>
            </a:extLst>
          </p:cNvPr>
          <p:cNvSpPr>
            <a:spLocks noGrp="1"/>
          </p:cNvSpPr>
          <p:nvPr>
            <p:ph type="title"/>
          </p:nvPr>
        </p:nvSpPr>
        <p:spPr>
          <a:xfrm>
            <a:off x="1097280" y="286603"/>
            <a:ext cx="7303770" cy="1450757"/>
          </a:xfrm>
        </p:spPr>
        <p:txBody>
          <a:bodyPr/>
          <a:lstStyle/>
          <a:p>
            <a:pPr algn="ctr"/>
            <a:r>
              <a:rPr lang="en-US" dirty="0"/>
              <a:t>So … How Many Community Foundations are there?</a:t>
            </a:r>
          </a:p>
        </p:txBody>
      </p:sp>
      <p:sp>
        <p:nvSpPr>
          <p:cNvPr id="3" name="Content Placeholder 2">
            <a:extLst>
              <a:ext uri="{FF2B5EF4-FFF2-40B4-BE49-F238E27FC236}">
                <a16:creationId xmlns:a16="http://schemas.microsoft.com/office/drawing/2014/main" id="{C1BAC4AF-4400-4273-A0FE-6DDF4F8B7E10}"/>
              </a:ext>
            </a:extLst>
          </p:cNvPr>
          <p:cNvSpPr>
            <a:spLocks noGrp="1"/>
          </p:cNvSpPr>
          <p:nvPr>
            <p:ph idx="1"/>
          </p:nvPr>
        </p:nvSpPr>
        <p:spPr/>
        <p:txBody>
          <a:bodyPr>
            <a:normAutofit/>
          </a:bodyPr>
          <a:lstStyle/>
          <a:p>
            <a:pPr algn="ctr"/>
            <a:r>
              <a:rPr lang="en-US" sz="4400" dirty="0"/>
              <a:t>We think</a:t>
            </a:r>
          </a:p>
          <a:p>
            <a:pPr algn="ctr"/>
            <a:r>
              <a:rPr lang="en-US" sz="8800" i="1" dirty="0"/>
              <a:t>Around</a:t>
            </a:r>
            <a:r>
              <a:rPr lang="en-US" sz="8800" dirty="0"/>
              <a:t> 866</a:t>
            </a:r>
          </a:p>
        </p:txBody>
      </p:sp>
      <p:sp>
        <p:nvSpPr>
          <p:cNvPr id="4" name="Date Placeholder 3">
            <a:extLst>
              <a:ext uri="{FF2B5EF4-FFF2-40B4-BE49-F238E27FC236}">
                <a16:creationId xmlns:a16="http://schemas.microsoft.com/office/drawing/2014/main" id="{ACD2F43A-4D69-478D-A52B-4BE27F34C7A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DC0DE1EE-FF8F-4FB8-8E1A-9FAC1C261D50}"/>
              </a:ext>
            </a:extLst>
          </p:cNvPr>
          <p:cNvSpPr>
            <a:spLocks noGrp="1"/>
          </p:cNvSpPr>
          <p:nvPr>
            <p:ph type="sldNum" sz="quarter" idx="12"/>
          </p:nvPr>
        </p:nvSpPr>
        <p:spPr/>
        <p:txBody>
          <a:bodyPr/>
          <a:lstStyle/>
          <a:p>
            <a:fld id="{DB07ED12-6588-45E0-9E18-3E27797308BB}" type="slidenum">
              <a:rPr lang="en-US" smtClean="0"/>
              <a:pPr/>
              <a:t>16</a:t>
            </a:fld>
            <a:endParaRPr lang="en-US" dirty="0"/>
          </a:p>
        </p:txBody>
      </p:sp>
    </p:spTree>
    <p:extLst>
      <p:ext uri="{BB962C8B-B14F-4D97-AF65-F5344CB8AC3E}">
        <p14:creationId xmlns:p14="http://schemas.microsoft.com/office/powerpoint/2010/main" val="139835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9626452" cy="1450757"/>
          </a:xfrm>
        </p:spPr>
        <p:txBody>
          <a:bodyPr/>
          <a:lstStyle/>
          <a:p>
            <a:pPr algn="ctr"/>
            <a:r>
              <a:rPr lang="en-US" dirty="0"/>
              <a:t>So .. How many community foundations are there?</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So, we think there are about 866 community foundations operating in the United States.</a:t>
            </a:r>
          </a:p>
          <a:p>
            <a:pPr algn="ctr"/>
            <a:r>
              <a:rPr lang="en-US" sz="2800" dirty="0"/>
              <a:t>The next slides show a breakdown by asset levels.  More than half of all community foundations have assets under $20 million.  On the other end of the scale, at least 60 community foundations have assets in excess of $300 million.</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17</a:t>
            </a:fld>
            <a:endParaRPr lang="en-US" dirty="0"/>
          </a:p>
        </p:txBody>
      </p:sp>
    </p:spTree>
    <p:extLst>
      <p:ext uri="{BB962C8B-B14F-4D97-AF65-F5344CB8AC3E}">
        <p14:creationId xmlns:p14="http://schemas.microsoft.com/office/powerpoint/2010/main" val="347062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7117-7AD0-4976-95DB-3C09E4E2B597}"/>
              </a:ext>
            </a:extLst>
          </p:cNvPr>
          <p:cNvSpPr>
            <a:spLocks noGrp="1"/>
          </p:cNvSpPr>
          <p:nvPr>
            <p:ph type="title"/>
          </p:nvPr>
        </p:nvSpPr>
        <p:spPr/>
        <p:txBody>
          <a:bodyPr/>
          <a:lstStyle/>
          <a:p>
            <a:r>
              <a:rPr lang="en-US" dirty="0"/>
              <a:t>Number of Foundations, By Size</a:t>
            </a:r>
          </a:p>
        </p:txBody>
      </p:sp>
      <p:graphicFrame>
        <p:nvGraphicFramePr>
          <p:cNvPr id="8" name="Content Placeholder 7">
            <a:extLst>
              <a:ext uri="{FF2B5EF4-FFF2-40B4-BE49-F238E27FC236}">
                <a16:creationId xmlns:a16="http://schemas.microsoft.com/office/drawing/2014/main" id="{87934AC7-E6F4-4939-B414-061711F23893}"/>
              </a:ext>
            </a:extLst>
          </p:cNvPr>
          <p:cNvGraphicFramePr>
            <a:graphicFrameLocks noGrp="1"/>
          </p:cNvGraphicFramePr>
          <p:nvPr>
            <p:ph idx="1"/>
            <p:extLst>
              <p:ext uri="{D42A27DB-BD31-4B8C-83A1-F6EECF244321}">
                <p14:modId xmlns:p14="http://schemas.microsoft.com/office/powerpoint/2010/main" val="4123749398"/>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A96F4188-B8A3-45F0-A448-FBB65C025E97}"/>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73DE37D5-F6B9-43D9-B89C-8DE67B2A60FC}"/>
              </a:ext>
            </a:extLst>
          </p:cNvPr>
          <p:cNvSpPr>
            <a:spLocks noGrp="1"/>
          </p:cNvSpPr>
          <p:nvPr>
            <p:ph type="sldNum" sz="quarter" idx="12"/>
          </p:nvPr>
        </p:nvSpPr>
        <p:spPr/>
        <p:txBody>
          <a:bodyPr/>
          <a:lstStyle/>
          <a:p>
            <a:fld id="{DB07ED12-6588-45E0-9E18-3E27797308BB}" type="slidenum">
              <a:rPr lang="en-US" smtClean="0"/>
              <a:pPr/>
              <a:t>18</a:t>
            </a:fld>
            <a:endParaRPr lang="en-US" dirty="0"/>
          </a:p>
        </p:txBody>
      </p:sp>
    </p:spTree>
    <p:extLst>
      <p:ext uri="{BB962C8B-B14F-4D97-AF65-F5344CB8AC3E}">
        <p14:creationId xmlns:p14="http://schemas.microsoft.com/office/powerpoint/2010/main" val="240345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Assets Held by Community Foundations</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These 866 community foundations operating in the United States have total assets of about $90 billion.</a:t>
            </a:r>
          </a:p>
          <a:p>
            <a:pPr algn="ctr"/>
            <a:r>
              <a:rPr lang="en-US" sz="2800" dirty="0"/>
              <a:t>The largest community foundations hold most of those assets.  Community foundations with assets above $300 million hold about two-thirds of all community foundation assets in the United States.</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19</a:t>
            </a:fld>
            <a:endParaRPr lang="en-US" dirty="0"/>
          </a:p>
        </p:txBody>
      </p:sp>
    </p:spTree>
    <p:extLst>
      <p:ext uri="{BB962C8B-B14F-4D97-AF65-F5344CB8AC3E}">
        <p14:creationId xmlns:p14="http://schemas.microsoft.com/office/powerpoint/2010/main" val="191863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4ABA0E-B62B-4BFA-9B73-19CDEE46B132}"/>
              </a:ext>
            </a:extLst>
          </p:cNvPr>
          <p:cNvSpPr>
            <a:spLocks noGrp="1"/>
          </p:cNvSpPr>
          <p:nvPr>
            <p:ph type="title"/>
          </p:nvPr>
        </p:nvSpPr>
        <p:spPr>
          <a:xfrm>
            <a:off x="492370" y="516835"/>
            <a:ext cx="3084844" cy="5772840"/>
          </a:xfrm>
        </p:spPr>
        <p:txBody>
          <a:bodyPr anchor="ctr">
            <a:normAutofit/>
          </a:bodyPr>
          <a:lstStyle/>
          <a:p>
            <a:pPr algn="ctr"/>
            <a:r>
              <a:rPr lang="en-US" sz="3600" dirty="0">
                <a:solidFill>
                  <a:srgbClr val="FFFFFF"/>
                </a:solidFill>
              </a:rPr>
              <a:t>Community Foundation Structure and History - Contents</a:t>
            </a:r>
            <a:br>
              <a:rPr lang="en-US" sz="3600" dirty="0">
                <a:solidFill>
                  <a:srgbClr val="FFFFFF"/>
                </a:solidFill>
              </a:rPr>
            </a:br>
            <a:endParaRPr lang="en-US" sz="3600" dirty="0">
              <a:solidFill>
                <a:srgbClr val="FFFFFF"/>
              </a:solidFill>
            </a:endParaRPr>
          </a:p>
        </p:txBody>
      </p:sp>
      <p:sp>
        <p:nvSpPr>
          <p:cNvPr id="4" name="Date Placeholder 3"/>
          <p:cNvSpPr>
            <a:spLocks noGrp="1"/>
          </p:cNvSpPr>
          <p:nvPr>
            <p:ph type="dt" sz="half" idx="10"/>
          </p:nvPr>
        </p:nvSpPr>
        <p:spPr>
          <a:xfrm>
            <a:off x="492370" y="6459785"/>
            <a:ext cx="1735371" cy="365125"/>
          </a:xfrm>
        </p:spPr>
        <p:txBody>
          <a:bodyPr>
            <a:normAutofit/>
          </a:bodyPr>
          <a:lstStyle/>
          <a:p>
            <a:pPr>
              <a:spcAft>
                <a:spcPts val="600"/>
              </a:spcAft>
            </a:pPr>
            <a:fld id="{EFD38D4A-8A20-4C39-938B-A5740B4C29FB}" type="datetime1">
              <a:rPr lang="en-US" smtClean="0"/>
              <a:pPr>
                <a:spcAft>
                  <a:spcPts val="600"/>
                </a:spcAft>
              </a:pPr>
              <a:t>3/25/2020</a:t>
            </a:fld>
            <a:endParaRPr lang="en-US"/>
          </a:p>
        </p:txBody>
      </p:sp>
      <p:sp>
        <p:nvSpPr>
          <p:cNvPr id="25" name="Rectangle 2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a:xfrm>
            <a:off x="10123055" y="6459785"/>
            <a:ext cx="1089428" cy="365125"/>
          </a:xfrm>
        </p:spPr>
        <p:txBody>
          <a:bodyPr>
            <a:normAutofit/>
          </a:bodyPr>
          <a:lstStyle/>
          <a:p>
            <a:pPr>
              <a:spcAft>
                <a:spcPts val="600"/>
              </a:spcAft>
            </a:pPr>
            <a:fld id="{DB07ED12-6588-45E0-9E18-3E27797308BB}" type="slidenum">
              <a:rPr lang="en-US">
                <a:solidFill>
                  <a:schemeClr val="tx2"/>
                </a:solidFill>
              </a:rPr>
              <a:pPr>
                <a:spcAft>
                  <a:spcPts val="600"/>
                </a:spcAft>
              </a:pPr>
              <a:t>2</a:t>
            </a:fld>
            <a:endParaRPr lang="en-US">
              <a:solidFill>
                <a:schemeClr val="tx2"/>
              </a:solidFill>
            </a:endParaRPr>
          </a:p>
        </p:txBody>
      </p:sp>
      <p:graphicFrame>
        <p:nvGraphicFramePr>
          <p:cNvPr id="16" name="Content Placeholder 2">
            <a:extLst>
              <a:ext uri="{FF2B5EF4-FFF2-40B4-BE49-F238E27FC236}">
                <a16:creationId xmlns:a16="http://schemas.microsoft.com/office/drawing/2014/main" id="{E6B7D89D-CEE2-4422-8838-1749507420F2}"/>
              </a:ext>
            </a:extLst>
          </p:cNvPr>
          <p:cNvGraphicFramePr>
            <a:graphicFrameLocks noGrp="1"/>
          </p:cNvGraphicFramePr>
          <p:nvPr>
            <p:ph idx="1"/>
            <p:extLst>
              <p:ext uri="{D42A27DB-BD31-4B8C-83A1-F6EECF244321}">
                <p14:modId xmlns:p14="http://schemas.microsoft.com/office/powerpoint/2010/main" val="423111033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71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7117-7AD0-4976-95DB-3C09E4E2B597}"/>
              </a:ext>
            </a:extLst>
          </p:cNvPr>
          <p:cNvSpPr>
            <a:spLocks noGrp="1"/>
          </p:cNvSpPr>
          <p:nvPr>
            <p:ph type="title"/>
          </p:nvPr>
        </p:nvSpPr>
        <p:spPr/>
        <p:txBody>
          <a:bodyPr/>
          <a:lstStyle/>
          <a:p>
            <a:r>
              <a:rPr lang="en-US" dirty="0"/>
              <a:t>Assets of Foundations, By Size</a:t>
            </a:r>
          </a:p>
        </p:txBody>
      </p:sp>
      <p:graphicFrame>
        <p:nvGraphicFramePr>
          <p:cNvPr id="8" name="Content Placeholder 7">
            <a:extLst>
              <a:ext uri="{FF2B5EF4-FFF2-40B4-BE49-F238E27FC236}">
                <a16:creationId xmlns:a16="http://schemas.microsoft.com/office/drawing/2014/main" id="{87934AC7-E6F4-4939-B414-061711F23893}"/>
              </a:ext>
            </a:extLst>
          </p:cNvPr>
          <p:cNvGraphicFramePr>
            <a:graphicFrameLocks noGrp="1"/>
          </p:cNvGraphicFramePr>
          <p:nvPr>
            <p:ph idx="1"/>
            <p:extLst>
              <p:ext uri="{D42A27DB-BD31-4B8C-83A1-F6EECF244321}">
                <p14:modId xmlns:p14="http://schemas.microsoft.com/office/powerpoint/2010/main" val="648516030"/>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A96F4188-B8A3-45F0-A448-FBB65C025E97}"/>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73DE37D5-F6B9-43D9-B89C-8DE67B2A60FC}"/>
              </a:ext>
            </a:extLst>
          </p:cNvPr>
          <p:cNvSpPr>
            <a:spLocks noGrp="1"/>
          </p:cNvSpPr>
          <p:nvPr>
            <p:ph type="sldNum" sz="quarter" idx="12"/>
          </p:nvPr>
        </p:nvSpPr>
        <p:spPr/>
        <p:txBody>
          <a:bodyPr/>
          <a:lstStyle/>
          <a:p>
            <a:fld id="{DB07ED12-6588-45E0-9E18-3E27797308BB}" type="slidenum">
              <a:rPr lang="en-US" smtClean="0"/>
              <a:pPr/>
              <a:t>20</a:t>
            </a:fld>
            <a:endParaRPr lang="en-US" dirty="0"/>
          </a:p>
        </p:txBody>
      </p:sp>
    </p:spTree>
    <p:extLst>
      <p:ext uri="{BB962C8B-B14F-4D97-AF65-F5344CB8AC3E}">
        <p14:creationId xmlns:p14="http://schemas.microsoft.com/office/powerpoint/2010/main" val="13223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Assets Held by Community Foundations</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The next slide shows the largest community foundations in the United States, based on assets in 2017.</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21</a:t>
            </a:fld>
            <a:endParaRPr lang="en-US" dirty="0"/>
          </a:p>
        </p:txBody>
      </p:sp>
    </p:spTree>
    <p:extLst>
      <p:ext uri="{BB962C8B-B14F-4D97-AF65-F5344CB8AC3E}">
        <p14:creationId xmlns:p14="http://schemas.microsoft.com/office/powerpoint/2010/main" val="349995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79D6-C84D-4550-B48D-26C1A1890A90}"/>
              </a:ext>
            </a:extLst>
          </p:cNvPr>
          <p:cNvSpPr>
            <a:spLocks noGrp="1"/>
          </p:cNvSpPr>
          <p:nvPr>
            <p:ph type="title"/>
          </p:nvPr>
        </p:nvSpPr>
        <p:spPr/>
        <p:txBody>
          <a:bodyPr/>
          <a:lstStyle/>
          <a:p>
            <a:r>
              <a:rPr lang="en-US" dirty="0"/>
              <a:t>Largest Community Foundations</a:t>
            </a:r>
          </a:p>
        </p:txBody>
      </p:sp>
      <p:graphicFrame>
        <p:nvGraphicFramePr>
          <p:cNvPr id="6" name="Content Placeholder 5">
            <a:extLst>
              <a:ext uri="{FF2B5EF4-FFF2-40B4-BE49-F238E27FC236}">
                <a16:creationId xmlns:a16="http://schemas.microsoft.com/office/drawing/2014/main" id="{FDB14025-1A02-45C3-9F10-92F121CDAC6F}"/>
              </a:ext>
            </a:extLst>
          </p:cNvPr>
          <p:cNvGraphicFramePr>
            <a:graphicFrameLocks noGrp="1"/>
          </p:cNvGraphicFramePr>
          <p:nvPr>
            <p:ph idx="1"/>
            <p:extLst>
              <p:ext uri="{D42A27DB-BD31-4B8C-83A1-F6EECF244321}">
                <p14:modId xmlns:p14="http://schemas.microsoft.com/office/powerpoint/2010/main" val="4112263048"/>
              </p:ext>
            </p:extLst>
          </p:nvPr>
        </p:nvGraphicFramePr>
        <p:xfrm>
          <a:off x="958739" y="1737360"/>
          <a:ext cx="10058400" cy="4079240"/>
        </p:xfrm>
        <a:graphic>
          <a:graphicData uri="http://schemas.openxmlformats.org/drawingml/2006/table">
            <a:tbl>
              <a:tblPr firstRow="1" bandRow="1">
                <a:tableStyleId>{5C22544A-7EE6-4342-B048-85BDC9FD1C3A}</a:tableStyleId>
              </a:tblPr>
              <a:tblGrid>
                <a:gridCol w="4846638">
                  <a:extLst>
                    <a:ext uri="{9D8B030D-6E8A-4147-A177-3AD203B41FA5}">
                      <a16:colId xmlns:a16="http://schemas.microsoft.com/office/drawing/2014/main" val="275048293"/>
                    </a:ext>
                  </a:extLst>
                </a:gridCol>
                <a:gridCol w="2434856">
                  <a:extLst>
                    <a:ext uri="{9D8B030D-6E8A-4147-A177-3AD203B41FA5}">
                      <a16:colId xmlns:a16="http://schemas.microsoft.com/office/drawing/2014/main" val="3506786204"/>
                    </a:ext>
                  </a:extLst>
                </a:gridCol>
                <a:gridCol w="2776906">
                  <a:extLst>
                    <a:ext uri="{9D8B030D-6E8A-4147-A177-3AD203B41FA5}">
                      <a16:colId xmlns:a16="http://schemas.microsoft.com/office/drawing/2014/main" val="3939498276"/>
                    </a:ext>
                  </a:extLst>
                </a:gridCol>
              </a:tblGrid>
              <a:tr h="370840">
                <a:tc>
                  <a:txBody>
                    <a:bodyPr/>
                    <a:lstStyle/>
                    <a:p>
                      <a:pPr algn="ctr"/>
                      <a:r>
                        <a:rPr lang="en-US" dirty="0"/>
                        <a:t>Name</a:t>
                      </a:r>
                    </a:p>
                  </a:txBody>
                  <a:tcPr/>
                </a:tc>
                <a:tc>
                  <a:txBody>
                    <a:bodyPr/>
                    <a:lstStyle/>
                    <a:p>
                      <a:pPr algn="ctr"/>
                      <a:r>
                        <a:rPr lang="en-US" dirty="0"/>
                        <a:t>Year Founded</a:t>
                      </a:r>
                    </a:p>
                  </a:txBody>
                  <a:tcPr/>
                </a:tc>
                <a:tc>
                  <a:txBody>
                    <a:bodyPr/>
                    <a:lstStyle/>
                    <a:p>
                      <a:pPr algn="ctr"/>
                      <a:r>
                        <a:rPr lang="en-US" dirty="0"/>
                        <a:t>Assets 2017</a:t>
                      </a:r>
                    </a:p>
                  </a:txBody>
                  <a:tcPr/>
                </a:tc>
                <a:extLst>
                  <a:ext uri="{0D108BD9-81ED-4DB2-BD59-A6C34878D82A}">
                    <a16:rowId xmlns:a16="http://schemas.microsoft.com/office/drawing/2014/main" val="1884500570"/>
                  </a:ext>
                </a:extLst>
              </a:tr>
              <a:tr h="370840">
                <a:tc>
                  <a:txBody>
                    <a:bodyPr/>
                    <a:lstStyle/>
                    <a:p>
                      <a:pPr algn="ctr" fontAlgn="b"/>
                      <a:r>
                        <a:rPr lang="en-US" sz="1800" b="0" i="0" u="none" strike="noStrike" dirty="0">
                          <a:solidFill>
                            <a:schemeClr val="tx1"/>
                          </a:solidFill>
                          <a:effectLst/>
                          <a:latin typeface="Calibri" panose="020F0502020204030204" pitchFamily="34" charset="0"/>
                        </a:rPr>
                        <a:t>Silicon Valley Community Foundation</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2006</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 $     13,574,876,130 </a:t>
                      </a:r>
                    </a:p>
                  </a:txBody>
                  <a:tcPr marL="0" marR="0" marT="0" marB="0" anchor="b"/>
                </a:tc>
                <a:extLst>
                  <a:ext uri="{0D108BD9-81ED-4DB2-BD59-A6C34878D82A}">
                    <a16:rowId xmlns:a16="http://schemas.microsoft.com/office/drawing/2014/main" val="237906236"/>
                  </a:ext>
                </a:extLst>
              </a:tr>
              <a:tr h="370840">
                <a:tc>
                  <a:txBody>
                    <a:bodyPr/>
                    <a:lstStyle/>
                    <a:p>
                      <a:pPr algn="ctr" fontAlgn="ctr"/>
                      <a:r>
                        <a:rPr lang="en-US" sz="1800" b="0" i="0" u="none" strike="noStrike">
                          <a:solidFill>
                            <a:schemeClr val="tx1"/>
                          </a:solidFill>
                          <a:effectLst/>
                          <a:latin typeface="Calibri" panose="020F0502020204030204" pitchFamily="34" charset="0"/>
                        </a:rPr>
                        <a:t>Tulsa Community Foundation</a:t>
                      </a:r>
                    </a:p>
                  </a:txBody>
                  <a:tcPr marL="0" marR="0" marT="0" marB="0" anchor="ctr"/>
                </a:tc>
                <a:tc>
                  <a:txBody>
                    <a:bodyPr/>
                    <a:lstStyle/>
                    <a:p>
                      <a:pPr algn="ctr" fontAlgn="ctr"/>
                      <a:r>
                        <a:rPr lang="en-US" sz="1800" b="0" i="0" u="none" strike="noStrike" dirty="0">
                          <a:solidFill>
                            <a:schemeClr val="tx1"/>
                          </a:solidFill>
                          <a:effectLst/>
                          <a:latin typeface="Calibri" panose="020F0502020204030204" pitchFamily="34" charset="0"/>
                        </a:rPr>
                        <a:t>1999</a:t>
                      </a:r>
                    </a:p>
                  </a:txBody>
                  <a:tcPr marL="0" marR="0" marT="0" marB="0" anchor="ctr"/>
                </a:tc>
                <a:tc>
                  <a:txBody>
                    <a:bodyPr/>
                    <a:lstStyle/>
                    <a:p>
                      <a:pPr algn="ctr" fontAlgn="b"/>
                      <a:r>
                        <a:rPr lang="en-US" sz="1800" b="0" i="0" u="none" strike="noStrike" dirty="0">
                          <a:solidFill>
                            <a:schemeClr val="tx1"/>
                          </a:solidFill>
                          <a:effectLst/>
                          <a:latin typeface="Calibri" panose="020F0502020204030204" pitchFamily="34" charset="0"/>
                        </a:rPr>
                        <a:t> $        4,437,335,394 </a:t>
                      </a:r>
                    </a:p>
                  </a:txBody>
                  <a:tcPr marL="0" marR="0" marT="0" marB="0" anchor="b"/>
                </a:tc>
                <a:extLst>
                  <a:ext uri="{0D108BD9-81ED-4DB2-BD59-A6C34878D82A}">
                    <a16:rowId xmlns:a16="http://schemas.microsoft.com/office/drawing/2014/main" val="3236053435"/>
                  </a:ext>
                </a:extLst>
              </a:tr>
              <a:tr h="370840">
                <a:tc>
                  <a:txBody>
                    <a:bodyPr/>
                    <a:lstStyle/>
                    <a:p>
                      <a:pPr algn="ctr" fontAlgn="b"/>
                      <a:r>
                        <a:rPr lang="en-US" sz="1800" b="0" i="0" u="none" strike="noStrike">
                          <a:solidFill>
                            <a:schemeClr val="tx1"/>
                          </a:solidFill>
                          <a:effectLst/>
                          <a:latin typeface="Calibri" panose="020F0502020204030204" pitchFamily="34" charset="0"/>
                        </a:rPr>
                        <a:t>Greater Kansas City Community Foundation</a:t>
                      </a:r>
                    </a:p>
                  </a:txBody>
                  <a:tcPr marL="0" marR="0" marT="0" marB="0" anchor="b"/>
                </a:tc>
                <a:tc>
                  <a:txBody>
                    <a:bodyPr/>
                    <a:lstStyle/>
                    <a:p>
                      <a:pPr algn="ctr" fontAlgn="b"/>
                      <a:r>
                        <a:rPr lang="en-US" sz="1800" b="0" i="0" u="none" strike="noStrike">
                          <a:solidFill>
                            <a:schemeClr val="tx1"/>
                          </a:solidFill>
                          <a:effectLst/>
                          <a:latin typeface="Calibri" panose="020F0502020204030204" pitchFamily="34" charset="0"/>
                        </a:rPr>
                        <a:t>1978</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 $        3,148,672,721 </a:t>
                      </a:r>
                    </a:p>
                  </a:txBody>
                  <a:tcPr marL="0" marR="0" marT="0" marB="0" anchor="b"/>
                </a:tc>
                <a:extLst>
                  <a:ext uri="{0D108BD9-81ED-4DB2-BD59-A6C34878D82A}">
                    <a16:rowId xmlns:a16="http://schemas.microsoft.com/office/drawing/2014/main" val="3687891520"/>
                  </a:ext>
                </a:extLst>
              </a:tr>
              <a:tr h="370840">
                <a:tc>
                  <a:txBody>
                    <a:bodyPr/>
                    <a:lstStyle/>
                    <a:p>
                      <a:pPr algn="ctr" fontAlgn="b"/>
                      <a:r>
                        <a:rPr lang="en-US" sz="1800" b="0" i="0" u="none" strike="noStrike">
                          <a:solidFill>
                            <a:schemeClr val="tx1"/>
                          </a:solidFill>
                          <a:effectLst/>
                          <a:latin typeface="Calibri" panose="020F0502020204030204" pitchFamily="34" charset="0"/>
                        </a:rPr>
                        <a:t>New York Community Trust</a:t>
                      </a:r>
                    </a:p>
                  </a:txBody>
                  <a:tcPr marL="0" marR="0" marT="0" marB="0" anchor="b"/>
                </a:tc>
                <a:tc>
                  <a:txBody>
                    <a:bodyPr/>
                    <a:lstStyle/>
                    <a:p>
                      <a:pPr algn="ctr" fontAlgn="b"/>
                      <a:r>
                        <a:rPr lang="en-US" sz="1800" b="0" i="0" u="none" strike="noStrike">
                          <a:solidFill>
                            <a:schemeClr val="tx1"/>
                          </a:solidFill>
                          <a:effectLst/>
                          <a:latin typeface="Calibri" panose="020F0502020204030204" pitchFamily="34" charset="0"/>
                        </a:rPr>
                        <a:t>1959</a:t>
                      </a:r>
                    </a:p>
                  </a:txBody>
                  <a:tcPr marL="0" marR="0" marT="0" marB="0" anchor="b"/>
                </a:tc>
                <a:tc>
                  <a:txBody>
                    <a:bodyPr/>
                    <a:lstStyle/>
                    <a:p>
                      <a:pPr algn="ctr" fontAlgn="b"/>
                      <a:r>
                        <a:rPr lang="en-US" sz="1800" b="0" i="0" u="none" strike="noStrike">
                          <a:solidFill>
                            <a:schemeClr val="tx1"/>
                          </a:solidFill>
                          <a:effectLst/>
                          <a:latin typeface="Calibri" panose="020F0502020204030204" pitchFamily="34" charset="0"/>
                        </a:rPr>
                        <a:t> $        2,806,082,837 </a:t>
                      </a:r>
                    </a:p>
                  </a:txBody>
                  <a:tcPr marL="0" marR="0" marT="0" marB="0" anchor="b"/>
                </a:tc>
                <a:extLst>
                  <a:ext uri="{0D108BD9-81ED-4DB2-BD59-A6C34878D82A}">
                    <a16:rowId xmlns:a16="http://schemas.microsoft.com/office/drawing/2014/main" val="1747611350"/>
                  </a:ext>
                </a:extLst>
              </a:tr>
              <a:tr h="370840">
                <a:tc>
                  <a:txBody>
                    <a:bodyPr/>
                    <a:lstStyle/>
                    <a:p>
                      <a:pPr algn="ctr" fontAlgn="b"/>
                      <a:r>
                        <a:rPr lang="en-US" sz="1800" b="0" i="0" u="none" strike="noStrike">
                          <a:solidFill>
                            <a:schemeClr val="tx1"/>
                          </a:solidFill>
                          <a:effectLst/>
                          <a:latin typeface="Calibri" panose="020F0502020204030204" pitchFamily="34" charset="0"/>
                        </a:rPr>
                        <a:t>Chicago Community Trust</a:t>
                      </a:r>
                    </a:p>
                  </a:txBody>
                  <a:tcPr marL="0" marR="0" marT="0" marB="0" anchor="b"/>
                </a:tc>
                <a:tc>
                  <a:txBody>
                    <a:bodyPr/>
                    <a:lstStyle/>
                    <a:p>
                      <a:pPr algn="ctr" fontAlgn="b"/>
                      <a:r>
                        <a:rPr lang="en-US" sz="1800" b="0" i="0" u="none" strike="noStrike">
                          <a:solidFill>
                            <a:schemeClr val="tx1"/>
                          </a:solidFill>
                          <a:effectLst/>
                          <a:latin typeface="Calibri" panose="020F0502020204030204" pitchFamily="34" charset="0"/>
                        </a:rPr>
                        <a:t>1915</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 $        2,828,248,897 </a:t>
                      </a:r>
                    </a:p>
                  </a:txBody>
                  <a:tcPr marL="0" marR="0" marT="0" marB="0" anchor="b"/>
                </a:tc>
                <a:extLst>
                  <a:ext uri="{0D108BD9-81ED-4DB2-BD59-A6C34878D82A}">
                    <a16:rowId xmlns:a16="http://schemas.microsoft.com/office/drawing/2014/main" val="65150201"/>
                  </a:ext>
                </a:extLst>
              </a:tr>
              <a:tr h="370840">
                <a:tc>
                  <a:txBody>
                    <a:bodyPr/>
                    <a:lstStyle/>
                    <a:p>
                      <a:pPr algn="ctr" fontAlgn="b"/>
                      <a:r>
                        <a:rPr lang="en-US" sz="1800" b="0" i="0" u="none" strike="noStrike">
                          <a:solidFill>
                            <a:schemeClr val="tx1"/>
                          </a:solidFill>
                          <a:effectLst/>
                          <a:latin typeface="Calibri" panose="020F0502020204030204" pitchFamily="34" charset="0"/>
                        </a:rPr>
                        <a:t>Cleveland Foundation</a:t>
                      </a:r>
                    </a:p>
                  </a:txBody>
                  <a:tcPr marL="0" marR="0" marT="0" marB="0" anchor="b"/>
                </a:tc>
                <a:tc>
                  <a:txBody>
                    <a:bodyPr/>
                    <a:lstStyle/>
                    <a:p>
                      <a:pPr algn="ctr" fontAlgn="b"/>
                      <a:r>
                        <a:rPr lang="en-US" sz="1800" b="0" i="0" u="none" strike="noStrike">
                          <a:solidFill>
                            <a:schemeClr val="tx1"/>
                          </a:solidFill>
                          <a:effectLst/>
                          <a:latin typeface="Calibri" panose="020F0502020204030204" pitchFamily="34" charset="0"/>
                        </a:rPr>
                        <a:t>1914</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 $        2,451,438,785 </a:t>
                      </a:r>
                    </a:p>
                  </a:txBody>
                  <a:tcPr marL="0" marR="0" marT="0" marB="0" anchor="b"/>
                </a:tc>
                <a:extLst>
                  <a:ext uri="{0D108BD9-81ED-4DB2-BD59-A6C34878D82A}">
                    <a16:rowId xmlns:a16="http://schemas.microsoft.com/office/drawing/2014/main" val="471296004"/>
                  </a:ext>
                </a:extLst>
              </a:tr>
              <a:tr h="370840">
                <a:tc>
                  <a:txBody>
                    <a:bodyPr/>
                    <a:lstStyle/>
                    <a:p>
                      <a:pPr algn="ctr" fontAlgn="b"/>
                      <a:r>
                        <a:rPr lang="en-US" sz="1800" b="0" i="0" u="none" strike="noStrike">
                          <a:solidFill>
                            <a:schemeClr val="tx1"/>
                          </a:solidFill>
                          <a:effectLst/>
                          <a:latin typeface="Calibri" panose="020F0502020204030204" pitchFamily="34" charset="0"/>
                        </a:rPr>
                        <a:t>Foundation for the Carolinas</a:t>
                      </a:r>
                    </a:p>
                  </a:txBody>
                  <a:tcPr marL="0" marR="0" marT="0" marB="0" anchor="b"/>
                </a:tc>
                <a:tc>
                  <a:txBody>
                    <a:bodyPr/>
                    <a:lstStyle/>
                    <a:p>
                      <a:pPr algn="ctr" fontAlgn="b"/>
                      <a:r>
                        <a:rPr lang="en-US" sz="1800" b="0" i="0" u="none" strike="noStrike">
                          <a:solidFill>
                            <a:schemeClr val="tx1"/>
                          </a:solidFill>
                          <a:effectLst/>
                          <a:latin typeface="Calibri" panose="020F0502020204030204" pitchFamily="34" charset="0"/>
                        </a:rPr>
                        <a:t>1962</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 $        2,483,470,250 </a:t>
                      </a:r>
                    </a:p>
                  </a:txBody>
                  <a:tcPr marL="0" marR="0" marT="0" marB="0" anchor="b"/>
                </a:tc>
                <a:extLst>
                  <a:ext uri="{0D108BD9-81ED-4DB2-BD59-A6C34878D82A}">
                    <a16:rowId xmlns:a16="http://schemas.microsoft.com/office/drawing/2014/main" val="2596812658"/>
                  </a:ext>
                </a:extLst>
              </a:tr>
              <a:tr h="370840">
                <a:tc>
                  <a:txBody>
                    <a:bodyPr/>
                    <a:lstStyle/>
                    <a:p>
                      <a:pPr algn="ctr" fontAlgn="b"/>
                      <a:r>
                        <a:rPr lang="en-US" sz="1800" b="0" i="0" u="none" strike="noStrike">
                          <a:solidFill>
                            <a:schemeClr val="tx1"/>
                          </a:solidFill>
                          <a:effectLst/>
                          <a:latin typeface="Calibri" panose="020F0502020204030204" pitchFamily="34" charset="0"/>
                        </a:rPr>
                        <a:t>Oregon Community Foundation</a:t>
                      </a:r>
                    </a:p>
                  </a:txBody>
                  <a:tcPr marL="0" marR="0" marT="0" marB="0" anchor="b"/>
                </a:tc>
                <a:tc>
                  <a:txBody>
                    <a:bodyPr/>
                    <a:lstStyle/>
                    <a:p>
                      <a:pPr algn="ctr" fontAlgn="b"/>
                      <a:r>
                        <a:rPr lang="en-US" sz="1800" b="0" i="0" u="none" strike="noStrike">
                          <a:solidFill>
                            <a:schemeClr val="tx1"/>
                          </a:solidFill>
                          <a:effectLst/>
                          <a:latin typeface="Calibri" panose="020F0502020204030204" pitchFamily="34" charset="0"/>
                        </a:rPr>
                        <a:t>1973</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 $        2,216,373,546 </a:t>
                      </a:r>
                    </a:p>
                  </a:txBody>
                  <a:tcPr marL="0" marR="0" marT="0" marB="0" anchor="b"/>
                </a:tc>
                <a:extLst>
                  <a:ext uri="{0D108BD9-81ED-4DB2-BD59-A6C34878D82A}">
                    <a16:rowId xmlns:a16="http://schemas.microsoft.com/office/drawing/2014/main" val="729426219"/>
                  </a:ext>
                </a:extLst>
              </a:tr>
              <a:tr h="370840">
                <a:tc>
                  <a:txBody>
                    <a:bodyPr/>
                    <a:lstStyle/>
                    <a:p>
                      <a:pPr algn="ctr" fontAlgn="b"/>
                      <a:r>
                        <a:rPr lang="en-US" sz="1800" b="0" i="0" u="none" strike="noStrike">
                          <a:solidFill>
                            <a:schemeClr val="tx1"/>
                          </a:solidFill>
                          <a:effectLst/>
                          <a:latin typeface="Calibri" panose="020F0502020204030204" pitchFamily="34" charset="0"/>
                        </a:rPr>
                        <a:t>Columbus Foundation</a:t>
                      </a:r>
                    </a:p>
                  </a:txBody>
                  <a:tcPr marL="0" marR="0" marT="0" marB="0" anchor="b"/>
                </a:tc>
                <a:tc>
                  <a:txBody>
                    <a:bodyPr/>
                    <a:lstStyle/>
                    <a:p>
                      <a:pPr algn="ctr" fontAlgn="b"/>
                      <a:r>
                        <a:rPr lang="en-US" sz="1800" b="0" i="0" u="none" strike="noStrike">
                          <a:solidFill>
                            <a:schemeClr val="tx1"/>
                          </a:solidFill>
                          <a:effectLst/>
                          <a:latin typeface="Calibri" panose="020F0502020204030204" pitchFamily="34" charset="0"/>
                        </a:rPr>
                        <a:t>1937</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 $        2,266,199,489 </a:t>
                      </a:r>
                    </a:p>
                  </a:txBody>
                  <a:tcPr marL="0" marR="0" marT="0" marB="0" anchor="b"/>
                </a:tc>
                <a:extLst>
                  <a:ext uri="{0D108BD9-81ED-4DB2-BD59-A6C34878D82A}">
                    <a16:rowId xmlns:a16="http://schemas.microsoft.com/office/drawing/2014/main" val="3286527489"/>
                  </a:ext>
                </a:extLst>
              </a:tr>
              <a:tr h="370840">
                <a:tc>
                  <a:txBody>
                    <a:bodyPr/>
                    <a:lstStyle/>
                    <a:p>
                      <a:pPr algn="ctr" fontAlgn="b"/>
                      <a:r>
                        <a:rPr lang="en-US" sz="1800" b="0" i="0" u="none" strike="noStrike">
                          <a:solidFill>
                            <a:schemeClr val="tx1"/>
                          </a:solidFill>
                          <a:effectLst/>
                          <a:latin typeface="Calibri" panose="020F0502020204030204" pitchFamily="34" charset="0"/>
                        </a:rPr>
                        <a:t>Marin Community Foundation</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1986</a:t>
                      </a:r>
                    </a:p>
                  </a:txBody>
                  <a:tcPr marL="0" marR="0" marT="0" marB="0" anchor="b"/>
                </a:tc>
                <a:tc>
                  <a:txBody>
                    <a:bodyPr/>
                    <a:lstStyle/>
                    <a:p>
                      <a:pPr algn="ctr" fontAlgn="b"/>
                      <a:r>
                        <a:rPr lang="en-US" sz="1800" b="0" i="0" u="none" strike="noStrike" dirty="0">
                          <a:solidFill>
                            <a:schemeClr val="tx1"/>
                          </a:solidFill>
                          <a:effectLst/>
                          <a:latin typeface="Calibri" panose="020F0502020204030204" pitchFamily="34" charset="0"/>
                        </a:rPr>
                        <a:t> $        1,774,093,000 </a:t>
                      </a:r>
                    </a:p>
                  </a:txBody>
                  <a:tcPr marL="0" marR="0" marT="0" marB="0" anchor="b"/>
                </a:tc>
                <a:extLst>
                  <a:ext uri="{0D108BD9-81ED-4DB2-BD59-A6C34878D82A}">
                    <a16:rowId xmlns:a16="http://schemas.microsoft.com/office/drawing/2014/main" val="3218931004"/>
                  </a:ext>
                </a:extLst>
              </a:tr>
            </a:tbl>
          </a:graphicData>
        </a:graphic>
      </p:graphicFrame>
      <p:sp>
        <p:nvSpPr>
          <p:cNvPr id="4" name="Date Placeholder 3">
            <a:extLst>
              <a:ext uri="{FF2B5EF4-FFF2-40B4-BE49-F238E27FC236}">
                <a16:creationId xmlns:a16="http://schemas.microsoft.com/office/drawing/2014/main" id="{5FBFE575-E044-4E7A-8EB9-FA4287E47E5E}"/>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B0AFC446-9D60-425B-B496-D54DA70D7451}"/>
              </a:ext>
            </a:extLst>
          </p:cNvPr>
          <p:cNvSpPr>
            <a:spLocks noGrp="1"/>
          </p:cNvSpPr>
          <p:nvPr>
            <p:ph type="sldNum" sz="quarter" idx="12"/>
          </p:nvPr>
        </p:nvSpPr>
        <p:spPr/>
        <p:txBody>
          <a:bodyPr/>
          <a:lstStyle/>
          <a:p>
            <a:fld id="{DB07ED12-6588-45E0-9E18-3E27797308BB}" type="slidenum">
              <a:rPr lang="en-US" smtClean="0"/>
              <a:pPr/>
              <a:t>22</a:t>
            </a:fld>
            <a:endParaRPr lang="en-US" dirty="0"/>
          </a:p>
        </p:txBody>
      </p:sp>
    </p:spTree>
    <p:extLst>
      <p:ext uri="{BB962C8B-B14F-4D97-AF65-F5344CB8AC3E}">
        <p14:creationId xmlns:p14="http://schemas.microsoft.com/office/powerpoint/2010/main" val="89078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Growth Of Community Foundations</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Asset growth at community foundations has been relatively modest in recent years.  </a:t>
            </a:r>
          </a:p>
          <a:p>
            <a:pPr algn="ctr"/>
            <a:endParaRPr lang="en-US" sz="2800" dirty="0"/>
          </a:p>
          <a:p>
            <a:pPr algn="ctr"/>
            <a:r>
              <a:rPr lang="en-US" sz="2800" dirty="0"/>
              <a:t>As the next slide shows, for the field as a whole growth was in the low single digits from 2014 to 2015 and from 2015 to 2016.</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23</a:t>
            </a:fld>
            <a:endParaRPr lang="en-US" dirty="0"/>
          </a:p>
        </p:txBody>
      </p:sp>
    </p:spTree>
    <p:extLst>
      <p:ext uri="{BB962C8B-B14F-4D97-AF65-F5344CB8AC3E}">
        <p14:creationId xmlns:p14="http://schemas.microsoft.com/office/powerpoint/2010/main" val="64437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9E91-F8CC-48FF-ABAA-054FE483EB9B}"/>
              </a:ext>
            </a:extLst>
          </p:cNvPr>
          <p:cNvSpPr>
            <a:spLocks noGrp="1"/>
          </p:cNvSpPr>
          <p:nvPr>
            <p:ph type="title"/>
          </p:nvPr>
        </p:nvSpPr>
        <p:spPr/>
        <p:txBody>
          <a:bodyPr>
            <a:normAutofit/>
          </a:bodyPr>
          <a:lstStyle/>
          <a:p>
            <a:r>
              <a:rPr lang="en-US" dirty="0"/>
              <a:t>Assets of Community Foundations</a:t>
            </a:r>
          </a:p>
        </p:txBody>
      </p:sp>
      <p:graphicFrame>
        <p:nvGraphicFramePr>
          <p:cNvPr id="6" name="Content Placeholder 5">
            <a:extLst>
              <a:ext uri="{FF2B5EF4-FFF2-40B4-BE49-F238E27FC236}">
                <a16:creationId xmlns:a16="http://schemas.microsoft.com/office/drawing/2014/main" id="{A76EA4BD-BFF8-4891-B4B2-E2D695EC1476}"/>
              </a:ext>
            </a:extLst>
          </p:cNvPr>
          <p:cNvGraphicFramePr>
            <a:graphicFrameLocks noGrp="1"/>
          </p:cNvGraphicFramePr>
          <p:nvPr>
            <p:ph idx="1"/>
            <p:extLst>
              <p:ext uri="{D42A27DB-BD31-4B8C-83A1-F6EECF244321}">
                <p14:modId xmlns:p14="http://schemas.microsoft.com/office/powerpoint/2010/main" val="1848069496"/>
              </p:ext>
            </p:extLst>
          </p:nvPr>
        </p:nvGraphicFramePr>
        <p:xfrm>
          <a:off x="2967038" y="2016125"/>
          <a:ext cx="6572250" cy="3449638"/>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fld id="{BC5DFD26-CDBC-4CAE-A0CF-E3072A8FB5E8}" type="datetime1">
              <a:rPr lang="en-US" smtClean="0"/>
              <a:t>3/25/2020</a:t>
            </a:fld>
            <a:endParaRPr lang="en-US"/>
          </a:p>
        </p:txBody>
      </p:sp>
      <p:sp>
        <p:nvSpPr>
          <p:cNvPr id="4" name="Slide Number Placeholder 3">
            <a:extLst>
              <a:ext uri="{FF2B5EF4-FFF2-40B4-BE49-F238E27FC236}">
                <a16:creationId xmlns:a16="http://schemas.microsoft.com/office/drawing/2014/main" id="{E76112AD-A530-4CCB-B203-94BB5BA2955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53432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Growth Of Community Foundations</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lnSpcReduction="10000"/>
          </a:bodyPr>
          <a:lstStyle/>
          <a:p>
            <a:pPr algn="ctr"/>
            <a:r>
              <a:rPr lang="en-US" sz="2800" dirty="0"/>
              <a:t>As the next slide shows, community foundation growth rates can vary significantly.</a:t>
            </a:r>
          </a:p>
          <a:p>
            <a:pPr algn="ctr"/>
            <a:endParaRPr lang="en-US" sz="2800" dirty="0"/>
          </a:p>
          <a:p>
            <a:pPr algn="ctr"/>
            <a:r>
              <a:rPr lang="en-US" sz="2800" dirty="0"/>
              <a:t>From 2014 to 2016, the fastest-growing 20% of community foundations grew at an average rate of 17.5%. </a:t>
            </a:r>
          </a:p>
          <a:p>
            <a:pPr algn="ctr"/>
            <a:endParaRPr lang="en-US" sz="2800" dirty="0"/>
          </a:p>
          <a:p>
            <a:pPr algn="ctr"/>
            <a:r>
              <a:rPr lang="en-US" sz="2800" dirty="0"/>
              <a:t>On the other end of the scale, the 20% of community foundations that grew at the slowest pace actually saw their asset levels decline by an average of -3.0%.</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25</a:t>
            </a:fld>
            <a:endParaRPr lang="en-US" dirty="0"/>
          </a:p>
        </p:txBody>
      </p:sp>
    </p:spTree>
    <p:extLst>
      <p:ext uri="{BB962C8B-B14F-4D97-AF65-F5344CB8AC3E}">
        <p14:creationId xmlns:p14="http://schemas.microsoft.com/office/powerpoint/2010/main" val="224904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8B81-519A-41EF-BF5D-7F995DA1D775}"/>
              </a:ext>
            </a:extLst>
          </p:cNvPr>
          <p:cNvSpPr>
            <a:spLocks noGrp="1"/>
          </p:cNvSpPr>
          <p:nvPr>
            <p:ph type="title"/>
          </p:nvPr>
        </p:nvSpPr>
        <p:spPr/>
        <p:txBody>
          <a:bodyPr>
            <a:normAutofit/>
          </a:bodyPr>
          <a:lstStyle/>
          <a:p>
            <a:r>
              <a:rPr lang="en-US" dirty="0"/>
              <a:t>Growth of CF Assets</a:t>
            </a:r>
            <a:br>
              <a:rPr lang="en-US" dirty="0"/>
            </a:br>
            <a:r>
              <a:rPr lang="en-US" sz="1800" i="1" dirty="0"/>
              <a:t>2014-2016 (854 Community Foundations)</a:t>
            </a:r>
          </a:p>
        </p:txBody>
      </p:sp>
      <p:graphicFrame>
        <p:nvGraphicFramePr>
          <p:cNvPr id="6" name="Content Placeholder 5">
            <a:extLst>
              <a:ext uri="{FF2B5EF4-FFF2-40B4-BE49-F238E27FC236}">
                <a16:creationId xmlns:a16="http://schemas.microsoft.com/office/drawing/2014/main" id="{93F6CAD4-406F-4B3C-87D3-4E4255B353D0}"/>
              </a:ext>
            </a:extLst>
          </p:cNvPr>
          <p:cNvGraphicFramePr>
            <a:graphicFrameLocks noGrp="1"/>
          </p:cNvGraphicFramePr>
          <p:nvPr>
            <p:ph idx="1"/>
          </p:nvPr>
        </p:nvGraphicFramePr>
        <p:xfrm>
          <a:off x="3057524" y="1948453"/>
          <a:ext cx="6593821" cy="3659406"/>
        </p:xfrm>
        <a:graphic>
          <a:graphicData uri="http://schemas.openxmlformats.org/drawingml/2006/chart">
            <c:chart xmlns:c="http://schemas.openxmlformats.org/drawingml/2006/chart" xmlns:r="http://schemas.openxmlformats.org/officeDocument/2006/relationships" r:id="rId2"/>
          </a:graphicData>
        </a:graphic>
      </p:graphicFrame>
      <p:sp>
        <p:nvSpPr>
          <p:cNvPr id="8" name="Date Placeholder 7"/>
          <p:cNvSpPr>
            <a:spLocks noGrp="1"/>
          </p:cNvSpPr>
          <p:nvPr>
            <p:ph type="dt" sz="half" idx="10"/>
          </p:nvPr>
        </p:nvSpPr>
        <p:spPr/>
        <p:txBody>
          <a:bodyPr/>
          <a:lstStyle/>
          <a:p>
            <a:fld id="{9850B243-E785-4FE6-9D7F-696FA91CAB69}" type="datetime1">
              <a:rPr lang="en-US" smtClean="0"/>
              <a:t>3/25/2020</a:t>
            </a:fld>
            <a:endParaRPr lang="en-US"/>
          </a:p>
        </p:txBody>
      </p:sp>
      <p:sp>
        <p:nvSpPr>
          <p:cNvPr id="7" name="Slide Number Placeholder 6">
            <a:extLst>
              <a:ext uri="{FF2B5EF4-FFF2-40B4-BE49-F238E27FC236}">
                <a16:creationId xmlns:a16="http://schemas.microsoft.com/office/drawing/2014/main" id="{7E92120A-1186-4D39-94AA-430210B91D39}"/>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67611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Community Foundation Magic</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While community foundations are continually receiving new gifts and creating new funds, in some communities </a:t>
            </a:r>
            <a:r>
              <a:rPr lang="en-US" sz="2800" dirty="0" err="1"/>
              <a:t>extraortinary</a:t>
            </a:r>
            <a:r>
              <a:rPr lang="en-US" sz="2800" dirty="0"/>
              <a:t> gifts have been given which change the community foundations – and the communities they serve – forever.</a:t>
            </a:r>
          </a:p>
          <a:p>
            <a:pPr algn="ctr"/>
            <a:endParaRPr lang="en-US" sz="2800" dirty="0"/>
          </a:p>
          <a:p>
            <a:pPr algn="ctr"/>
            <a:r>
              <a:rPr lang="en-US" sz="2800" dirty="0"/>
              <a:t>The following slides show just a few examples.</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27</a:t>
            </a:fld>
            <a:endParaRPr lang="en-US" dirty="0"/>
          </a:p>
        </p:txBody>
      </p:sp>
    </p:spTree>
    <p:extLst>
      <p:ext uri="{BB962C8B-B14F-4D97-AF65-F5344CB8AC3E}">
        <p14:creationId xmlns:p14="http://schemas.microsoft.com/office/powerpoint/2010/main" val="92825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35F8-4AA9-459C-98F1-1137FD0C8071}"/>
              </a:ext>
            </a:extLst>
          </p:cNvPr>
          <p:cNvSpPr>
            <a:spLocks noGrp="1"/>
          </p:cNvSpPr>
          <p:nvPr>
            <p:ph type="title"/>
          </p:nvPr>
        </p:nvSpPr>
        <p:spPr/>
        <p:txBody>
          <a:bodyPr/>
          <a:lstStyle/>
          <a:p>
            <a:r>
              <a:rPr lang="en-US" dirty="0"/>
              <a:t>Community Foundation Magic</a:t>
            </a:r>
          </a:p>
        </p:txBody>
      </p:sp>
      <p:pic>
        <p:nvPicPr>
          <p:cNvPr id="5" name="Content Placeholder 4">
            <a:extLst>
              <a:ext uri="{FF2B5EF4-FFF2-40B4-BE49-F238E27FC236}">
                <a16:creationId xmlns:a16="http://schemas.microsoft.com/office/drawing/2014/main" id="{5B2F66A7-FAF9-4504-B00E-905F3F665006}"/>
              </a:ext>
            </a:extLst>
          </p:cNvPr>
          <p:cNvPicPr>
            <a:picLocks noGrp="1" noChangeAspect="1"/>
          </p:cNvPicPr>
          <p:nvPr>
            <p:ph idx="1"/>
          </p:nvPr>
        </p:nvPicPr>
        <p:blipFill>
          <a:blip r:embed="rId2"/>
          <a:stretch>
            <a:fillRect/>
          </a:stretch>
        </p:blipFill>
        <p:spPr>
          <a:xfrm>
            <a:off x="6318427" y="2017212"/>
            <a:ext cx="4238625" cy="2823576"/>
          </a:xfrm>
          <a:prstGeom prst="rect">
            <a:avLst/>
          </a:prstGeom>
        </p:spPr>
      </p:pic>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3D0F6F2-F8D5-4741-9979-425969C2F52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3/25/2020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13549A-5205-4685-8B42-601FF426A3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5D6E-7930-402C-9243-18409FEB4411}"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C2924323-449A-494F-B55C-92A3A5931FAC}"/>
              </a:ext>
            </a:extLst>
          </p:cNvPr>
          <p:cNvSpPr txBox="1"/>
          <p:nvPr/>
        </p:nvSpPr>
        <p:spPr>
          <a:xfrm>
            <a:off x="2432228" y="2138110"/>
            <a:ext cx="344134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Trebuchet MS" panose="020B0603020202020204"/>
                <a:ea typeface="+mn-ea"/>
                <a:cs typeface="+mn-cs"/>
              </a:rPr>
              <a:t>David </a:t>
            </a:r>
            <a:r>
              <a:rPr kumimoji="0" lang="en-US" sz="4000" b="0" i="1" u="none" strike="noStrike" kern="1200" cap="none" spc="0" normalizeH="0" baseline="0" noProof="0" dirty="0" err="1">
                <a:ln>
                  <a:noFill/>
                </a:ln>
                <a:solidFill>
                  <a:prstClr val="black"/>
                </a:solidFill>
                <a:effectLst/>
                <a:uLnTx/>
                <a:uFillTx/>
                <a:latin typeface="Trebuchet MS" panose="020B0603020202020204"/>
                <a:ea typeface="+mn-ea"/>
                <a:cs typeface="+mn-cs"/>
              </a:rPr>
              <a:t>Grundlach</a:t>
            </a:r>
            <a:endParaRPr kumimoji="0" lang="en-US" sz="4000" b="0" i="1"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72E7E450-0DB8-40C7-9919-793F08FE68E2}"/>
              </a:ext>
            </a:extLst>
          </p:cNvPr>
          <p:cNvSpPr txBox="1"/>
          <p:nvPr/>
        </p:nvSpPr>
        <p:spPr>
          <a:xfrm>
            <a:off x="2209800" y="3886200"/>
            <a:ext cx="3581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rebuchet MS" panose="020B0603020202020204"/>
                <a:ea typeface="+mn-ea"/>
                <a:cs typeface="+mn-cs"/>
              </a:rPr>
              <a:t>David passed away at an early age, and left an unrestricted $175 million gift to Elkhart County Community Foundation</a:t>
            </a:r>
          </a:p>
        </p:txBody>
      </p:sp>
    </p:spTree>
    <p:extLst>
      <p:ext uri="{BB962C8B-B14F-4D97-AF65-F5344CB8AC3E}">
        <p14:creationId xmlns:p14="http://schemas.microsoft.com/office/powerpoint/2010/main" val="3715688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35F8-4AA9-459C-98F1-1137FD0C8071}"/>
              </a:ext>
            </a:extLst>
          </p:cNvPr>
          <p:cNvSpPr>
            <a:spLocks noGrp="1"/>
          </p:cNvSpPr>
          <p:nvPr>
            <p:ph type="title"/>
          </p:nvPr>
        </p:nvSpPr>
        <p:spPr/>
        <p:txBody>
          <a:bodyPr/>
          <a:lstStyle/>
          <a:p>
            <a:r>
              <a:rPr lang="en-US" dirty="0"/>
              <a:t>Community Foundation Magic</a:t>
            </a:r>
          </a:p>
        </p:txBody>
      </p:sp>
      <p:pic>
        <p:nvPicPr>
          <p:cNvPr id="7" name="Content Placeholder 6">
            <a:extLst>
              <a:ext uri="{FF2B5EF4-FFF2-40B4-BE49-F238E27FC236}">
                <a16:creationId xmlns:a16="http://schemas.microsoft.com/office/drawing/2014/main" id="{B3C6DA10-CAB1-4101-975A-EFB7E80645AA}"/>
              </a:ext>
            </a:extLst>
          </p:cNvPr>
          <p:cNvPicPr>
            <a:picLocks noGrp="1" noChangeAspect="1"/>
          </p:cNvPicPr>
          <p:nvPr>
            <p:ph idx="1"/>
          </p:nvPr>
        </p:nvPicPr>
        <p:blipFill>
          <a:blip r:embed="rId2"/>
          <a:stretch>
            <a:fillRect/>
          </a:stretch>
        </p:blipFill>
        <p:spPr>
          <a:xfrm>
            <a:off x="6149452" y="2361173"/>
            <a:ext cx="5218333" cy="3101181"/>
          </a:xfrm>
          <a:prstGeom prst="rect">
            <a:avLst/>
          </a:prstGeom>
        </p:spPr>
      </p:pic>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E7DC6CA-F63A-4461-89F2-70DB8B3B64E6}"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3/25/2020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13549A-5205-4685-8B42-601FF426A3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5D6E-7930-402C-9243-18409FEB4411}"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F9085F5B-3ECD-4F54-B2A6-70B1BA839F7E}"/>
              </a:ext>
            </a:extLst>
          </p:cNvPr>
          <p:cNvSpPr txBox="1"/>
          <p:nvPr/>
        </p:nvSpPr>
        <p:spPr>
          <a:xfrm>
            <a:off x="1850065" y="4444044"/>
            <a:ext cx="394113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rebuchet MS" panose="020B0603020202020204"/>
                <a:ea typeface="+mn-ea"/>
                <a:cs typeface="+mn-cs"/>
              </a:rPr>
              <a:t>Mr. </a:t>
            </a:r>
            <a:r>
              <a:rPr kumimoji="0" lang="en-US" sz="2400" b="0" i="1" u="none" strike="noStrike" kern="1200" cap="none" spc="0" normalizeH="0" baseline="0" noProof="0" dirty="0" err="1">
                <a:ln>
                  <a:noFill/>
                </a:ln>
                <a:solidFill>
                  <a:prstClr val="black"/>
                </a:solidFill>
                <a:effectLst/>
                <a:uLnTx/>
                <a:uFillTx/>
                <a:latin typeface="Trebuchet MS" panose="020B0603020202020204"/>
                <a:ea typeface="+mn-ea"/>
                <a:cs typeface="+mn-cs"/>
              </a:rPr>
              <a:t>Santikos</a:t>
            </a:r>
            <a:r>
              <a:rPr kumimoji="0" lang="en-US" sz="2400" b="0" i="1" u="none" strike="noStrike" kern="1200" cap="none" spc="0" normalizeH="0" baseline="0" noProof="0" dirty="0">
                <a:ln>
                  <a:noFill/>
                </a:ln>
                <a:solidFill>
                  <a:prstClr val="black"/>
                </a:solidFill>
                <a:effectLst/>
                <a:uLnTx/>
                <a:uFillTx/>
                <a:latin typeface="Trebuchet MS" panose="020B0603020202020204"/>
                <a:ea typeface="+mn-ea"/>
                <a:cs typeface="+mn-cs"/>
              </a:rPr>
              <a:t> Left $600 Million to San Antonio Area Foundation</a:t>
            </a:r>
          </a:p>
        </p:txBody>
      </p:sp>
      <p:pic>
        <p:nvPicPr>
          <p:cNvPr id="6" name="Picture 5"/>
          <p:cNvPicPr>
            <a:picLocks noChangeAspect="1"/>
          </p:cNvPicPr>
          <p:nvPr/>
        </p:nvPicPr>
        <p:blipFill>
          <a:blip r:embed="rId3"/>
          <a:stretch>
            <a:fillRect/>
          </a:stretch>
        </p:blipFill>
        <p:spPr>
          <a:xfrm>
            <a:off x="1097280" y="2284563"/>
            <a:ext cx="5762625" cy="1162050"/>
          </a:xfrm>
          <a:prstGeom prst="rect">
            <a:avLst/>
          </a:prstGeom>
        </p:spPr>
      </p:pic>
    </p:spTree>
    <p:extLst>
      <p:ext uri="{BB962C8B-B14F-4D97-AF65-F5344CB8AC3E}">
        <p14:creationId xmlns:p14="http://schemas.microsoft.com/office/powerpoint/2010/main" val="370129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B49E-F8BF-42DD-9617-CFB73CE73442}"/>
              </a:ext>
            </a:extLst>
          </p:cNvPr>
          <p:cNvSpPr>
            <a:spLocks noGrp="1"/>
          </p:cNvSpPr>
          <p:nvPr>
            <p:ph type="title"/>
          </p:nvPr>
        </p:nvSpPr>
        <p:spPr>
          <a:xfrm>
            <a:off x="1097280" y="286603"/>
            <a:ext cx="10058400" cy="1450757"/>
          </a:xfrm>
        </p:spPr>
        <p:txBody>
          <a:bodyPr>
            <a:normAutofit/>
          </a:bodyPr>
          <a:lstStyle/>
          <a:p>
            <a:r>
              <a:rPr lang="en-US" dirty="0"/>
              <a:t>My Contact Information</a:t>
            </a:r>
          </a:p>
        </p:txBody>
      </p:sp>
      <p:pic>
        <p:nvPicPr>
          <p:cNvPr id="21" name="Content Placeholder 6">
            <a:extLst>
              <a:ext uri="{FF2B5EF4-FFF2-40B4-BE49-F238E27FC236}">
                <a16:creationId xmlns:a16="http://schemas.microsoft.com/office/drawing/2014/main" id="{48108BA5-2A04-4D75-BF65-4F940780009C}"/>
              </a:ext>
            </a:extLst>
          </p:cNvPr>
          <p:cNvPicPr>
            <a:picLocks noChangeAspect="1"/>
          </p:cNvPicPr>
          <p:nvPr/>
        </p:nvPicPr>
        <p:blipFill rotWithShape="1">
          <a:blip r:embed="rId2">
            <a:extLst>
              <a:ext uri="{28A0092B-C50C-407E-A947-70E740481C1C}">
                <a14:useLocalDpi xmlns:a14="http://schemas.microsoft.com/office/drawing/2010/main" val="0"/>
              </a:ext>
            </a:extLst>
          </a:blip>
          <a:srcRect l="13762" r="16014" b="2"/>
          <a:stretch/>
        </p:blipFill>
        <p:spPr>
          <a:xfrm>
            <a:off x="8020570" y="1916318"/>
            <a:ext cx="3135109" cy="3471012"/>
          </a:xfrm>
          <a:prstGeom prst="rect">
            <a:avLst/>
          </a:prstGeom>
        </p:spPr>
      </p:pic>
      <p:sp>
        <p:nvSpPr>
          <p:cNvPr id="4" name="Date Placeholder 3">
            <a:extLst>
              <a:ext uri="{FF2B5EF4-FFF2-40B4-BE49-F238E27FC236}">
                <a16:creationId xmlns:a16="http://schemas.microsoft.com/office/drawing/2014/main" id="{3BD0591A-9A3F-4B08-9A77-2CAFC8FCFCEB}"/>
              </a:ext>
            </a:extLst>
          </p:cNvPr>
          <p:cNvSpPr>
            <a:spLocks noGrp="1"/>
          </p:cNvSpPr>
          <p:nvPr>
            <p:ph type="dt" sz="half" idx="10"/>
          </p:nvPr>
        </p:nvSpPr>
        <p:spPr>
          <a:xfrm>
            <a:off x="1097280" y="6459785"/>
            <a:ext cx="2472271" cy="365125"/>
          </a:xfrm>
        </p:spPr>
        <p:txBody>
          <a:bodyPr>
            <a:normAutofit/>
          </a:bodyPr>
          <a:lstStyle/>
          <a:p>
            <a:pPr>
              <a:spcAft>
                <a:spcPts val="600"/>
              </a:spcAft>
            </a:pPr>
            <a:fld id="{A7352CE2-C517-4974-ABEA-21850C47ADDD}" type="datetime1">
              <a:rPr lang="en-US" smtClean="0"/>
              <a:pPr>
                <a:spcAft>
                  <a:spcPts val="600"/>
                </a:spcAft>
              </a:pPr>
              <a:t>3/25/2020</a:t>
            </a:fld>
            <a:endParaRPr lang="en-US"/>
          </a:p>
        </p:txBody>
      </p:sp>
      <p:sp>
        <p:nvSpPr>
          <p:cNvPr id="5" name="Slide Number Placeholder 4">
            <a:extLst>
              <a:ext uri="{FF2B5EF4-FFF2-40B4-BE49-F238E27FC236}">
                <a16:creationId xmlns:a16="http://schemas.microsoft.com/office/drawing/2014/main" id="{724B81DA-572F-4432-9E57-EEE43C564FA4}"/>
              </a:ext>
            </a:extLst>
          </p:cNvPr>
          <p:cNvSpPr>
            <a:spLocks noGrp="1"/>
          </p:cNvSpPr>
          <p:nvPr>
            <p:ph type="sldNum" sz="quarter" idx="12"/>
          </p:nvPr>
        </p:nvSpPr>
        <p:spPr>
          <a:xfrm>
            <a:off x="9900458" y="6459785"/>
            <a:ext cx="1312025" cy="365125"/>
          </a:xfrm>
        </p:spPr>
        <p:txBody>
          <a:bodyPr>
            <a:normAutofit/>
          </a:bodyPr>
          <a:lstStyle/>
          <a:p>
            <a:pPr>
              <a:spcAft>
                <a:spcPts val="600"/>
              </a:spcAft>
            </a:pPr>
            <a:fld id="{DB07ED12-6588-45E0-9E18-3E27797308BB}" type="slidenum">
              <a:rPr lang="en-US" smtClean="0"/>
              <a:pPr>
                <a:spcAft>
                  <a:spcPts val="600"/>
                </a:spcAft>
              </a:pPr>
              <a:t>3</a:t>
            </a:fld>
            <a:endParaRPr lang="en-US"/>
          </a:p>
        </p:txBody>
      </p:sp>
      <p:sp>
        <p:nvSpPr>
          <p:cNvPr id="9" name="Content Placeholder 8">
            <a:extLst>
              <a:ext uri="{FF2B5EF4-FFF2-40B4-BE49-F238E27FC236}">
                <a16:creationId xmlns:a16="http://schemas.microsoft.com/office/drawing/2014/main" id="{69C7048B-8707-4AC2-9C5F-795EA045731A}"/>
              </a:ext>
            </a:extLst>
          </p:cNvPr>
          <p:cNvSpPr>
            <a:spLocks noGrp="1"/>
          </p:cNvSpPr>
          <p:nvPr>
            <p:ph idx="1"/>
          </p:nvPr>
        </p:nvSpPr>
        <p:spPr/>
        <p:txBody>
          <a:bodyPr/>
          <a:lstStyle/>
          <a:p>
            <a:r>
              <a:rPr lang="en-US" dirty="0"/>
              <a:t>David Bennett</a:t>
            </a:r>
          </a:p>
          <a:p>
            <a:pPr lvl="1"/>
            <a:r>
              <a:rPr lang="en-US" dirty="0"/>
              <a:t>Cell:  260-804-5617</a:t>
            </a:r>
          </a:p>
          <a:p>
            <a:pPr lvl="1"/>
            <a:r>
              <a:rPr lang="en-US" dirty="0"/>
              <a:t>Email: </a:t>
            </a:r>
            <a:r>
              <a:rPr lang="en-US" dirty="0">
                <a:hlinkClick r:id="rId3"/>
              </a:rPr>
              <a:t>cfrtinstitute@gmail.com</a:t>
            </a:r>
            <a:endParaRPr lang="en-US" dirty="0"/>
          </a:p>
          <a:p>
            <a:pPr lvl="1"/>
            <a:r>
              <a:rPr lang="en-US" dirty="0"/>
              <a:t>Website: </a:t>
            </a:r>
            <a:r>
              <a:rPr lang="en-US" dirty="0">
                <a:hlinkClick r:id="rId3"/>
              </a:rPr>
              <a:t>www.cfrti.com</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0069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35F8-4AA9-459C-98F1-1137FD0C8071}"/>
              </a:ext>
            </a:extLst>
          </p:cNvPr>
          <p:cNvSpPr>
            <a:spLocks noGrp="1"/>
          </p:cNvSpPr>
          <p:nvPr>
            <p:ph type="title"/>
          </p:nvPr>
        </p:nvSpPr>
        <p:spPr>
          <a:xfrm>
            <a:off x="307571" y="0"/>
            <a:ext cx="10058400" cy="1450757"/>
          </a:xfrm>
        </p:spPr>
        <p:txBody>
          <a:bodyPr/>
          <a:lstStyle/>
          <a:p>
            <a:r>
              <a:rPr lang="en-US" dirty="0"/>
              <a:t>Community Foundation Magic</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B58C2C-8151-4EB5-A10F-CF178A955CE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3/25/2020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13549A-5205-4685-8B42-601FF426A3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5D6E-7930-402C-9243-18409FEB4411}" type="slidenum">
              <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E2EB6A4C-8614-4942-A603-E9D41350DDC6}"/>
              </a:ext>
            </a:extLst>
          </p:cNvPr>
          <p:cNvPicPr>
            <a:picLocks noChangeAspect="1"/>
          </p:cNvPicPr>
          <p:nvPr/>
        </p:nvPicPr>
        <p:blipFill>
          <a:blip r:embed="rId2"/>
          <a:stretch>
            <a:fillRect/>
          </a:stretch>
        </p:blipFill>
        <p:spPr>
          <a:xfrm>
            <a:off x="5801570" y="3085285"/>
            <a:ext cx="3209925" cy="3019425"/>
          </a:xfrm>
          <a:prstGeom prst="rect">
            <a:avLst/>
          </a:prstGeom>
        </p:spPr>
      </p:pic>
      <p:sp>
        <p:nvSpPr>
          <p:cNvPr id="9" name="TextBox 8">
            <a:extLst>
              <a:ext uri="{FF2B5EF4-FFF2-40B4-BE49-F238E27FC236}">
                <a16:creationId xmlns:a16="http://schemas.microsoft.com/office/drawing/2014/main" id="{CA156D36-4FE3-45EA-AC1C-9218D196DC4E}"/>
              </a:ext>
            </a:extLst>
          </p:cNvPr>
          <p:cNvSpPr txBox="1"/>
          <p:nvPr/>
        </p:nvSpPr>
        <p:spPr>
          <a:xfrm>
            <a:off x="8750653" y="2928938"/>
            <a:ext cx="344134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Trebuchet MS" panose="020B0603020202020204"/>
                <a:ea typeface="+mn-ea"/>
                <a:cs typeface="+mn-cs"/>
              </a:rPr>
              <a:t>David and Rita Nelson</a:t>
            </a:r>
          </a:p>
        </p:txBody>
      </p:sp>
      <p:sp>
        <p:nvSpPr>
          <p:cNvPr id="6" name="Content Placeholder 5">
            <a:extLst>
              <a:ext uri="{FF2B5EF4-FFF2-40B4-BE49-F238E27FC236}">
                <a16:creationId xmlns:a16="http://schemas.microsoft.com/office/drawing/2014/main" id="{E5FE210E-E2D1-4C09-A2BA-FEF2F4ABBB92}"/>
              </a:ext>
            </a:extLst>
          </p:cNvPr>
          <p:cNvSpPr>
            <a:spLocks noGrp="1"/>
          </p:cNvSpPr>
          <p:nvPr>
            <p:ph idx="1"/>
          </p:nvPr>
        </p:nvSpPr>
        <p:spPr>
          <a:xfrm>
            <a:off x="1097280" y="2083980"/>
            <a:ext cx="4619229" cy="3785113"/>
          </a:xfrm>
        </p:spPr>
        <p:txBody>
          <a:bodyPr>
            <a:normAutofit/>
          </a:bodyPr>
          <a:lstStyle/>
          <a:p>
            <a:pPr algn="ctr"/>
            <a:r>
              <a:rPr lang="en-US" sz="3200" dirty="0"/>
              <a:t>Mr. and Mrs. Nelson left a gift in excess of $100 million to the Fox Valley Community Foundation in Appleton, Wisconsin.</a:t>
            </a:r>
          </a:p>
        </p:txBody>
      </p:sp>
    </p:spTree>
    <p:extLst>
      <p:ext uri="{BB962C8B-B14F-4D97-AF65-F5344CB8AC3E}">
        <p14:creationId xmlns:p14="http://schemas.microsoft.com/office/powerpoint/2010/main" val="1187534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E092-B556-461A-9C53-DE405A1465F3}"/>
              </a:ext>
            </a:extLst>
          </p:cNvPr>
          <p:cNvSpPr>
            <a:spLocks noGrp="1"/>
          </p:cNvSpPr>
          <p:nvPr>
            <p:ph type="title"/>
          </p:nvPr>
        </p:nvSpPr>
        <p:spPr/>
        <p:txBody>
          <a:bodyPr/>
          <a:lstStyle/>
          <a:p>
            <a:r>
              <a:rPr lang="en-US" dirty="0" err="1"/>
              <a:t>Minger</a:t>
            </a:r>
            <a:r>
              <a:rPr lang="en-US" dirty="0"/>
              <a:t> Gift – Manistee, Michigan</a:t>
            </a:r>
          </a:p>
        </p:txBody>
      </p:sp>
      <p:pic>
        <p:nvPicPr>
          <p:cNvPr id="5" name="Content Placeholder 4">
            <a:extLst>
              <a:ext uri="{FF2B5EF4-FFF2-40B4-BE49-F238E27FC236}">
                <a16:creationId xmlns:a16="http://schemas.microsoft.com/office/drawing/2014/main" id="{085BDE16-1AE2-4392-90FE-F78C74B7918A}"/>
              </a:ext>
            </a:extLst>
          </p:cNvPr>
          <p:cNvPicPr>
            <a:picLocks noGrp="1" noChangeAspect="1"/>
          </p:cNvPicPr>
          <p:nvPr>
            <p:ph idx="1"/>
          </p:nvPr>
        </p:nvPicPr>
        <p:blipFill>
          <a:blip r:embed="rId2"/>
          <a:stretch>
            <a:fillRect/>
          </a:stretch>
        </p:blipFill>
        <p:spPr>
          <a:xfrm>
            <a:off x="718078" y="2081251"/>
            <a:ext cx="4857750" cy="2381250"/>
          </a:xfrm>
          <a:prstGeom prst="rect">
            <a:avLst/>
          </a:prstGeom>
        </p:spPr>
      </p:pic>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7DE2AD-6381-4981-B81A-917F7803FF53}"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3/25/2020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E1AC563-775C-4CD0-BD05-5BD7709162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C55D6E-7930-402C-9243-18409FEB44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49E6AB72-0446-4D2A-AF70-9B2F83E6B151}"/>
              </a:ext>
            </a:extLst>
          </p:cNvPr>
          <p:cNvPicPr>
            <a:picLocks noChangeAspect="1"/>
          </p:cNvPicPr>
          <p:nvPr/>
        </p:nvPicPr>
        <p:blipFill rotWithShape="1">
          <a:blip r:embed="rId3"/>
          <a:srcRect l="-6049" r="6049"/>
          <a:stretch/>
        </p:blipFill>
        <p:spPr>
          <a:xfrm>
            <a:off x="6215462" y="2157336"/>
            <a:ext cx="2377440" cy="2935525"/>
          </a:xfrm>
          <a:prstGeom prst="rect">
            <a:avLst/>
          </a:prstGeom>
        </p:spPr>
      </p:pic>
      <p:sp>
        <p:nvSpPr>
          <p:cNvPr id="7" name="TextBox 6">
            <a:extLst>
              <a:ext uri="{FF2B5EF4-FFF2-40B4-BE49-F238E27FC236}">
                <a16:creationId xmlns:a16="http://schemas.microsoft.com/office/drawing/2014/main" id="{B4FA4882-32E4-4129-8A22-ADBB2876F7B1}"/>
              </a:ext>
            </a:extLst>
          </p:cNvPr>
          <p:cNvSpPr txBox="1"/>
          <p:nvPr/>
        </p:nvSpPr>
        <p:spPr>
          <a:xfrm>
            <a:off x="902825" y="5092861"/>
            <a:ext cx="7082226"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Chemist at Dow Chemical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No family – never married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CF grew from $3 million to $25 million in just 2 years</a:t>
            </a:r>
          </a:p>
        </p:txBody>
      </p:sp>
    </p:spTree>
    <p:extLst>
      <p:ext uri="{BB962C8B-B14F-4D97-AF65-F5344CB8AC3E}">
        <p14:creationId xmlns:p14="http://schemas.microsoft.com/office/powerpoint/2010/main" val="205499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5A9D-4094-46D5-A664-9AEE7D7C6137}"/>
              </a:ext>
            </a:extLst>
          </p:cNvPr>
          <p:cNvSpPr>
            <a:spLocks noGrp="1"/>
          </p:cNvSpPr>
          <p:nvPr>
            <p:ph type="title"/>
          </p:nvPr>
        </p:nvSpPr>
        <p:spPr/>
        <p:txBody>
          <a:bodyPr/>
          <a:lstStyle/>
          <a:p>
            <a:r>
              <a:rPr lang="en-US" dirty="0"/>
              <a:t>Community Foundation Standards</a:t>
            </a:r>
            <a:br>
              <a:rPr lang="en-US" dirty="0"/>
            </a:br>
            <a:r>
              <a:rPr lang="en-US" sz="2400" i="1" dirty="0"/>
              <a:t>Raising the Bar on Quality and Integrity</a:t>
            </a:r>
          </a:p>
        </p:txBody>
      </p:sp>
      <p:sp>
        <p:nvSpPr>
          <p:cNvPr id="3" name="Content Placeholder 2">
            <a:extLst>
              <a:ext uri="{FF2B5EF4-FFF2-40B4-BE49-F238E27FC236}">
                <a16:creationId xmlns:a16="http://schemas.microsoft.com/office/drawing/2014/main" id="{567FD614-9DBF-4BDD-9930-145AD4A48C12}"/>
              </a:ext>
            </a:extLst>
          </p:cNvPr>
          <p:cNvSpPr>
            <a:spLocks noGrp="1"/>
          </p:cNvSpPr>
          <p:nvPr>
            <p:ph idx="1"/>
          </p:nvPr>
        </p:nvSpPr>
        <p:spPr/>
        <p:txBody>
          <a:bodyPr>
            <a:normAutofit/>
          </a:bodyPr>
          <a:lstStyle/>
          <a:p>
            <a:pPr algn="ctr"/>
            <a:r>
              <a:rPr lang="en-US" sz="2800" dirty="0"/>
              <a:t>As the community foundation field grew, leaders in the field came together to develop standards of quality and integrity – a type of  “Good Housekeeping Seal of Approval” for community foundations.</a:t>
            </a:r>
          </a:p>
          <a:p>
            <a:pPr algn="ctr"/>
            <a:endParaRPr lang="en-US" sz="2800" dirty="0"/>
          </a:p>
          <a:p>
            <a:pPr algn="ctr"/>
            <a:r>
              <a:rPr lang="en-US" sz="2800" dirty="0"/>
              <a:t>Community foundations who wish to be in compliance with the standards submit documentation of their compliance.  Impartial reviewers look at the documentation and, if approved, a community foundation can publicize their achievement.</a:t>
            </a:r>
          </a:p>
        </p:txBody>
      </p:sp>
      <p:sp>
        <p:nvSpPr>
          <p:cNvPr id="4" name="Date Placeholder 3">
            <a:extLst>
              <a:ext uri="{FF2B5EF4-FFF2-40B4-BE49-F238E27FC236}">
                <a16:creationId xmlns:a16="http://schemas.microsoft.com/office/drawing/2014/main" id="{47688227-A6EB-4B70-BFFA-7702A39C0B84}"/>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139FCD69-B130-4630-9BF8-E8E46C699D2C}"/>
              </a:ext>
            </a:extLst>
          </p:cNvPr>
          <p:cNvSpPr>
            <a:spLocks noGrp="1"/>
          </p:cNvSpPr>
          <p:nvPr>
            <p:ph type="sldNum" sz="quarter" idx="12"/>
          </p:nvPr>
        </p:nvSpPr>
        <p:spPr/>
        <p:txBody>
          <a:bodyPr/>
          <a:lstStyle/>
          <a:p>
            <a:fld id="{DB07ED12-6588-45E0-9E18-3E27797308BB}" type="slidenum">
              <a:rPr lang="en-US" smtClean="0"/>
              <a:pPr/>
              <a:t>32</a:t>
            </a:fld>
            <a:endParaRPr lang="en-US" dirty="0"/>
          </a:p>
        </p:txBody>
      </p:sp>
    </p:spTree>
    <p:extLst>
      <p:ext uri="{BB962C8B-B14F-4D97-AF65-F5344CB8AC3E}">
        <p14:creationId xmlns:p14="http://schemas.microsoft.com/office/powerpoint/2010/main" val="1224159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88B957-F6EB-4736-8905-58C3BE85DD76}" type="datetime1">
              <a:rPr lang="en-US" smtClean="0"/>
              <a:t>3/25/2020</a:t>
            </a:fld>
            <a:endParaRPr lang="en-US"/>
          </a:p>
        </p:txBody>
      </p:sp>
      <p:sp>
        <p:nvSpPr>
          <p:cNvPr id="2" name="Slide Number Placeholder 1"/>
          <p:cNvSpPr>
            <a:spLocks noGrp="1"/>
          </p:cNvSpPr>
          <p:nvPr>
            <p:ph type="sldNum" sz="quarter" idx="12"/>
          </p:nvPr>
        </p:nvSpPr>
        <p:spPr>
          <a:xfrm>
            <a:off x="5562600" y="6248401"/>
            <a:ext cx="2133600" cy="365125"/>
          </a:xfrm>
        </p:spPr>
        <p:txBody>
          <a:bodyPr/>
          <a:lstStyle/>
          <a:p>
            <a:pPr algn="ctr"/>
            <a:fld id="{35433F71-067C-44E5-B3B6-FF8A143584A7}" type="slidenum">
              <a:rPr lang="en-US" smtClean="0"/>
              <a:pPr algn="ctr"/>
              <a:t>33</a:t>
            </a:fld>
            <a:endParaRPr lang="en-US" dirty="0"/>
          </a:p>
        </p:txBody>
      </p:sp>
      <p:sp>
        <p:nvSpPr>
          <p:cNvPr id="3" name="Title 2"/>
          <p:cNvSpPr>
            <a:spLocks noGrp="1"/>
          </p:cNvSpPr>
          <p:nvPr>
            <p:ph type="title" idx="4294967295"/>
          </p:nvPr>
        </p:nvSpPr>
        <p:spPr>
          <a:xfrm>
            <a:off x="1018309" y="308263"/>
            <a:ext cx="8610600" cy="1143000"/>
          </a:xfrm>
          <a:prstGeom prst="rect">
            <a:avLst/>
          </a:prstGeom>
        </p:spPr>
        <p:txBody>
          <a:bodyPr>
            <a:normAutofit/>
          </a:bodyPr>
          <a:lstStyle/>
          <a:p>
            <a:pPr algn="l"/>
            <a:r>
              <a:rPr lang="en-US" sz="3200" b="1" dirty="0">
                <a:solidFill>
                  <a:schemeClr val="tx1"/>
                </a:solidFill>
              </a:rPr>
              <a:t>The Major Areas of National Standards include:</a:t>
            </a:r>
          </a:p>
        </p:txBody>
      </p:sp>
      <p:sp>
        <p:nvSpPr>
          <p:cNvPr id="4" name="Content Placeholder 3"/>
          <p:cNvSpPr>
            <a:spLocks noGrp="1"/>
          </p:cNvSpPr>
          <p:nvPr>
            <p:ph idx="4294967295"/>
          </p:nvPr>
        </p:nvSpPr>
        <p:spPr>
          <a:xfrm>
            <a:off x="1624445" y="1780309"/>
            <a:ext cx="8458200" cy="4343400"/>
          </a:xfrm>
          <a:prstGeom prst="rect">
            <a:avLst/>
          </a:prstGeom>
        </p:spPr>
        <p:txBody>
          <a:bodyPr/>
          <a:lstStyle/>
          <a:p>
            <a:pPr marL="457200" lvl="1" indent="-457200">
              <a:spcBef>
                <a:spcPts val="0"/>
              </a:spcBef>
              <a:spcAft>
                <a:spcPts val="800"/>
              </a:spcAft>
              <a:buFont typeface="Wingdings" panose="05000000000000000000" pitchFamily="2" charset="2"/>
              <a:buChar char="§"/>
            </a:pPr>
            <a:r>
              <a:rPr lang="en-US" sz="2600" dirty="0">
                <a:ln w="11430" cmpd="sng">
                  <a:noFill/>
                  <a:prstDash val="solid"/>
                  <a:miter lim="800000"/>
                </a:ln>
              </a:rPr>
              <a:t>Mission, Structure and Governance</a:t>
            </a:r>
          </a:p>
          <a:p>
            <a:pPr marL="457200" lvl="1" indent="-457200">
              <a:spcBef>
                <a:spcPts val="0"/>
              </a:spcBef>
              <a:spcAft>
                <a:spcPts val="800"/>
              </a:spcAft>
              <a:buFont typeface="Wingdings" panose="05000000000000000000" pitchFamily="2" charset="2"/>
              <a:buChar char="§"/>
            </a:pPr>
            <a:r>
              <a:rPr lang="en-US" sz="2600" dirty="0">
                <a:ln w="11430" cmpd="sng">
                  <a:noFill/>
                  <a:prstDash val="solid"/>
                  <a:miter lim="800000"/>
                </a:ln>
              </a:rPr>
              <a:t>Resource Development</a:t>
            </a:r>
          </a:p>
          <a:p>
            <a:pPr marL="457200" lvl="1" indent="-457200">
              <a:spcBef>
                <a:spcPts val="0"/>
              </a:spcBef>
              <a:spcAft>
                <a:spcPts val="800"/>
              </a:spcAft>
              <a:buFont typeface="Wingdings" panose="05000000000000000000" pitchFamily="2" charset="2"/>
              <a:buChar char="§"/>
            </a:pPr>
            <a:r>
              <a:rPr lang="en-US" sz="2600" dirty="0">
                <a:ln w="11430" cmpd="sng">
                  <a:noFill/>
                  <a:prstDash val="solid"/>
                  <a:miter lim="800000"/>
                </a:ln>
              </a:rPr>
              <a:t>Stewardship and Accountability</a:t>
            </a:r>
          </a:p>
          <a:p>
            <a:pPr marL="457200" lvl="1" indent="-457200">
              <a:spcBef>
                <a:spcPts val="0"/>
              </a:spcBef>
              <a:spcAft>
                <a:spcPts val="800"/>
              </a:spcAft>
              <a:buFont typeface="Wingdings" panose="05000000000000000000" pitchFamily="2" charset="2"/>
              <a:buChar char="§"/>
            </a:pPr>
            <a:r>
              <a:rPr lang="en-US" sz="2600" dirty="0" err="1">
                <a:ln w="11430" cmpd="sng">
                  <a:noFill/>
                  <a:prstDash val="solid"/>
                  <a:miter lim="800000"/>
                </a:ln>
              </a:rPr>
              <a:t>Grantmaking</a:t>
            </a:r>
            <a:r>
              <a:rPr lang="en-US" sz="2600" dirty="0">
                <a:ln w="11430" cmpd="sng">
                  <a:noFill/>
                  <a:prstDash val="solid"/>
                  <a:miter lim="800000"/>
                </a:ln>
              </a:rPr>
              <a:t> and Community Leadership</a:t>
            </a:r>
          </a:p>
          <a:p>
            <a:pPr marL="457200" lvl="1" indent="-457200">
              <a:spcBef>
                <a:spcPts val="0"/>
              </a:spcBef>
              <a:spcAft>
                <a:spcPts val="800"/>
              </a:spcAft>
              <a:buFont typeface="Wingdings" panose="05000000000000000000" pitchFamily="2" charset="2"/>
              <a:buChar char="§"/>
            </a:pPr>
            <a:r>
              <a:rPr lang="en-US" sz="2600" dirty="0">
                <a:ln w="11430" cmpd="sng">
                  <a:noFill/>
                  <a:prstDash val="solid"/>
                  <a:miter lim="800000"/>
                </a:ln>
              </a:rPr>
              <a:t>Donor Relations</a:t>
            </a:r>
          </a:p>
          <a:p>
            <a:pPr marL="457200" lvl="1" indent="-457200">
              <a:spcBef>
                <a:spcPts val="0"/>
              </a:spcBef>
              <a:spcAft>
                <a:spcPts val="800"/>
              </a:spcAft>
              <a:buFont typeface="Wingdings" panose="05000000000000000000" pitchFamily="2" charset="2"/>
              <a:buChar char="§"/>
            </a:pPr>
            <a:r>
              <a:rPr lang="en-US" sz="2600" dirty="0">
                <a:ln w="11430" cmpd="sng">
                  <a:noFill/>
                  <a:prstDash val="solid"/>
                  <a:miter lim="800000"/>
                </a:ln>
              </a:rPr>
              <a:t>Communications</a:t>
            </a:r>
          </a:p>
          <a:p>
            <a:endParaRPr lang="en-US" sz="2000" dirty="0">
              <a:ln w="11430" cmpd="sng">
                <a:noFill/>
                <a:prstDash val="solid"/>
                <a:miter lim="800000"/>
              </a:ln>
            </a:endParaRPr>
          </a:p>
        </p:txBody>
      </p:sp>
    </p:spTree>
    <p:extLst>
      <p:ext uri="{BB962C8B-B14F-4D97-AF65-F5344CB8AC3E}">
        <p14:creationId xmlns:p14="http://schemas.microsoft.com/office/powerpoint/2010/main" val="2533535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4791" y="152400"/>
            <a:ext cx="10120745" cy="1143000"/>
          </a:xfrm>
        </p:spPr>
        <p:txBody>
          <a:bodyPr>
            <a:normAutofit/>
          </a:bodyPr>
          <a:lstStyle/>
          <a:p>
            <a:r>
              <a:rPr lang="en-US" sz="4000" b="1" dirty="0"/>
              <a:t>National Standards for Community Foundations</a:t>
            </a:r>
          </a:p>
        </p:txBody>
      </p:sp>
      <p:sp>
        <p:nvSpPr>
          <p:cNvPr id="4" name="Content Placeholder 3"/>
          <p:cNvSpPr>
            <a:spLocks noGrp="1"/>
          </p:cNvSpPr>
          <p:nvPr>
            <p:ph idx="1"/>
          </p:nvPr>
        </p:nvSpPr>
        <p:spPr>
          <a:xfrm>
            <a:off x="554344" y="1887682"/>
            <a:ext cx="10120744" cy="4724400"/>
          </a:xfrm>
        </p:spPr>
        <p:txBody>
          <a:bodyPr>
            <a:normAutofit/>
          </a:bodyPr>
          <a:lstStyle/>
          <a:p>
            <a:pPr algn="ctr">
              <a:spcBef>
                <a:spcPts val="0"/>
              </a:spcBef>
              <a:spcAft>
                <a:spcPts val="800"/>
              </a:spcAft>
            </a:pPr>
            <a:r>
              <a:rPr lang="en-US" sz="3200" dirty="0"/>
              <a:t>The national standards are administered by the National Standards Board, which is a supporting organization of the Council on Foundations</a:t>
            </a:r>
          </a:p>
          <a:p>
            <a:pPr algn="ctr">
              <a:spcBef>
                <a:spcPts val="0"/>
              </a:spcBef>
              <a:spcAft>
                <a:spcPts val="800"/>
              </a:spcAft>
            </a:pPr>
            <a:r>
              <a:rPr lang="en-US" sz="3200" dirty="0"/>
              <a:t>Participation is voluntary; those foundations who choose to participate pay an annual fee to cover the costs of program administration</a:t>
            </a:r>
          </a:p>
          <a:p>
            <a:pPr algn="ctr">
              <a:spcBef>
                <a:spcPts val="0"/>
              </a:spcBef>
              <a:spcAft>
                <a:spcPts val="800"/>
              </a:spcAft>
            </a:pPr>
            <a:endParaRPr lang="en-US" sz="3200" dirty="0"/>
          </a:p>
          <a:p>
            <a:pPr algn="ctr">
              <a:spcBef>
                <a:spcPts val="0"/>
              </a:spcBef>
              <a:spcAft>
                <a:spcPts val="800"/>
              </a:spcAft>
            </a:pPr>
            <a:r>
              <a:rPr lang="en-US" sz="3200" dirty="0"/>
              <a:t>As shown on the next page, around two-thirds of community foundations choose to participate</a:t>
            </a:r>
          </a:p>
          <a:p>
            <a:pPr>
              <a:spcBef>
                <a:spcPts val="0"/>
              </a:spcBef>
              <a:spcAft>
                <a:spcPts val="800"/>
              </a:spcAft>
            </a:pPr>
            <a:endParaRPr lang="en-US" sz="3200" dirty="0"/>
          </a:p>
          <a:p>
            <a:pPr>
              <a:spcBef>
                <a:spcPts val="0"/>
              </a:spcBef>
              <a:spcAft>
                <a:spcPts val="800"/>
              </a:spcAft>
            </a:pPr>
            <a:endParaRPr lang="en-US" sz="3200" dirty="0"/>
          </a:p>
          <a:p>
            <a:pPr>
              <a:spcBef>
                <a:spcPts val="0"/>
              </a:spcBef>
              <a:spcAft>
                <a:spcPts val="800"/>
              </a:spcAft>
            </a:pPr>
            <a:endParaRPr lang="en-US" sz="2400" dirty="0"/>
          </a:p>
        </p:txBody>
      </p:sp>
      <p:sp>
        <p:nvSpPr>
          <p:cNvPr id="6" name="Date Placeholder 5"/>
          <p:cNvSpPr>
            <a:spLocks noGrp="1"/>
          </p:cNvSpPr>
          <p:nvPr>
            <p:ph type="dt" sz="half" idx="10"/>
          </p:nvPr>
        </p:nvSpPr>
        <p:spPr/>
        <p:txBody>
          <a:bodyPr/>
          <a:lstStyle/>
          <a:p>
            <a:fld id="{2675BC2B-56BE-471E-8BFB-C3E46FAF893D}" type="datetime1">
              <a:rPr lang="en-US" smtClean="0"/>
              <a:t>3/25/2020</a:t>
            </a:fld>
            <a:endParaRPr lang="en-US"/>
          </a:p>
        </p:txBody>
      </p:sp>
      <p:sp>
        <p:nvSpPr>
          <p:cNvPr id="2" name="Slide Number Placeholder 1"/>
          <p:cNvSpPr>
            <a:spLocks noGrp="1"/>
          </p:cNvSpPr>
          <p:nvPr>
            <p:ph type="sldNum" sz="quarter" idx="12"/>
          </p:nvPr>
        </p:nvSpPr>
        <p:spPr/>
        <p:txBody>
          <a:bodyPr/>
          <a:lstStyle/>
          <a:p>
            <a:fld id="{35433F71-067C-44E5-B3B6-FF8A143584A7}" type="slidenum">
              <a:rPr lang="en-US" smtClean="0"/>
              <a:t>34</a:t>
            </a:fld>
            <a:endParaRPr lang="en-US"/>
          </a:p>
        </p:txBody>
      </p:sp>
    </p:spTree>
    <p:extLst>
      <p:ext uri="{BB962C8B-B14F-4D97-AF65-F5344CB8AC3E}">
        <p14:creationId xmlns:p14="http://schemas.microsoft.com/office/powerpoint/2010/main" val="554965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67DB582-7D0F-4726-A2C8-098300237215}"/>
              </a:ext>
            </a:extLst>
          </p:cNvPr>
          <p:cNvPicPr>
            <a:picLocks noGrp="1" noChangeAspect="1"/>
          </p:cNvPicPr>
          <p:nvPr>
            <p:ph idx="1"/>
          </p:nvPr>
        </p:nvPicPr>
        <p:blipFill>
          <a:blip r:embed="rId2"/>
          <a:stretch>
            <a:fillRect/>
          </a:stretch>
        </p:blipFill>
        <p:spPr>
          <a:xfrm>
            <a:off x="1597152" y="-126049"/>
            <a:ext cx="9058656" cy="6114593"/>
          </a:xfrm>
          <a:prstGeom prst="rect">
            <a:avLst/>
          </a:prstGeom>
        </p:spPr>
      </p:pic>
      <p:sp>
        <p:nvSpPr>
          <p:cNvPr id="4" name="Date Placeholder 3">
            <a:extLst>
              <a:ext uri="{FF2B5EF4-FFF2-40B4-BE49-F238E27FC236}">
                <a16:creationId xmlns:a16="http://schemas.microsoft.com/office/drawing/2014/main" id="{9B526064-4469-4064-91F8-3A1F733CC5D9}"/>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6CD05943-2E6B-4B73-A47D-FE46056763C0}"/>
              </a:ext>
            </a:extLst>
          </p:cNvPr>
          <p:cNvSpPr>
            <a:spLocks noGrp="1"/>
          </p:cNvSpPr>
          <p:nvPr>
            <p:ph type="sldNum" sz="quarter" idx="12"/>
          </p:nvPr>
        </p:nvSpPr>
        <p:spPr/>
        <p:txBody>
          <a:bodyPr/>
          <a:lstStyle/>
          <a:p>
            <a:fld id="{DB07ED12-6588-45E0-9E18-3E27797308BB}" type="slidenum">
              <a:rPr lang="en-US" smtClean="0"/>
              <a:pPr/>
              <a:t>35</a:t>
            </a:fld>
            <a:endParaRPr lang="en-US" dirty="0"/>
          </a:p>
        </p:txBody>
      </p:sp>
    </p:spTree>
    <p:extLst>
      <p:ext uri="{BB962C8B-B14F-4D97-AF65-F5344CB8AC3E}">
        <p14:creationId xmlns:p14="http://schemas.microsoft.com/office/powerpoint/2010/main" val="704828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3EC6-AC56-44EA-A34C-6779C43BCC00}"/>
              </a:ext>
            </a:extLst>
          </p:cNvPr>
          <p:cNvSpPr>
            <a:spLocks noGrp="1"/>
          </p:cNvSpPr>
          <p:nvPr>
            <p:ph type="title"/>
          </p:nvPr>
        </p:nvSpPr>
        <p:spPr>
          <a:xfrm>
            <a:off x="531628" y="339766"/>
            <a:ext cx="11440632" cy="2010030"/>
          </a:xfrm>
        </p:spPr>
        <p:txBody>
          <a:bodyPr>
            <a:normAutofit fontScale="90000"/>
          </a:bodyPr>
          <a:lstStyle/>
          <a:p>
            <a:r>
              <a:rPr lang="en-US" dirty="0"/>
              <a:t>If a community foundation is found to be in compliance with the standards, they can use the following symbol in their marketing material:</a:t>
            </a:r>
          </a:p>
        </p:txBody>
      </p:sp>
      <p:pic>
        <p:nvPicPr>
          <p:cNvPr id="7" name="Content Placeholder 6">
            <a:extLst>
              <a:ext uri="{FF2B5EF4-FFF2-40B4-BE49-F238E27FC236}">
                <a16:creationId xmlns:a16="http://schemas.microsoft.com/office/drawing/2014/main" id="{E3794990-8BB5-4730-A005-4E29EC6C4C7B}"/>
              </a:ext>
            </a:extLst>
          </p:cNvPr>
          <p:cNvPicPr>
            <a:picLocks noGrp="1" noChangeAspect="1"/>
          </p:cNvPicPr>
          <p:nvPr>
            <p:ph idx="1"/>
          </p:nvPr>
        </p:nvPicPr>
        <p:blipFill>
          <a:blip r:embed="rId2"/>
          <a:stretch>
            <a:fillRect/>
          </a:stretch>
        </p:blipFill>
        <p:spPr>
          <a:xfrm>
            <a:off x="4169292" y="2198768"/>
            <a:ext cx="4241425" cy="3799609"/>
          </a:xfrm>
          <a:prstGeom prst="rect">
            <a:avLst/>
          </a:prstGeom>
        </p:spPr>
      </p:pic>
      <p:sp>
        <p:nvSpPr>
          <p:cNvPr id="3" name="Date Placeholder 2"/>
          <p:cNvSpPr>
            <a:spLocks noGrp="1"/>
          </p:cNvSpPr>
          <p:nvPr>
            <p:ph type="dt" sz="half" idx="10"/>
          </p:nvPr>
        </p:nvSpPr>
        <p:spPr/>
        <p:txBody>
          <a:bodyPr/>
          <a:lstStyle/>
          <a:p>
            <a:fld id="{E7E8C64C-FCEE-4703-912A-28DA50968B58}" type="datetime1">
              <a:rPr lang="en-US" smtClean="0"/>
              <a:t>3/25/2020</a:t>
            </a:fld>
            <a:endParaRPr lang="en-US"/>
          </a:p>
        </p:txBody>
      </p:sp>
      <p:sp>
        <p:nvSpPr>
          <p:cNvPr id="4" name="Slide Number Placeholder 3"/>
          <p:cNvSpPr>
            <a:spLocks noGrp="1"/>
          </p:cNvSpPr>
          <p:nvPr>
            <p:ph type="sldNum" sz="quarter" idx="12"/>
          </p:nvPr>
        </p:nvSpPr>
        <p:spPr/>
        <p:txBody>
          <a:bodyPr/>
          <a:lstStyle/>
          <a:p>
            <a:fld id="{DB07ED12-6588-45E0-9E18-3E27797308BB}" type="slidenum">
              <a:rPr lang="en-US" smtClean="0"/>
              <a:t>36</a:t>
            </a:fld>
            <a:endParaRPr lang="en-US"/>
          </a:p>
        </p:txBody>
      </p:sp>
    </p:spTree>
    <p:extLst>
      <p:ext uri="{BB962C8B-B14F-4D97-AF65-F5344CB8AC3E}">
        <p14:creationId xmlns:p14="http://schemas.microsoft.com/office/powerpoint/2010/main" val="395017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8E7A-9E13-4A96-9C20-7F495680B8DB}"/>
              </a:ext>
            </a:extLst>
          </p:cNvPr>
          <p:cNvSpPr>
            <a:spLocks noGrp="1"/>
          </p:cNvSpPr>
          <p:nvPr>
            <p:ph type="title"/>
          </p:nvPr>
        </p:nvSpPr>
        <p:spPr/>
        <p:txBody>
          <a:bodyPr/>
          <a:lstStyle/>
          <a:p>
            <a:r>
              <a:rPr lang="en-US" dirty="0"/>
              <a:t>Associations and Affinity Groups</a:t>
            </a:r>
          </a:p>
        </p:txBody>
      </p:sp>
      <p:sp>
        <p:nvSpPr>
          <p:cNvPr id="3" name="Text Placeholder 2">
            <a:extLst>
              <a:ext uri="{FF2B5EF4-FFF2-40B4-BE49-F238E27FC236}">
                <a16:creationId xmlns:a16="http://schemas.microsoft.com/office/drawing/2014/main" id="{F6DA6DBD-2DCC-4DCF-BE7F-24EEF550CAF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3DDB4FD-1881-4DE9-92B0-15F2B1114EA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302495-6F57-4094-92FC-3148AC6F16E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3/25/2020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4453EC6-58B9-42EA-B861-0AB11AEC38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7ED12-6588-45E0-9E18-3E27797308B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988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1ECA-C462-43B1-97E9-944A95FCA8B4}"/>
              </a:ext>
            </a:extLst>
          </p:cNvPr>
          <p:cNvSpPr>
            <a:spLocks noGrp="1"/>
          </p:cNvSpPr>
          <p:nvPr>
            <p:ph type="title"/>
          </p:nvPr>
        </p:nvSpPr>
        <p:spPr/>
        <p:txBody>
          <a:bodyPr/>
          <a:lstStyle/>
          <a:p>
            <a:pPr algn="ctr"/>
            <a:r>
              <a:rPr lang="en-US" dirty="0"/>
              <a:t>National and State Associations</a:t>
            </a:r>
          </a:p>
        </p:txBody>
      </p:sp>
      <p:sp>
        <p:nvSpPr>
          <p:cNvPr id="3" name="Content Placeholder 2">
            <a:extLst>
              <a:ext uri="{FF2B5EF4-FFF2-40B4-BE49-F238E27FC236}">
                <a16:creationId xmlns:a16="http://schemas.microsoft.com/office/drawing/2014/main" id="{72E6E4F1-92D2-46D5-A3E1-171845970A6F}"/>
              </a:ext>
            </a:extLst>
          </p:cNvPr>
          <p:cNvSpPr>
            <a:spLocks noGrp="1"/>
          </p:cNvSpPr>
          <p:nvPr>
            <p:ph idx="1"/>
          </p:nvPr>
        </p:nvSpPr>
        <p:spPr>
          <a:xfrm>
            <a:off x="382772" y="1845734"/>
            <a:ext cx="11355572" cy="4023360"/>
          </a:xfrm>
        </p:spPr>
        <p:txBody>
          <a:bodyPr>
            <a:normAutofit/>
          </a:bodyPr>
          <a:lstStyle/>
          <a:p>
            <a:pPr marL="0" indent="0" algn="ctr">
              <a:buNone/>
            </a:pPr>
            <a:r>
              <a:rPr lang="en-US" sz="2400" dirty="0"/>
              <a:t>Community foundations can choose to be part of national and statewide associations.</a:t>
            </a:r>
          </a:p>
          <a:p>
            <a:pPr marL="0" indent="0" algn="ctr">
              <a:buNone/>
            </a:pPr>
            <a:r>
              <a:rPr lang="en-US" sz="2400" dirty="0"/>
              <a:t>At the national level, the largest organization representing foundations is the Council on Foundations.  The Council provides training, legal advice, and networking opportunities to community foundations as well as other types of foundations.</a:t>
            </a:r>
          </a:p>
          <a:p>
            <a:pPr marL="0" indent="0" algn="ctr">
              <a:buNone/>
            </a:pPr>
            <a:r>
              <a:rPr lang="en-US" sz="2400" dirty="0"/>
              <a:t>Community foundations may also have access to a statewide association which also provide training, conferences and other opportunities for community foundations.</a:t>
            </a:r>
          </a:p>
        </p:txBody>
      </p:sp>
      <p:sp>
        <p:nvSpPr>
          <p:cNvPr id="6" name="Date Placeholder 5"/>
          <p:cNvSpPr>
            <a:spLocks noGrp="1"/>
          </p:cNvSpPr>
          <p:nvPr>
            <p:ph type="dt" sz="half" idx="10"/>
          </p:nvPr>
        </p:nvSpPr>
        <p:spPr/>
        <p:txBody>
          <a:bodyPr/>
          <a:lstStyle/>
          <a:p>
            <a:fld id="{30F633EB-BA57-4D68-A455-7C64F6613455}" type="datetime1">
              <a:rPr lang="en-US" smtClean="0"/>
              <a:t>3/25/2020</a:t>
            </a:fld>
            <a:endParaRPr lang="en-US"/>
          </a:p>
        </p:txBody>
      </p:sp>
      <p:sp>
        <p:nvSpPr>
          <p:cNvPr id="5" name="Slide Number Placeholder 4">
            <a:extLst>
              <a:ext uri="{FF2B5EF4-FFF2-40B4-BE49-F238E27FC236}">
                <a16:creationId xmlns:a16="http://schemas.microsoft.com/office/drawing/2014/main" id="{8C877CA0-AC6B-49F5-B85E-456D20B0F4E4}"/>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714251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1ECA-C462-43B1-97E9-944A95FCA8B4}"/>
              </a:ext>
            </a:extLst>
          </p:cNvPr>
          <p:cNvSpPr>
            <a:spLocks noGrp="1"/>
          </p:cNvSpPr>
          <p:nvPr>
            <p:ph type="title"/>
          </p:nvPr>
        </p:nvSpPr>
        <p:spPr/>
        <p:txBody>
          <a:bodyPr/>
          <a:lstStyle/>
          <a:p>
            <a:pPr algn="ctr"/>
            <a:r>
              <a:rPr lang="en-US" dirty="0"/>
              <a:t>Affinity Groups</a:t>
            </a:r>
          </a:p>
        </p:txBody>
      </p:sp>
      <p:sp>
        <p:nvSpPr>
          <p:cNvPr id="3" name="Content Placeholder 2">
            <a:extLst>
              <a:ext uri="{FF2B5EF4-FFF2-40B4-BE49-F238E27FC236}">
                <a16:creationId xmlns:a16="http://schemas.microsoft.com/office/drawing/2014/main" id="{72E6E4F1-92D2-46D5-A3E1-171845970A6F}"/>
              </a:ext>
            </a:extLst>
          </p:cNvPr>
          <p:cNvSpPr>
            <a:spLocks noGrp="1"/>
          </p:cNvSpPr>
          <p:nvPr>
            <p:ph idx="1"/>
          </p:nvPr>
        </p:nvSpPr>
        <p:spPr>
          <a:xfrm>
            <a:off x="382772" y="1845734"/>
            <a:ext cx="11355572" cy="4023360"/>
          </a:xfrm>
        </p:spPr>
        <p:txBody>
          <a:bodyPr>
            <a:normAutofit/>
          </a:bodyPr>
          <a:lstStyle/>
          <a:p>
            <a:pPr marL="0" indent="0" algn="ctr">
              <a:buNone/>
            </a:pPr>
            <a:r>
              <a:rPr lang="en-US" sz="2400" dirty="0"/>
              <a:t>Staff at a Community Foundation also have the opportunity for education, training and networking through “affinity groups”, which bring together staff with similar job functions.</a:t>
            </a:r>
          </a:p>
        </p:txBody>
      </p:sp>
      <p:sp>
        <p:nvSpPr>
          <p:cNvPr id="6" name="Date Placeholder 5"/>
          <p:cNvSpPr>
            <a:spLocks noGrp="1"/>
          </p:cNvSpPr>
          <p:nvPr>
            <p:ph type="dt" sz="half" idx="10"/>
          </p:nvPr>
        </p:nvSpPr>
        <p:spPr/>
        <p:txBody>
          <a:bodyPr/>
          <a:lstStyle/>
          <a:p>
            <a:fld id="{30F633EB-BA57-4D68-A455-7C64F6613455}" type="datetime1">
              <a:rPr lang="en-US" smtClean="0"/>
              <a:t>3/25/2020</a:t>
            </a:fld>
            <a:endParaRPr lang="en-US"/>
          </a:p>
        </p:txBody>
      </p:sp>
      <p:sp>
        <p:nvSpPr>
          <p:cNvPr id="5" name="Slide Number Placeholder 4">
            <a:extLst>
              <a:ext uri="{FF2B5EF4-FFF2-40B4-BE49-F238E27FC236}">
                <a16:creationId xmlns:a16="http://schemas.microsoft.com/office/drawing/2014/main" id="{8C877CA0-AC6B-49F5-B85E-456D20B0F4E4}"/>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8" name="Picture 7">
            <a:extLst>
              <a:ext uri="{FF2B5EF4-FFF2-40B4-BE49-F238E27FC236}">
                <a16:creationId xmlns:a16="http://schemas.microsoft.com/office/drawing/2014/main" id="{4E4503AB-D059-48A6-96AB-B05216189307}"/>
              </a:ext>
            </a:extLst>
          </p:cNvPr>
          <p:cNvPicPr>
            <a:picLocks noChangeAspect="1"/>
          </p:cNvPicPr>
          <p:nvPr/>
        </p:nvPicPr>
        <p:blipFill>
          <a:blip r:embed="rId2"/>
          <a:stretch>
            <a:fillRect/>
          </a:stretch>
        </p:blipFill>
        <p:spPr>
          <a:xfrm>
            <a:off x="566959" y="3014662"/>
            <a:ext cx="4905375" cy="1285875"/>
          </a:xfrm>
          <a:prstGeom prst="rect">
            <a:avLst/>
          </a:prstGeom>
        </p:spPr>
      </p:pic>
      <p:pic>
        <p:nvPicPr>
          <p:cNvPr id="9" name="Content Placeholder 5">
            <a:extLst>
              <a:ext uri="{FF2B5EF4-FFF2-40B4-BE49-F238E27FC236}">
                <a16:creationId xmlns:a16="http://schemas.microsoft.com/office/drawing/2014/main" id="{943115DB-36A4-4A1D-8AAF-5B22F895BA1D}"/>
              </a:ext>
            </a:extLst>
          </p:cNvPr>
          <p:cNvPicPr>
            <a:picLocks noChangeAspect="1"/>
          </p:cNvPicPr>
          <p:nvPr/>
        </p:nvPicPr>
        <p:blipFill>
          <a:blip r:embed="rId3"/>
          <a:stretch>
            <a:fillRect/>
          </a:stretch>
        </p:blipFill>
        <p:spPr>
          <a:xfrm>
            <a:off x="7208310" y="2960731"/>
            <a:ext cx="3386974" cy="1101982"/>
          </a:xfrm>
          <a:prstGeom prst="rect">
            <a:avLst/>
          </a:prstGeom>
        </p:spPr>
      </p:pic>
      <p:pic>
        <p:nvPicPr>
          <p:cNvPr id="10" name="Picture 9">
            <a:extLst>
              <a:ext uri="{FF2B5EF4-FFF2-40B4-BE49-F238E27FC236}">
                <a16:creationId xmlns:a16="http://schemas.microsoft.com/office/drawing/2014/main" id="{A3FC6097-73AD-48EC-872D-5AC94E579228}"/>
              </a:ext>
            </a:extLst>
          </p:cNvPr>
          <p:cNvPicPr>
            <a:picLocks noChangeAspect="1"/>
          </p:cNvPicPr>
          <p:nvPr/>
        </p:nvPicPr>
        <p:blipFill>
          <a:blip r:embed="rId4"/>
          <a:stretch>
            <a:fillRect/>
          </a:stretch>
        </p:blipFill>
        <p:spPr>
          <a:xfrm>
            <a:off x="1652808" y="4891228"/>
            <a:ext cx="2733675" cy="752475"/>
          </a:xfrm>
          <a:prstGeom prst="rect">
            <a:avLst/>
          </a:prstGeom>
        </p:spPr>
      </p:pic>
      <p:pic>
        <p:nvPicPr>
          <p:cNvPr id="11" name="Picture 10">
            <a:extLst>
              <a:ext uri="{FF2B5EF4-FFF2-40B4-BE49-F238E27FC236}">
                <a16:creationId xmlns:a16="http://schemas.microsoft.com/office/drawing/2014/main" id="{2C974B2F-4561-44B6-A126-81E75E8F9015}"/>
              </a:ext>
            </a:extLst>
          </p:cNvPr>
          <p:cNvPicPr>
            <a:picLocks noChangeAspect="1"/>
          </p:cNvPicPr>
          <p:nvPr/>
        </p:nvPicPr>
        <p:blipFill>
          <a:blip r:embed="rId5"/>
          <a:stretch>
            <a:fillRect/>
          </a:stretch>
        </p:blipFill>
        <p:spPr>
          <a:xfrm>
            <a:off x="7468284" y="4815028"/>
            <a:ext cx="2867025" cy="828675"/>
          </a:xfrm>
          <a:prstGeom prst="rect">
            <a:avLst/>
          </a:prstGeom>
        </p:spPr>
      </p:pic>
    </p:spTree>
    <p:extLst>
      <p:ext uri="{BB962C8B-B14F-4D97-AF65-F5344CB8AC3E}">
        <p14:creationId xmlns:p14="http://schemas.microsoft.com/office/powerpoint/2010/main" val="163973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p:txBody>
          <a:bodyPr/>
          <a:lstStyle/>
          <a:p>
            <a:r>
              <a:rPr lang="en-US" dirty="0"/>
              <a:t>Birth of Community Foundations</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The first community foundation was created in Cleveland in 1914.  While local economies change over time, in 1914 Cleveland was a center of business and wealth creation – steel, shipping and banking, to name just a few industries that were important.</a:t>
            </a:r>
          </a:p>
          <a:p>
            <a:pPr algn="ctr"/>
            <a:endParaRPr lang="en-US" sz="2800" dirty="0"/>
          </a:p>
          <a:p>
            <a:pPr algn="ctr"/>
            <a:r>
              <a:rPr lang="en-US" sz="2800" dirty="0"/>
              <a:t>It is generally recognized that Frederick Goff, a businessman from Cleveland, was the founder of the first community foundation – The Cleveland Foundation</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4</a:t>
            </a:fld>
            <a:endParaRPr lang="en-US" dirty="0"/>
          </a:p>
        </p:txBody>
      </p:sp>
    </p:spTree>
    <p:extLst>
      <p:ext uri="{BB962C8B-B14F-4D97-AF65-F5344CB8AC3E}">
        <p14:creationId xmlns:p14="http://schemas.microsoft.com/office/powerpoint/2010/main" val="512039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B49E-F8BF-42DD-9617-CFB73CE73442}"/>
              </a:ext>
            </a:extLst>
          </p:cNvPr>
          <p:cNvSpPr>
            <a:spLocks noGrp="1"/>
          </p:cNvSpPr>
          <p:nvPr>
            <p:ph type="title"/>
          </p:nvPr>
        </p:nvSpPr>
        <p:spPr>
          <a:xfrm>
            <a:off x="1097280" y="286603"/>
            <a:ext cx="10058400" cy="1450757"/>
          </a:xfrm>
        </p:spPr>
        <p:txBody>
          <a:bodyPr>
            <a:normAutofit/>
          </a:bodyPr>
          <a:lstStyle/>
          <a:p>
            <a:r>
              <a:rPr lang="en-US" dirty="0"/>
              <a:t>My Contact Information</a:t>
            </a:r>
          </a:p>
        </p:txBody>
      </p:sp>
      <p:sp>
        <p:nvSpPr>
          <p:cNvPr id="4" name="Date Placeholder 3">
            <a:extLst>
              <a:ext uri="{FF2B5EF4-FFF2-40B4-BE49-F238E27FC236}">
                <a16:creationId xmlns:a16="http://schemas.microsoft.com/office/drawing/2014/main" id="{3BD0591A-9A3F-4B08-9A77-2CAFC8FCFCEB}"/>
              </a:ext>
            </a:extLst>
          </p:cNvPr>
          <p:cNvSpPr>
            <a:spLocks noGrp="1"/>
          </p:cNvSpPr>
          <p:nvPr>
            <p:ph type="dt" sz="half" idx="10"/>
          </p:nvPr>
        </p:nvSpPr>
        <p:spPr>
          <a:xfrm>
            <a:off x="1097280" y="6459785"/>
            <a:ext cx="2472271" cy="365125"/>
          </a:xfrm>
        </p:spPr>
        <p:txBody>
          <a:bodyPr>
            <a:normAutofit/>
          </a:bodyPr>
          <a:lstStyle/>
          <a:p>
            <a:pPr>
              <a:spcAft>
                <a:spcPts val="600"/>
              </a:spcAft>
            </a:pPr>
            <a:fld id="{A7352CE2-C517-4974-ABEA-21850C47ADDD}" type="datetime1">
              <a:rPr lang="en-US" smtClean="0"/>
              <a:pPr>
                <a:spcAft>
                  <a:spcPts val="600"/>
                </a:spcAft>
              </a:pPr>
              <a:t>3/25/2020</a:t>
            </a:fld>
            <a:endParaRPr lang="en-US"/>
          </a:p>
        </p:txBody>
      </p:sp>
      <p:sp>
        <p:nvSpPr>
          <p:cNvPr id="5" name="Slide Number Placeholder 4">
            <a:extLst>
              <a:ext uri="{FF2B5EF4-FFF2-40B4-BE49-F238E27FC236}">
                <a16:creationId xmlns:a16="http://schemas.microsoft.com/office/drawing/2014/main" id="{724B81DA-572F-4432-9E57-EEE43C564FA4}"/>
              </a:ext>
            </a:extLst>
          </p:cNvPr>
          <p:cNvSpPr>
            <a:spLocks noGrp="1"/>
          </p:cNvSpPr>
          <p:nvPr>
            <p:ph type="sldNum" sz="quarter" idx="12"/>
          </p:nvPr>
        </p:nvSpPr>
        <p:spPr>
          <a:xfrm>
            <a:off x="9900458" y="6459785"/>
            <a:ext cx="1312025" cy="365125"/>
          </a:xfrm>
        </p:spPr>
        <p:txBody>
          <a:bodyPr>
            <a:normAutofit/>
          </a:bodyPr>
          <a:lstStyle/>
          <a:p>
            <a:pPr>
              <a:spcAft>
                <a:spcPts val="600"/>
              </a:spcAft>
            </a:pPr>
            <a:fld id="{DB07ED12-6588-45E0-9E18-3E27797308BB}" type="slidenum">
              <a:rPr lang="en-US" smtClean="0"/>
              <a:pPr>
                <a:spcAft>
                  <a:spcPts val="600"/>
                </a:spcAft>
              </a:pPr>
              <a:t>40</a:t>
            </a:fld>
            <a:endParaRPr lang="en-US"/>
          </a:p>
        </p:txBody>
      </p:sp>
      <p:sp>
        <p:nvSpPr>
          <p:cNvPr id="9" name="Content Placeholder 8">
            <a:extLst>
              <a:ext uri="{FF2B5EF4-FFF2-40B4-BE49-F238E27FC236}">
                <a16:creationId xmlns:a16="http://schemas.microsoft.com/office/drawing/2014/main" id="{69C7048B-8707-4AC2-9C5F-795EA045731A}"/>
              </a:ext>
            </a:extLst>
          </p:cNvPr>
          <p:cNvSpPr>
            <a:spLocks noGrp="1"/>
          </p:cNvSpPr>
          <p:nvPr>
            <p:ph idx="1"/>
          </p:nvPr>
        </p:nvSpPr>
        <p:spPr/>
        <p:txBody>
          <a:bodyPr/>
          <a:lstStyle/>
          <a:p>
            <a:r>
              <a:rPr lang="en-US" dirty="0"/>
              <a:t>That’s it for Knowledge Nugget #1.  If you want to test what you learned, there’s a short quiz located elsewhere on this website.</a:t>
            </a:r>
          </a:p>
          <a:p>
            <a:r>
              <a:rPr lang="en-US" dirty="0"/>
              <a:t>If you have any questions or comments, please contact me using this information</a:t>
            </a:r>
          </a:p>
          <a:p>
            <a:r>
              <a:rPr lang="en-US" dirty="0"/>
              <a:t>David Bennett</a:t>
            </a:r>
          </a:p>
          <a:p>
            <a:pPr lvl="1"/>
            <a:r>
              <a:rPr lang="en-US" dirty="0"/>
              <a:t>Cell:  260-804-5617</a:t>
            </a:r>
          </a:p>
          <a:p>
            <a:pPr lvl="1"/>
            <a:r>
              <a:rPr lang="en-US" dirty="0"/>
              <a:t>Email: </a:t>
            </a:r>
            <a:r>
              <a:rPr lang="en-US" dirty="0">
                <a:hlinkClick r:id="rId2"/>
              </a:rPr>
              <a:t>cfrtinstitute@gmail.com</a:t>
            </a:r>
            <a:endParaRPr lang="en-US" dirty="0"/>
          </a:p>
          <a:p>
            <a:pPr lvl="1"/>
            <a:r>
              <a:rPr lang="en-US" dirty="0"/>
              <a:t>Website: </a:t>
            </a:r>
            <a:r>
              <a:rPr lang="en-US" dirty="0">
                <a:hlinkClick r:id="rId2"/>
              </a:rPr>
              <a:t>www.cfrti.com</a:t>
            </a:r>
            <a:endParaRPr lang="en-US" dirty="0"/>
          </a:p>
          <a:p>
            <a:pPr lvl="1"/>
            <a:endParaRPr lang="en-US" dirty="0"/>
          </a:p>
          <a:p>
            <a:pPr marL="201168" lvl="1" indent="0" algn="ctr">
              <a:buNone/>
            </a:pPr>
            <a:r>
              <a:rPr lang="en-US" sz="3600" i="1" dirty="0"/>
              <a:t>Keep up the good work … what you are doing for your community is </a:t>
            </a:r>
            <a:r>
              <a:rPr lang="en-US" sz="3600" i="1" u="sng" dirty="0"/>
              <a:t>so important.</a:t>
            </a:r>
          </a:p>
          <a:p>
            <a:pPr lvl="1"/>
            <a:endParaRPr lang="en-US" dirty="0"/>
          </a:p>
        </p:txBody>
      </p:sp>
    </p:spTree>
    <p:extLst>
      <p:ext uri="{BB962C8B-B14F-4D97-AF65-F5344CB8AC3E}">
        <p14:creationId xmlns:p14="http://schemas.microsoft.com/office/powerpoint/2010/main" val="11286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F016-40F0-4C04-BD7A-2CD1940CEF5D}"/>
              </a:ext>
            </a:extLst>
          </p:cNvPr>
          <p:cNvSpPr>
            <a:spLocks noGrp="1"/>
          </p:cNvSpPr>
          <p:nvPr>
            <p:ph type="title"/>
          </p:nvPr>
        </p:nvSpPr>
        <p:spPr>
          <a:xfrm>
            <a:off x="318622" y="324734"/>
            <a:ext cx="5777378" cy="1038373"/>
          </a:xfrm>
        </p:spPr>
        <p:txBody>
          <a:bodyPr>
            <a:normAutofit/>
          </a:bodyPr>
          <a:lstStyle/>
          <a:p>
            <a:r>
              <a:rPr lang="en-US" dirty="0"/>
              <a:t>Cleveland Foundation</a:t>
            </a:r>
          </a:p>
        </p:txBody>
      </p:sp>
      <p:sp>
        <p:nvSpPr>
          <p:cNvPr id="11" name="Content Placeholder 10">
            <a:extLst>
              <a:ext uri="{FF2B5EF4-FFF2-40B4-BE49-F238E27FC236}">
                <a16:creationId xmlns:a16="http://schemas.microsoft.com/office/drawing/2014/main" id="{00CC7346-9627-4D0F-97BC-504B803B17AA}"/>
              </a:ext>
            </a:extLst>
          </p:cNvPr>
          <p:cNvSpPr>
            <a:spLocks noGrp="1"/>
          </p:cNvSpPr>
          <p:nvPr>
            <p:ph idx="1"/>
          </p:nvPr>
        </p:nvSpPr>
        <p:spPr>
          <a:xfrm>
            <a:off x="655321" y="2575034"/>
            <a:ext cx="5120113" cy="3462228"/>
          </a:xfrm>
        </p:spPr>
        <p:txBody>
          <a:bodyPr>
            <a:normAutofit/>
          </a:bodyPr>
          <a:lstStyle/>
          <a:p>
            <a:r>
              <a:rPr lang="en-US" sz="4800" dirty="0"/>
              <a:t>First Community Foundation - Created in 1914</a:t>
            </a:r>
          </a:p>
          <a:p>
            <a:endParaRPr lang="en-US" sz="1800" dirty="0"/>
          </a:p>
        </p:txBody>
      </p:sp>
      <p:sp>
        <p:nvSpPr>
          <p:cNvPr id="4" name="Date Placeholder 3">
            <a:extLst>
              <a:ext uri="{FF2B5EF4-FFF2-40B4-BE49-F238E27FC236}">
                <a16:creationId xmlns:a16="http://schemas.microsoft.com/office/drawing/2014/main" id="{456094D2-6C6D-47F2-8B0A-8AE9D4B94936}"/>
              </a:ext>
            </a:extLst>
          </p:cNvPr>
          <p:cNvSpPr>
            <a:spLocks noGrp="1"/>
          </p:cNvSpPr>
          <p:nvPr>
            <p:ph type="dt" sz="half" idx="10"/>
          </p:nvPr>
        </p:nvSpPr>
        <p:spPr>
          <a:xfrm>
            <a:off x="655320" y="6037262"/>
            <a:ext cx="2743200" cy="365125"/>
          </a:xfrm>
        </p:spPr>
        <p:txBody>
          <a:bodyPr>
            <a:normAutofit/>
          </a:bodyPr>
          <a:lstStyle/>
          <a:p>
            <a:pPr>
              <a:spcAft>
                <a:spcPts val="600"/>
              </a:spcAft>
            </a:pPr>
            <a:fld id="{A7352CE2-C517-4974-ABEA-21850C47ADDD}" type="datetime1">
              <a:rPr lang="en-US" smtClean="0"/>
              <a:pPr>
                <a:spcAft>
                  <a:spcPts val="600"/>
                </a:spcAft>
              </a:pPr>
              <a:t>3/25/2020</a:t>
            </a:fld>
            <a:endParaRPr lang="en-US"/>
          </a:p>
        </p:txBody>
      </p:sp>
      <p:sp>
        <p:nvSpPr>
          <p:cNvPr id="5" name="Slide Number Placeholder 4">
            <a:extLst>
              <a:ext uri="{FF2B5EF4-FFF2-40B4-BE49-F238E27FC236}">
                <a16:creationId xmlns:a16="http://schemas.microsoft.com/office/drawing/2014/main" id="{A3BA3242-881F-41EC-B773-F4722C7237E6}"/>
              </a:ext>
            </a:extLst>
          </p:cNvPr>
          <p:cNvSpPr>
            <a:spLocks noGrp="1"/>
          </p:cNvSpPr>
          <p:nvPr>
            <p:ph type="sldNum" sz="quarter" idx="12"/>
          </p:nvPr>
        </p:nvSpPr>
        <p:spPr>
          <a:xfrm>
            <a:off x="6941820" y="6356350"/>
            <a:ext cx="1165860" cy="365125"/>
          </a:xfrm>
        </p:spPr>
        <p:txBody>
          <a:bodyPr>
            <a:normAutofit/>
          </a:bodyPr>
          <a:lstStyle/>
          <a:p>
            <a:pPr>
              <a:spcAft>
                <a:spcPts val="600"/>
              </a:spcAft>
            </a:pPr>
            <a:fld id="{DB07ED12-6588-45E0-9E18-3E27797308BB}" type="slidenum">
              <a:rPr lang="en-US" smtClean="0"/>
              <a:pPr>
                <a:spcAft>
                  <a:spcPts val="600"/>
                </a:spcAft>
              </a:pPr>
              <a:t>5</a:t>
            </a:fld>
            <a:endParaRPr lang="en-US"/>
          </a:p>
        </p:txBody>
      </p:sp>
      <p:pic>
        <p:nvPicPr>
          <p:cNvPr id="9" name="Content Placeholder 5">
            <a:extLst>
              <a:ext uri="{FF2B5EF4-FFF2-40B4-BE49-F238E27FC236}">
                <a16:creationId xmlns:a16="http://schemas.microsoft.com/office/drawing/2014/main" id="{50D5E895-4D7C-4DAD-B5CA-FCEC2D00A1CB}"/>
              </a:ext>
            </a:extLst>
          </p:cNvPr>
          <p:cNvPicPr>
            <a:picLocks noChangeAspect="1"/>
          </p:cNvPicPr>
          <p:nvPr/>
        </p:nvPicPr>
        <p:blipFill rotWithShape="1">
          <a:blip r:embed="rId2"/>
          <a:srcRect l="19192" r="23044"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9617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8D7F-105B-405A-831B-5F7D1610B6B2}"/>
              </a:ext>
            </a:extLst>
          </p:cNvPr>
          <p:cNvSpPr>
            <a:spLocks noGrp="1"/>
          </p:cNvSpPr>
          <p:nvPr>
            <p:ph type="title"/>
          </p:nvPr>
        </p:nvSpPr>
        <p:spPr>
          <a:xfrm>
            <a:off x="4965430" y="629268"/>
            <a:ext cx="6586491" cy="1286160"/>
          </a:xfrm>
        </p:spPr>
        <p:txBody>
          <a:bodyPr anchor="b">
            <a:normAutofit/>
          </a:bodyPr>
          <a:lstStyle/>
          <a:p>
            <a:r>
              <a:rPr lang="en-US" dirty="0"/>
              <a:t>Frederick Goff</a:t>
            </a:r>
          </a:p>
        </p:txBody>
      </p:sp>
      <p:sp>
        <p:nvSpPr>
          <p:cNvPr id="11" name="Content Placeholder 10">
            <a:extLst>
              <a:ext uri="{FF2B5EF4-FFF2-40B4-BE49-F238E27FC236}">
                <a16:creationId xmlns:a16="http://schemas.microsoft.com/office/drawing/2014/main" id="{4401744F-3513-4D56-915D-8C6CE0EB330B}"/>
              </a:ext>
            </a:extLst>
          </p:cNvPr>
          <p:cNvSpPr>
            <a:spLocks noGrp="1"/>
          </p:cNvSpPr>
          <p:nvPr>
            <p:ph idx="1"/>
          </p:nvPr>
        </p:nvSpPr>
        <p:spPr>
          <a:xfrm>
            <a:off x="4965431" y="2438400"/>
            <a:ext cx="6586489" cy="3785419"/>
          </a:xfrm>
        </p:spPr>
        <p:txBody>
          <a:bodyPr>
            <a:normAutofit/>
          </a:bodyPr>
          <a:lstStyle/>
          <a:p>
            <a:r>
              <a:rPr lang="en-US" sz="2000" dirty="0"/>
              <a:t>Determined to find a better method for passing money from one generation to the next</a:t>
            </a:r>
          </a:p>
          <a:p>
            <a:r>
              <a:rPr lang="en-US" sz="2000" dirty="0"/>
              <a:t>Encouraged individuals to “pool” their money to meet the ever-changing needs of the community. </a:t>
            </a:r>
          </a:p>
          <a:p>
            <a:r>
              <a:rPr lang="en-US" sz="2000" dirty="0"/>
              <a:t>In 1914, he created The Cleveland Foundation. </a:t>
            </a:r>
          </a:p>
          <a:p>
            <a:r>
              <a:rPr lang="en-US" sz="2000" dirty="0"/>
              <a:t>The income generated by their investment would be allocated back into the community by an advisory team of local community leaders.</a:t>
            </a:r>
          </a:p>
        </p:txBody>
      </p:sp>
      <p:sp>
        <p:nvSpPr>
          <p:cNvPr id="4" name="Date Placeholder 3">
            <a:extLst>
              <a:ext uri="{FF2B5EF4-FFF2-40B4-BE49-F238E27FC236}">
                <a16:creationId xmlns:a16="http://schemas.microsoft.com/office/drawing/2014/main" id="{82C4207C-C0FD-4998-9B56-86E88A5F376A}"/>
              </a:ext>
            </a:extLst>
          </p:cNvPr>
          <p:cNvSpPr>
            <a:spLocks noGrp="1"/>
          </p:cNvSpPr>
          <p:nvPr>
            <p:ph type="dt" sz="half" idx="10"/>
          </p:nvPr>
        </p:nvSpPr>
        <p:spPr>
          <a:xfrm>
            <a:off x="838200" y="6356350"/>
            <a:ext cx="2049855" cy="365125"/>
          </a:xfrm>
        </p:spPr>
        <p:txBody>
          <a:bodyPr>
            <a:normAutofit/>
          </a:bodyPr>
          <a:lstStyle/>
          <a:p>
            <a:pPr>
              <a:spcAft>
                <a:spcPts val="600"/>
              </a:spcAft>
            </a:pPr>
            <a:fld id="{A7352CE2-C517-4974-ABEA-21850C47ADDD}" type="datetime1">
              <a:rPr lang="en-US">
                <a:solidFill>
                  <a:srgbClr val="FFFFFF"/>
                </a:solidFill>
              </a:rPr>
              <a:pPr>
                <a:spcAft>
                  <a:spcPts val="600"/>
                </a:spcAft>
              </a:pPr>
              <a:t>3/25/2020</a:t>
            </a:fld>
            <a:endParaRPr lang="en-US">
              <a:solidFill>
                <a:srgbClr val="FFFFFF"/>
              </a:solidFill>
            </a:endParaRPr>
          </a:p>
        </p:txBody>
      </p:sp>
      <p:sp>
        <p:nvSpPr>
          <p:cNvPr id="5" name="Slide Number Placeholder 4">
            <a:extLst>
              <a:ext uri="{FF2B5EF4-FFF2-40B4-BE49-F238E27FC236}">
                <a16:creationId xmlns:a16="http://schemas.microsoft.com/office/drawing/2014/main" id="{49EDD490-5805-4BEC-AF42-5E495FFBB669}"/>
              </a:ext>
            </a:extLst>
          </p:cNvPr>
          <p:cNvSpPr>
            <a:spLocks noGrp="1"/>
          </p:cNvSpPr>
          <p:nvPr>
            <p:ph type="sldNum" sz="quarter" idx="12"/>
          </p:nvPr>
        </p:nvSpPr>
        <p:spPr>
          <a:xfrm>
            <a:off x="10167042" y="6356350"/>
            <a:ext cx="1186758" cy="365125"/>
          </a:xfrm>
        </p:spPr>
        <p:txBody>
          <a:bodyPr>
            <a:normAutofit/>
          </a:bodyPr>
          <a:lstStyle/>
          <a:p>
            <a:pPr>
              <a:spcAft>
                <a:spcPts val="600"/>
              </a:spcAft>
            </a:pPr>
            <a:fld id="{DB07ED12-6588-45E0-9E18-3E27797308BB}" type="slidenum">
              <a:rPr lang="en-US" smtClean="0"/>
              <a:pPr>
                <a:spcAft>
                  <a:spcPts val="600"/>
                </a:spcAft>
              </a:pPr>
              <a:t>6</a:t>
            </a:fld>
            <a:endParaRPr lang="en-US"/>
          </a:p>
        </p:txBody>
      </p:sp>
      <p:pic>
        <p:nvPicPr>
          <p:cNvPr id="9" name="Content Placeholder 5">
            <a:extLst>
              <a:ext uri="{FF2B5EF4-FFF2-40B4-BE49-F238E27FC236}">
                <a16:creationId xmlns:a16="http://schemas.microsoft.com/office/drawing/2014/main" id="{6149DBCC-6D68-4A2C-B57E-B1D759747DF1}"/>
              </a:ext>
            </a:extLst>
          </p:cNvPr>
          <p:cNvPicPr>
            <a:picLocks noChangeAspect="1"/>
          </p:cNvPicPr>
          <p:nvPr/>
        </p:nvPicPr>
        <p:blipFill rotWithShape="1">
          <a:blip r:embed="rId2"/>
          <a:srcRect l="20073" r="17571" b="-2"/>
          <a:stretch/>
        </p:blipFill>
        <p:spPr>
          <a:xfrm>
            <a:off x="20" y="10"/>
            <a:ext cx="4635571" cy="6857990"/>
          </a:xfrm>
          <a:prstGeom prst="rect">
            <a:avLst/>
          </a:prstGeom>
          <a:effectLst/>
        </p:spPr>
      </p:pic>
    </p:spTree>
    <p:extLst>
      <p:ext uri="{BB962C8B-B14F-4D97-AF65-F5344CB8AC3E}">
        <p14:creationId xmlns:p14="http://schemas.microsoft.com/office/powerpoint/2010/main" val="81253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How Is A Community Foundation Created?</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fontScale="92500" lnSpcReduction="10000"/>
          </a:bodyPr>
          <a:lstStyle/>
          <a:p>
            <a:pPr algn="ctr"/>
            <a:r>
              <a:rPr lang="en-US" sz="2800" dirty="0"/>
              <a:t>A community foundation is created by a group of community leaders who come together and collectively decide to start the foundation.</a:t>
            </a:r>
          </a:p>
          <a:p>
            <a:pPr algn="ctr"/>
            <a:endParaRPr lang="en-US" sz="2800" dirty="0"/>
          </a:p>
          <a:p>
            <a:pPr algn="ctr"/>
            <a:r>
              <a:rPr lang="en-US" sz="2800" dirty="0"/>
              <a:t>Community foundations come in two types – trusts and corporations.  In the early years of the field, almost all community foundations were in trust form – that is, a trust was created which was governed by trustees.</a:t>
            </a:r>
          </a:p>
          <a:p>
            <a:pPr algn="ctr"/>
            <a:endParaRPr lang="en-US" sz="2800" dirty="0"/>
          </a:p>
          <a:p>
            <a:pPr algn="ctr"/>
            <a:r>
              <a:rPr lang="en-US" sz="2800" dirty="0"/>
              <a:t>In later years – and particularly for the last 30 years – nearly all community foundations that were created were in corporate form, and are governed by a board of directors.</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7</a:t>
            </a:fld>
            <a:endParaRPr lang="en-US" dirty="0"/>
          </a:p>
        </p:txBody>
      </p:sp>
    </p:spTree>
    <p:extLst>
      <p:ext uri="{BB962C8B-B14F-4D97-AF65-F5344CB8AC3E}">
        <p14:creationId xmlns:p14="http://schemas.microsoft.com/office/powerpoint/2010/main" val="27953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05E7-05D2-4640-9468-E9A2C595747A}"/>
              </a:ext>
            </a:extLst>
          </p:cNvPr>
          <p:cNvSpPr>
            <a:spLocks noGrp="1"/>
          </p:cNvSpPr>
          <p:nvPr>
            <p:ph type="title"/>
          </p:nvPr>
        </p:nvSpPr>
        <p:spPr>
          <a:xfrm>
            <a:off x="489098" y="286603"/>
            <a:ext cx="10666582" cy="1450757"/>
          </a:xfrm>
        </p:spPr>
        <p:txBody>
          <a:bodyPr/>
          <a:lstStyle/>
          <a:p>
            <a:r>
              <a:rPr lang="en-US" dirty="0"/>
              <a:t>The Community Foundation Field in 1931</a:t>
            </a:r>
          </a:p>
        </p:txBody>
      </p:sp>
      <p:sp>
        <p:nvSpPr>
          <p:cNvPr id="3" name="Content Placeholder 2">
            <a:extLst>
              <a:ext uri="{FF2B5EF4-FFF2-40B4-BE49-F238E27FC236}">
                <a16:creationId xmlns:a16="http://schemas.microsoft.com/office/drawing/2014/main" id="{AACC07AE-7077-48B9-AAD7-87ADA2624074}"/>
              </a:ext>
            </a:extLst>
          </p:cNvPr>
          <p:cNvSpPr>
            <a:spLocks noGrp="1"/>
          </p:cNvSpPr>
          <p:nvPr>
            <p:ph idx="1"/>
          </p:nvPr>
        </p:nvSpPr>
        <p:spPr/>
        <p:txBody>
          <a:bodyPr>
            <a:normAutofit/>
          </a:bodyPr>
          <a:lstStyle/>
          <a:p>
            <a:pPr algn="ctr"/>
            <a:r>
              <a:rPr lang="en-US" sz="2800" dirty="0"/>
              <a:t>The next slide shows a document created in 1931 which was a census of all of the community foundations which existed in that year.  The document lists 72 community foundations across the country – only 40 of which actually had assets in 1931.</a:t>
            </a:r>
          </a:p>
        </p:txBody>
      </p:sp>
      <p:sp>
        <p:nvSpPr>
          <p:cNvPr id="4" name="Date Placeholder 3">
            <a:extLst>
              <a:ext uri="{FF2B5EF4-FFF2-40B4-BE49-F238E27FC236}">
                <a16:creationId xmlns:a16="http://schemas.microsoft.com/office/drawing/2014/main" id="{7C952779-0E36-4F97-94F6-AB114534FCB3}"/>
              </a:ext>
            </a:extLst>
          </p:cNvPr>
          <p:cNvSpPr>
            <a:spLocks noGrp="1"/>
          </p:cNvSpPr>
          <p:nvPr>
            <p:ph type="dt" sz="half" idx="10"/>
          </p:nvPr>
        </p:nvSpPr>
        <p:spPr/>
        <p:txBody>
          <a:bodyPr/>
          <a:lstStyle/>
          <a:p>
            <a:fld id="{A7352CE2-C517-4974-ABEA-21850C47ADDD}" type="datetime1">
              <a:rPr lang="en-US" smtClean="0"/>
              <a:t>3/25/2020</a:t>
            </a:fld>
            <a:endParaRPr lang="en-US"/>
          </a:p>
        </p:txBody>
      </p:sp>
      <p:sp>
        <p:nvSpPr>
          <p:cNvPr id="5" name="Slide Number Placeholder 4">
            <a:extLst>
              <a:ext uri="{FF2B5EF4-FFF2-40B4-BE49-F238E27FC236}">
                <a16:creationId xmlns:a16="http://schemas.microsoft.com/office/drawing/2014/main" id="{54D9840D-0BB6-466C-A68F-036734458E68}"/>
              </a:ext>
            </a:extLst>
          </p:cNvPr>
          <p:cNvSpPr>
            <a:spLocks noGrp="1"/>
          </p:cNvSpPr>
          <p:nvPr>
            <p:ph type="sldNum" sz="quarter" idx="12"/>
          </p:nvPr>
        </p:nvSpPr>
        <p:spPr/>
        <p:txBody>
          <a:bodyPr/>
          <a:lstStyle/>
          <a:p>
            <a:fld id="{DB07ED12-6588-45E0-9E18-3E27797308BB}" type="slidenum">
              <a:rPr lang="en-US" smtClean="0"/>
              <a:pPr/>
              <a:t>8</a:t>
            </a:fld>
            <a:endParaRPr lang="en-US" dirty="0"/>
          </a:p>
        </p:txBody>
      </p:sp>
    </p:spTree>
    <p:extLst>
      <p:ext uri="{BB962C8B-B14F-4D97-AF65-F5344CB8AC3E}">
        <p14:creationId xmlns:p14="http://schemas.microsoft.com/office/powerpoint/2010/main" val="19120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satMod val="130000"/>
                  </a:schemeClr>
                </a:solidFill>
              </a:rPr>
              <a:t>Community Trusts in 1931</a:t>
            </a:r>
          </a:p>
        </p:txBody>
      </p:sp>
      <p:sp>
        <p:nvSpPr>
          <p:cNvPr id="6" name="Date Placeholder 5"/>
          <p:cNvSpPr>
            <a:spLocks noGrp="1"/>
          </p:cNvSpPr>
          <p:nvPr>
            <p:ph type="dt" sz="half" idx="10"/>
          </p:nvPr>
        </p:nvSpPr>
        <p:spPr/>
        <p:txBody>
          <a:bodyPr/>
          <a:lstStyle/>
          <a:p>
            <a:fld id="{C3772B9F-F14C-4891-B76B-CA1FAA4BD3B9}" type="datetime1">
              <a:rPr lang="en-US" smtClean="0"/>
              <a:t>3/25/2020</a:t>
            </a:fld>
            <a:endParaRPr lang="en-US"/>
          </a:p>
        </p:txBody>
      </p:sp>
      <p:sp>
        <p:nvSpPr>
          <p:cNvPr id="5" name="Slide Number Placeholder 4">
            <a:extLst>
              <a:ext uri="{FF2B5EF4-FFF2-40B4-BE49-F238E27FC236}">
                <a16:creationId xmlns:a16="http://schemas.microsoft.com/office/drawing/2014/main" id="{37F6957E-229A-4A82-B3AA-9B156169748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TextBox 2">
            <a:extLst>
              <a:ext uri="{FF2B5EF4-FFF2-40B4-BE49-F238E27FC236}">
                <a16:creationId xmlns:a16="http://schemas.microsoft.com/office/drawing/2014/main" id="{5F721481-A212-496E-A16C-32422F9102FF}"/>
              </a:ext>
            </a:extLst>
          </p:cNvPr>
          <p:cNvSpPr txBox="1"/>
          <p:nvPr/>
        </p:nvSpPr>
        <p:spPr>
          <a:xfrm>
            <a:off x="6400800" y="2286001"/>
            <a:ext cx="4797778" cy="1938992"/>
          </a:xfrm>
          <a:prstGeom prst="rect">
            <a:avLst/>
          </a:prstGeom>
          <a:noFill/>
        </p:spPr>
        <p:txBody>
          <a:bodyPr wrap="square" rtlCol="0">
            <a:spAutoFit/>
          </a:bodyPr>
          <a:lstStyle/>
          <a:p>
            <a:pPr algn="ctr"/>
            <a:r>
              <a:rPr lang="en-US" sz="2400" dirty="0"/>
              <a:t>72 Community Foundations</a:t>
            </a:r>
          </a:p>
          <a:p>
            <a:pPr algn="ctr"/>
            <a:r>
              <a:rPr lang="en-US" sz="2400" dirty="0"/>
              <a:t>	40 of which had funds</a:t>
            </a:r>
          </a:p>
          <a:p>
            <a:pPr algn="ctr"/>
            <a:endParaRPr lang="en-US" sz="2400" dirty="0"/>
          </a:p>
          <a:p>
            <a:pPr algn="ctr"/>
            <a:r>
              <a:rPr lang="en-US" sz="2400" dirty="0"/>
              <a:t>This document is available for download elsewhere on our website.</a:t>
            </a:r>
          </a:p>
        </p:txBody>
      </p:sp>
      <p:pic>
        <p:nvPicPr>
          <p:cNvPr id="3111" name="Picture 39">
            <a:extLst>
              <a:ext uri="{FF2B5EF4-FFF2-40B4-BE49-F238E27FC236}">
                <a16:creationId xmlns:a16="http://schemas.microsoft.com/office/drawing/2014/main" id="{4EA08978-B8F2-43FB-90A1-DC7F89885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27200"/>
            <a:ext cx="35687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3402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1822</Words>
  <Application>Microsoft Office PowerPoint</Application>
  <PresentationFormat>Widescreen</PresentationFormat>
  <Paragraphs>260</Paragraphs>
  <Slides>40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Calibri Light</vt:lpstr>
      <vt:lpstr>Euphemia</vt:lpstr>
      <vt:lpstr>Trebuchet MS</vt:lpstr>
      <vt:lpstr>Wingdings</vt:lpstr>
      <vt:lpstr>Retrospect</vt:lpstr>
      <vt:lpstr>1_Retrospect</vt:lpstr>
      <vt:lpstr>Knowledge Nugget #1: Community Foundation Structure and History</vt:lpstr>
      <vt:lpstr>Community Foundation Structure and History - Contents </vt:lpstr>
      <vt:lpstr>My Contact Information</vt:lpstr>
      <vt:lpstr>Birth of Community Foundations</vt:lpstr>
      <vt:lpstr>Cleveland Foundation</vt:lpstr>
      <vt:lpstr>Frederick Goff</vt:lpstr>
      <vt:lpstr>How Is A Community Foundation Created?</vt:lpstr>
      <vt:lpstr>The Community Foundation Field in 1931</vt:lpstr>
      <vt:lpstr>Community Trusts in 1931</vt:lpstr>
      <vt:lpstr>Growth in Last 30 Years</vt:lpstr>
      <vt:lpstr>Founding Year All Community Foundations</vt:lpstr>
      <vt:lpstr>Who Governs a Community Foundation?</vt:lpstr>
      <vt:lpstr>How is a Community Foundation defined?</vt:lpstr>
      <vt:lpstr>Definition of a Community Foundation</vt:lpstr>
      <vt:lpstr>So .. How many community foundations are there?</vt:lpstr>
      <vt:lpstr>So … How Many Community Foundations are there?</vt:lpstr>
      <vt:lpstr>So .. How many community foundations are there?</vt:lpstr>
      <vt:lpstr>Number of Foundations, By Size</vt:lpstr>
      <vt:lpstr>Assets Held by Community Foundations</vt:lpstr>
      <vt:lpstr>Assets of Foundations, By Size</vt:lpstr>
      <vt:lpstr>Assets Held by Community Foundations</vt:lpstr>
      <vt:lpstr>Largest Community Foundations</vt:lpstr>
      <vt:lpstr>Growth Of Community Foundations</vt:lpstr>
      <vt:lpstr>Assets of Community Foundations</vt:lpstr>
      <vt:lpstr>Growth Of Community Foundations</vt:lpstr>
      <vt:lpstr>Growth of CF Assets 2014-2016 (854 Community Foundations)</vt:lpstr>
      <vt:lpstr>Community Foundation Magic</vt:lpstr>
      <vt:lpstr>Community Foundation Magic</vt:lpstr>
      <vt:lpstr>Community Foundation Magic</vt:lpstr>
      <vt:lpstr>Community Foundation Magic</vt:lpstr>
      <vt:lpstr>Minger Gift – Manistee, Michigan</vt:lpstr>
      <vt:lpstr>Community Foundation Standards Raising the Bar on Quality and Integrity</vt:lpstr>
      <vt:lpstr>The Major Areas of National Standards include:</vt:lpstr>
      <vt:lpstr>National Standards for Community Foundations</vt:lpstr>
      <vt:lpstr>PowerPoint Presentation</vt:lpstr>
      <vt:lpstr>If a community foundation is found to be in compliance with the standards, they can use the following symbol in their marketing material:</vt:lpstr>
      <vt:lpstr>Associations and Affinity Groups</vt:lpstr>
      <vt:lpstr>National and State Associations</vt:lpstr>
      <vt:lpstr>Affinity Groups</vt:lpstr>
      <vt:lpstr>My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Community Foundations: Community Foundation Structure and History</dc:title>
  <dc:creator>David Bennett</dc:creator>
  <cp:lastModifiedBy>David Bennett</cp:lastModifiedBy>
  <cp:revision>13</cp:revision>
  <dcterms:created xsi:type="dcterms:W3CDTF">2020-03-21T14:25:46Z</dcterms:created>
  <dcterms:modified xsi:type="dcterms:W3CDTF">2020-03-25T13:34:49Z</dcterms:modified>
</cp:coreProperties>
</file>