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43"/>
  </p:notesMasterIdLst>
  <p:handoutMasterIdLst>
    <p:handoutMasterId r:id="rId44"/>
  </p:handoutMasterIdLst>
  <p:sldIdLst>
    <p:sldId id="1298" r:id="rId2"/>
    <p:sldId id="257" r:id="rId3"/>
    <p:sldId id="1299" r:id="rId4"/>
    <p:sldId id="1339" r:id="rId5"/>
    <p:sldId id="580" r:id="rId6"/>
    <p:sldId id="1340" r:id="rId7"/>
    <p:sldId id="1308" r:id="rId8"/>
    <p:sldId id="928" r:id="rId9"/>
    <p:sldId id="1341" r:id="rId10"/>
    <p:sldId id="1333" r:id="rId11"/>
    <p:sldId id="582" r:id="rId12"/>
    <p:sldId id="647" r:id="rId13"/>
    <p:sldId id="649" r:id="rId14"/>
    <p:sldId id="651" r:id="rId15"/>
    <p:sldId id="1336" r:id="rId16"/>
    <p:sldId id="653" r:id="rId17"/>
    <p:sldId id="1342" r:id="rId18"/>
    <p:sldId id="1218" r:id="rId19"/>
    <p:sldId id="1343" r:id="rId20"/>
    <p:sldId id="654" r:id="rId21"/>
    <p:sldId id="1347" r:id="rId22"/>
    <p:sldId id="876" r:id="rId23"/>
    <p:sldId id="1345" r:id="rId24"/>
    <p:sldId id="1334" r:id="rId25"/>
    <p:sldId id="1344" r:id="rId26"/>
    <p:sldId id="1337" r:id="rId27"/>
    <p:sldId id="1346" r:id="rId28"/>
    <p:sldId id="662" r:id="rId29"/>
    <p:sldId id="663" r:id="rId30"/>
    <p:sldId id="930" r:id="rId31"/>
    <p:sldId id="1348" r:id="rId32"/>
    <p:sldId id="1349" r:id="rId33"/>
    <p:sldId id="664" r:id="rId34"/>
    <p:sldId id="1212" r:id="rId35"/>
    <p:sldId id="1213" r:id="rId36"/>
    <p:sldId id="1338" r:id="rId37"/>
    <p:sldId id="1350" r:id="rId38"/>
    <p:sldId id="366" r:id="rId39"/>
    <p:sldId id="674" r:id="rId40"/>
    <p:sldId id="371" r:id="rId41"/>
    <p:sldId id="1351" r:id="rId4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DC6F62-9C90-49CC-955B-AAC91628BE7B}">
          <p14:sldIdLst>
            <p14:sldId id="1298"/>
            <p14:sldId id="257"/>
            <p14:sldId id="1299"/>
            <p14:sldId id="1339"/>
            <p14:sldId id="580"/>
            <p14:sldId id="1340"/>
            <p14:sldId id="1308"/>
            <p14:sldId id="928"/>
            <p14:sldId id="1341"/>
            <p14:sldId id="1333"/>
            <p14:sldId id="582"/>
            <p14:sldId id="647"/>
            <p14:sldId id="649"/>
            <p14:sldId id="651"/>
            <p14:sldId id="1336"/>
            <p14:sldId id="653"/>
            <p14:sldId id="1342"/>
            <p14:sldId id="1218"/>
            <p14:sldId id="1343"/>
            <p14:sldId id="654"/>
            <p14:sldId id="1347"/>
            <p14:sldId id="876"/>
            <p14:sldId id="1345"/>
            <p14:sldId id="1334"/>
            <p14:sldId id="1344"/>
            <p14:sldId id="1337"/>
            <p14:sldId id="1346"/>
            <p14:sldId id="662"/>
            <p14:sldId id="663"/>
            <p14:sldId id="930"/>
            <p14:sldId id="1348"/>
            <p14:sldId id="1349"/>
            <p14:sldId id="664"/>
            <p14:sldId id="1212"/>
            <p14:sldId id="1213"/>
            <p14:sldId id="1338"/>
            <p14:sldId id="1350"/>
            <p14:sldId id="366"/>
            <p14:sldId id="674"/>
            <p14:sldId id="371"/>
            <p14:sldId id="1351"/>
          </p14:sldIdLst>
        </p14:section>
        <p14:section name="Untitled Section" id="{EF575529-EE42-4F0D-A555-9EDDE5E680AB}">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ennett" initials="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guide orient="horz" pos="2160"/>
        <p:guide pos="3840"/>
      </p:guideLst>
    </p:cSldViewPr>
  </p:slideViewPr>
  <p:notesTextViewPr>
    <p:cViewPr>
      <p:scale>
        <a:sx n="3" d="2"/>
        <a:sy n="3" d="2"/>
      </p:scale>
      <p:origin x="0" y="0"/>
    </p:cViewPr>
  </p:notesTextViewPr>
  <p:sorterViewPr>
    <p:cViewPr>
      <p:scale>
        <a:sx n="150" d="100"/>
        <a:sy n="150" d="100"/>
      </p:scale>
      <p:origin x="0" y="-3876"/>
    </p:cViewPr>
  </p:sorterViewPr>
  <p:notesViewPr>
    <p:cSldViewPr snapToGrid="0">
      <p:cViewPr varScale="1">
        <p:scale>
          <a:sx n="49" d="100"/>
          <a:sy n="49" d="100"/>
        </p:scale>
        <p:origin x="2712"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84276-0852-44A3-9B2F-FFAD12AE6A5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05AB667-3264-41E0-8E83-EB567A8603F9}">
      <dgm:prSet/>
      <dgm:spPr/>
      <dgm:t>
        <a:bodyPr/>
        <a:lstStyle/>
        <a:p>
          <a:r>
            <a:rPr lang="en-US" dirty="0">
              <a:solidFill>
                <a:schemeClr val="tx1"/>
              </a:solidFill>
            </a:rPr>
            <a:t>Endowed And Nonpermanent Funds</a:t>
          </a:r>
        </a:p>
      </dgm:t>
    </dgm:pt>
    <dgm:pt modelId="{9C6ABB78-5DF3-4A74-9098-BAAC1798151D}" type="parTrans" cxnId="{BDA74200-C902-4FE3-84A3-0F728935C89C}">
      <dgm:prSet/>
      <dgm:spPr/>
      <dgm:t>
        <a:bodyPr/>
        <a:lstStyle/>
        <a:p>
          <a:endParaRPr lang="en-US"/>
        </a:p>
      </dgm:t>
    </dgm:pt>
    <dgm:pt modelId="{A1A2359C-AA9D-41EA-9270-53A6B90B57DA}" type="sibTrans" cxnId="{BDA74200-C902-4FE3-84A3-0F728935C89C}">
      <dgm:prSet/>
      <dgm:spPr/>
      <dgm:t>
        <a:bodyPr/>
        <a:lstStyle/>
        <a:p>
          <a:endParaRPr lang="en-US"/>
        </a:p>
      </dgm:t>
    </dgm:pt>
    <dgm:pt modelId="{0F4401EA-BE6B-4A5E-B5B2-5E2F7BFAFA22}">
      <dgm:prSet/>
      <dgm:spPr/>
      <dgm:t>
        <a:bodyPr/>
        <a:lstStyle/>
        <a:p>
          <a:r>
            <a:rPr lang="en-US" dirty="0">
              <a:solidFill>
                <a:schemeClr val="tx1"/>
              </a:solidFill>
            </a:rPr>
            <a:t>Fund Types</a:t>
          </a:r>
        </a:p>
      </dgm:t>
    </dgm:pt>
    <dgm:pt modelId="{9989FF95-1B22-4050-9EAC-E4936B83FF31}" type="parTrans" cxnId="{55A13D66-A647-462B-A3E2-B7AC77E07A29}">
      <dgm:prSet/>
      <dgm:spPr/>
      <dgm:t>
        <a:bodyPr/>
        <a:lstStyle/>
        <a:p>
          <a:endParaRPr lang="en-US"/>
        </a:p>
      </dgm:t>
    </dgm:pt>
    <dgm:pt modelId="{7AE5F5D0-77F0-4EFC-85E3-8D7FA592B0D1}" type="sibTrans" cxnId="{55A13D66-A647-462B-A3E2-B7AC77E07A29}">
      <dgm:prSet/>
      <dgm:spPr/>
      <dgm:t>
        <a:bodyPr/>
        <a:lstStyle/>
        <a:p>
          <a:endParaRPr lang="en-US"/>
        </a:p>
      </dgm:t>
    </dgm:pt>
    <dgm:pt modelId="{DC94BEC8-4323-4CA4-B569-A1E8B4FC96AB}">
      <dgm:prSet/>
      <dgm:spPr/>
      <dgm:t>
        <a:bodyPr/>
        <a:lstStyle/>
        <a:p>
          <a:r>
            <a:rPr lang="en-US" dirty="0">
              <a:solidFill>
                <a:schemeClr val="tx1"/>
              </a:solidFill>
            </a:rPr>
            <a:t>Supporting Organizations</a:t>
          </a:r>
        </a:p>
      </dgm:t>
    </dgm:pt>
    <dgm:pt modelId="{DAEB0DC6-F1B0-4EDF-AE01-44FE9AA71DF0}" type="parTrans" cxnId="{BFEF0997-699A-45E7-A0AC-B64010283034}">
      <dgm:prSet/>
      <dgm:spPr/>
      <dgm:t>
        <a:bodyPr/>
        <a:lstStyle/>
        <a:p>
          <a:endParaRPr lang="en-US"/>
        </a:p>
      </dgm:t>
    </dgm:pt>
    <dgm:pt modelId="{A9586E75-78DD-4117-8691-3A58FEC9FA4E}" type="sibTrans" cxnId="{BFEF0997-699A-45E7-A0AC-B64010283034}">
      <dgm:prSet/>
      <dgm:spPr/>
      <dgm:t>
        <a:bodyPr/>
        <a:lstStyle/>
        <a:p>
          <a:endParaRPr lang="en-US"/>
        </a:p>
      </dgm:t>
    </dgm:pt>
    <dgm:pt modelId="{04A51081-0783-4721-B24A-E6732172DDEF}">
      <dgm:prSet/>
      <dgm:spPr/>
      <dgm:t>
        <a:bodyPr/>
        <a:lstStyle/>
        <a:p>
          <a:r>
            <a:rPr lang="en-US" dirty="0">
              <a:solidFill>
                <a:schemeClr val="tx1"/>
              </a:solidFill>
            </a:rPr>
            <a:t>Community Foundation Affiliates</a:t>
          </a:r>
        </a:p>
      </dgm:t>
    </dgm:pt>
    <dgm:pt modelId="{3AFE0E31-46ED-487F-9343-5E04F5B10451}" type="parTrans" cxnId="{C80038B3-9AE8-4331-B20C-7FEB4732E77D}">
      <dgm:prSet/>
      <dgm:spPr/>
      <dgm:t>
        <a:bodyPr/>
        <a:lstStyle/>
        <a:p>
          <a:endParaRPr lang="en-US"/>
        </a:p>
      </dgm:t>
    </dgm:pt>
    <dgm:pt modelId="{B87B0108-D898-4F08-81B3-D462D65A1DA9}" type="sibTrans" cxnId="{C80038B3-9AE8-4331-B20C-7FEB4732E77D}">
      <dgm:prSet/>
      <dgm:spPr/>
      <dgm:t>
        <a:bodyPr/>
        <a:lstStyle/>
        <a:p>
          <a:endParaRPr lang="en-US"/>
        </a:p>
      </dgm:t>
    </dgm:pt>
    <dgm:pt modelId="{05FE04B2-D065-48C9-AD50-52D6CD03DF22}">
      <dgm:prSet/>
      <dgm:spPr/>
      <dgm:t>
        <a:bodyPr/>
        <a:lstStyle/>
        <a:p>
          <a:r>
            <a:rPr lang="en-US" dirty="0">
              <a:solidFill>
                <a:schemeClr val="tx1"/>
              </a:solidFill>
            </a:rPr>
            <a:t>Community Foundation Operations</a:t>
          </a:r>
        </a:p>
      </dgm:t>
    </dgm:pt>
    <dgm:pt modelId="{573B4B38-3FC7-4D8C-BD36-650EEB45C266}" type="parTrans" cxnId="{FF118E5D-2FF5-4330-904C-31A023AE35B5}">
      <dgm:prSet/>
      <dgm:spPr/>
      <dgm:t>
        <a:bodyPr/>
        <a:lstStyle/>
        <a:p>
          <a:endParaRPr lang="en-US"/>
        </a:p>
      </dgm:t>
    </dgm:pt>
    <dgm:pt modelId="{05E62023-354E-4B5B-BD77-53625E46B457}" type="sibTrans" cxnId="{FF118E5D-2FF5-4330-904C-31A023AE35B5}">
      <dgm:prSet/>
      <dgm:spPr/>
      <dgm:t>
        <a:bodyPr/>
        <a:lstStyle/>
        <a:p>
          <a:endParaRPr lang="en-US"/>
        </a:p>
      </dgm:t>
    </dgm:pt>
    <dgm:pt modelId="{BF0B4D8F-4A31-48E0-BB9B-321EA66553FE}" type="pres">
      <dgm:prSet presAssocID="{40E84276-0852-44A3-9B2F-FFAD12AE6A59}" presName="linear" presStyleCnt="0">
        <dgm:presLayoutVars>
          <dgm:animLvl val="lvl"/>
          <dgm:resizeHandles val="exact"/>
        </dgm:presLayoutVars>
      </dgm:prSet>
      <dgm:spPr/>
    </dgm:pt>
    <dgm:pt modelId="{2CB4A73D-5F70-4966-B29C-413C6D432706}" type="pres">
      <dgm:prSet presAssocID="{05FE04B2-D065-48C9-AD50-52D6CD03DF22}" presName="parentText" presStyleLbl="node1" presStyleIdx="0" presStyleCnt="5">
        <dgm:presLayoutVars>
          <dgm:chMax val="0"/>
          <dgm:bulletEnabled val="1"/>
        </dgm:presLayoutVars>
      </dgm:prSet>
      <dgm:spPr/>
    </dgm:pt>
    <dgm:pt modelId="{9A89A2E2-99D5-407F-9EAB-B5749B27CE33}" type="pres">
      <dgm:prSet presAssocID="{05E62023-354E-4B5B-BD77-53625E46B457}" presName="spacer" presStyleCnt="0"/>
      <dgm:spPr/>
    </dgm:pt>
    <dgm:pt modelId="{0469C1C3-3DBD-4A78-AAA5-8B4E09A67F66}" type="pres">
      <dgm:prSet presAssocID="{905AB667-3264-41E0-8E83-EB567A8603F9}" presName="parentText" presStyleLbl="node1" presStyleIdx="1" presStyleCnt="5">
        <dgm:presLayoutVars>
          <dgm:chMax val="0"/>
          <dgm:bulletEnabled val="1"/>
        </dgm:presLayoutVars>
      </dgm:prSet>
      <dgm:spPr/>
    </dgm:pt>
    <dgm:pt modelId="{5BD83D7E-F1EE-426B-AC0D-12E553803CB3}" type="pres">
      <dgm:prSet presAssocID="{A1A2359C-AA9D-41EA-9270-53A6B90B57DA}" presName="spacer" presStyleCnt="0"/>
      <dgm:spPr/>
    </dgm:pt>
    <dgm:pt modelId="{6DE4836C-B308-4B33-BB55-4DD1F1CA155C}" type="pres">
      <dgm:prSet presAssocID="{0F4401EA-BE6B-4A5E-B5B2-5E2F7BFAFA22}" presName="parentText" presStyleLbl="node1" presStyleIdx="2" presStyleCnt="5">
        <dgm:presLayoutVars>
          <dgm:chMax val="0"/>
          <dgm:bulletEnabled val="1"/>
        </dgm:presLayoutVars>
      </dgm:prSet>
      <dgm:spPr/>
    </dgm:pt>
    <dgm:pt modelId="{43282882-EBEA-47A2-86F0-A6C8B01FF46E}" type="pres">
      <dgm:prSet presAssocID="{7AE5F5D0-77F0-4EFC-85E3-8D7FA592B0D1}" presName="spacer" presStyleCnt="0"/>
      <dgm:spPr/>
    </dgm:pt>
    <dgm:pt modelId="{50436417-D8F1-4B3E-AB43-5EE3CB8B7E37}" type="pres">
      <dgm:prSet presAssocID="{DC94BEC8-4323-4CA4-B569-A1E8B4FC96AB}" presName="parentText" presStyleLbl="node1" presStyleIdx="3" presStyleCnt="5">
        <dgm:presLayoutVars>
          <dgm:chMax val="0"/>
          <dgm:bulletEnabled val="1"/>
        </dgm:presLayoutVars>
      </dgm:prSet>
      <dgm:spPr/>
    </dgm:pt>
    <dgm:pt modelId="{5E70BE07-EABF-418D-BF96-D53972FC9BF1}" type="pres">
      <dgm:prSet presAssocID="{A9586E75-78DD-4117-8691-3A58FEC9FA4E}" presName="spacer" presStyleCnt="0"/>
      <dgm:spPr/>
    </dgm:pt>
    <dgm:pt modelId="{75EC22D1-507C-471A-A9B1-7FE1E4EBBA2B}" type="pres">
      <dgm:prSet presAssocID="{04A51081-0783-4721-B24A-E6732172DDEF}" presName="parentText" presStyleLbl="node1" presStyleIdx="4" presStyleCnt="5">
        <dgm:presLayoutVars>
          <dgm:chMax val="0"/>
          <dgm:bulletEnabled val="1"/>
        </dgm:presLayoutVars>
      </dgm:prSet>
      <dgm:spPr/>
    </dgm:pt>
  </dgm:ptLst>
  <dgm:cxnLst>
    <dgm:cxn modelId="{BDA74200-C902-4FE3-84A3-0F728935C89C}" srcId="{40E84276-0852-44A3-9B2F-FFAD12AE6A59}" destId="{905AB667-3264-41E0-8E83-EB567A8603F9}" srcOrd="1" destOrd="0" parTransId="{9C6ABB78-5DF3-4A74-9098-BAAC1798151D}" sibTransId="{A1A2359C-AA9D-41EA-9270-53A6B90B57DA}"/>
    <dgm:cxn modelId="{ECB84C05-1C9E-41DB-915B-93E953D88B1A}" type="presOf" srcId="{40E84276-0852-44A3-9B2F-FFAD12AE6A59}" destId="{BF0B4D8F-4A31-48E0-BB9B-321EA66553FE}" srcOrd="0" destOrd="0" presId="urn:microsoft.com/office/officeart/2005/8/layout/vList2"/>
    <dgm:cxn modelId="{FF118E5D-2FF5-4330-904C-31A023AE35B5}" srcId="{40E84276-0852-44A3-9B2F-FFAD12AE6A59}" destId="{05FE04B2-D065-48C9-AD50-52D6CD03DF22}" srcOrd="0" destOrd="0" parTransId="{573B4B38-3FC7-4D8C-BD36-650EEB45C266}" sibTransId="{05E62023-354E-4B5B-BD77-53625E46B457}"/>
    <dgm:cxn modelId="{55A13D66-A647-462B-A3E2-B7AC77E07A29}" srcId="{40E84276-0852-44A3-9B2F-FFAD12AE6A59}" destId="{0F4401EA-BE6B-4A5E-B5B2-5E2F7BFAFA22}" srcOrd="2" destOrd="0" parTransId="{9989FF95-1B22-4050-9EAC-E4936B83FF31}" sibTransId="{7AE5F5D0-77F0-4EFC-85E3-8D7FA592B0D1}"/>
    <dgm:cxn modelId="{BFEF0997-699A-45E7-A0AC-B64010283034}" srcId="{40E84276-0852-44A3-9B2F-FFAD12AE6A59}" destId="{DC94BEC8-4323-4CA4-B569-A1E8B4FC96AB}" srcOrd="3" destOrd="0" parTransId="{DAEB0DC6-F1B0-4EDF-AE01-44FE9AA71DF0}" sibTransId="{A9586E75-78DD-4117-8691-3A58FEC9FA4E}"/>
    <dgm:cxn modelId="{1100C899-6430-4B08-97EE-4309C76BCAC2}" type="presOf" srcId="{04A51081-0783-4721-B24A-E6732172DDEF}" destId="{75EC22D1-507C-471A-A9B1-7FE1E4EBBA2B}" srcOrd="0" destOrd="0" presId="urn:microsoft.com/office/officeart/2005/8/layout/vList2"/>
    <dgm:cxn modelId="{EE8E7AAB-CC61-49D1-B33A-F5AAE1800FE4}" type="presOf" srcId="{0F4401EA-BE6B-4A5E-B5B2-5E2F7BFAFA22}" destId="{6DE4836C-B308-4B33-BB55-4DD1F1CA155C}" srcOrd="0" destOrd="0" presId="urn:microsoft.com/office/officeart/2005/8/layout/vList2"/>
    <dgm:cxn modelId="{C80038B3-9AE8-4331-B20C-7FEB4732E77D}" srcId="{40E84276-0852-44A3-9B2F-FFAD12AE6A59}" destId="{04A51081-0783-4721-B24A-E6732172DDEF}" srcOrd="4" destOrd="0" parTransId="{3AFE0E31-46ED-487F-9343-5E04F5B10451}" sibTransId="{B87B0108-D898-4F08-81B3-D462D65A1DA9}"/>
    <dgm:cxn modelId="{3C102DB5-E77F-46BC-B5AD-2AEE70773B10}" type="presOf" srcId="{DC94BEC8-4323-4CA4-B569-A1E8B4FC96AB}" destId="{50436417-D8F1-4B3E-AB43-5EE3CB8B7E37}" srcOrd="0" destOrd="0" presId="urn:microsoft.com/office/officeart/2005/8/layout/vList2"/>
    <dgm:cxn modelId="{A063E4E9-2582-4935-A3FF-B636C5309BA6}" type="presOf" srcId="{905AB667-3264-41E0-8E83-EB567A8603F9}" destId="{0469C1C3-3DBD-4A78-AAA5-8B4E09A67F66}" srcOrd="0" destOrd="0" presId="urn:microsoft.com/office/officeart/2005/8/layout/vList2"/>
    <dgm:cxn modelId="{75CA64FA-FFB8-4972-851E-745345248DB3}" type="presOf" srcId="{05FE04B2-D065-48C9-AD50-52D6CD03DF22}" destId="{2CB4A73D-5F70-4966-B29C-413C6D432706}" srcOrd="0" destOrd="0" presId="urn:microsoft.com/office/officeart/2005/8/layout/vList2"/>
    <dgm:cxn modelId="{56A574CB-A640-4C9E-9C96-373C54DFE14B}" type="presParOf" srcId="{BF0B4D8F-4A31-48E0-BB9B-321EA66553FE}" destId="{2CB4A73D-5F70-4966-B29C-413C6D432706}" srcOrd="0" destOrd="0" presId="urn:microsoft.com/office/officeart/2005/8/layout/vList2"/>
    <dgm:cxn modelId="{F59C95E4-CB85-4EED-B97F-14C6963113CF}" type="presParOf" srcId="{BF0B4D8F-4A31-48E0-BB9B-321EA66553FE}" destId="{9A89A2E2-99D5-407F-9EAB-B5749B27CE33}" srcOrd="1" destOrd="0" presId="urn:microsoft.com/office/officeart/2005/8/layout/vList2"/>
    <dgm:cxn modelId="{F0CDEA66-79A2-473D-B47A-1609382707DA}" type="presParOf" srcId="{BF0B4D8F-4A31-48E0-BB9B-321EA66553FE}" destId="{0469C1C3-3DBD-4A78-AAA5-8B4E09A67F66}" srcOrd="2" destOrd="0" presId="urn:microsoft.com/office/officeart/2005/8/layout/vList2"/>
    <dgm:cxn modelId="{C038C6DA-942E-4EB0-A998-96487D5C72B9}" type="presParOf" srcId="{BF0B4D8F-4A31-48E0-BB9B-321EA66553FE}" destId="{5BD83D7E-F1EE-426B-AC0D-12E553803CB3}" srcOrd="3" destOrd="0" presId="urn:microsoft.com/office/officeart/2005/8/layout/vList2"/>
    <dgm:cxn modelId="{AF2C39A4-8D3A-4643-B994-98AC8B8DD218}" type="presParOf" srcId="{BF0B4D8F-4A31-48E0-BB9B-321EA66553FE}" destId="{6DE4836C-B308-4B33-BB55-4DD1F1CA155C}" srcOrd="4" destOrd="0" presId="urn:microsoft.com/office/officeart/2005/8/layout/vList2"/>
    <dgm:cxn modelId="{40B06521-A570-45A7-97B4-BC525E3ADB34}" type="presParOf" srcId="{BF0B4D8F-4A31-48E0-BB9B-321EA66553FE}" destId="{43282882-EBEA-47A2-86F0-A6C8B01FF46E}" srcOrd="5" destOrd="0" presId="urn:microsoft.com/office/officeart/2005/8/layout/vList2"/>
    <dgm:cxn modelId="{12A41F27-7F9A-48F5-8CEB-145C730A059E}" type="presParOf" srcId="{BF0B4D8F-4A31-48E0-BB9B-321EA66553FE}" destId="{50436417-D8F1-4B3E-AB43-5EE3CB8B7E37}" srcOrd="6" destOrd="0" presId="urn:microsoft.com/office/officeart/2005/8/layout/vList2"/>
    <dgm:cxn modelId="{6DEAC02A-1FAC-4BCF-ABAB-2FB34E7E8B25}" type="presParOf" srcId="{BF0B4D8F-4A31-48E0-BB9B-321EA66553FE}" destId="{5E70BE07-EABF-418D-BF96-D53972FC9BF1}" srcOrd="7" destOrd="0" presId="urn:microsoft.com/office/officeart/2005/8/layout/vList2"/>
    <dgm:cxn modelId="{DDBFB051-7FFC-47C7-9064-C44BE0DD988E}" type="presParOf" srcId="{BF0B4D8F-4A31-48E0-BB9B-321EA66553FE}" destId="{75EC22D1-507C-471A-A9B1-7FE1E4EBBA2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C5E1A4-2978-4AF8-A7B7-7A2E8252FD7D}"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F4C0330C-B094-456E-A263-B54CE91FFDB7}">
      <dgm:prSet phldrT="[Text]"/>
      <dgm:spPr/>
      <dgm:t>
        <a:bodyPr/>
        <a:lstStyle/>
        <a:p>
          <a:r>
            <a:rPr lang="en-US" dirty="0"/>
            <a:t>Donors</a:t>
          </a:r>
        </a:p>
      </dgm:t>
    </dgm:pt>
    <dgm:pt modelId="{D4D1ABD2-31AD-4AF2-A462-425D6E88BB32}" type="parTrans" cxnId="{D333AAC8-09A9-4309-8487-6A56DAD64BAC}">
      <dgm:prSet/>
      <dgm:spPr/>
      <dgm:t>
        <a:bodyPr/>
        <a:lstStyle/>
        <a:p>
          <a:endParaRPr lang="en-US"/>
        </a:p>
      </dgm:t>
    </dgm:pt>
    <dgm:pt modelId="{5BED79C7-8C9C-4F67-A417-4764A0A0F77D}" type="sibTrans" cxnId="{D333AAC8-09A9-4309-8487-6A56DAD64BAC}">
      <dgm:prSet/>
      <dgm:spPr/>
      <dgm:t>
        <a:bodyPr/>
        <a:lstStyle/>
        <a:p>
          <a:endParaRPr lang="en-US"/>
        </a:p>
      </dgm:t>
    </dgm:pt>
    <dgm:pt modelId="{4832360A-AD6D-4DE6-8721-ABDD9EECE682}">
      <dgm:prSet phldrT="[Text]"/>
      <dgm:spPr/>
      <dgm:t>
        <a:bodyPr/>
        <a:lstStyle/>
        <a:p>
          <a:r>
            <a:rPr lang="en-US" dirty="0"/>
            <a:t>Create Fund Agreements</a:t>
          </a:r>
        </a:p>
      </dgm:t>
    </dgm:pt>
    <dgm:pt modelId="{A845B789-FF30-44FD-9527-AA2A22B4C4C3}" type="parTrans" cxnId="{1DF1B084-6AEB-4BA6-8857-EACB3223482C}">
      <dgm:prSet/>
      <dgm:spPr/>
      <dgm:t>
        <a:bodyPr/>
        <a:lstStyle/>
        <a:p>
          <a:endParaRPr lang="en-US"/>
        </a:p>
      </dgm:t>
    </dgm:pt>
    <dgm:pt modelId="{C8953105-A046-4F2C-B7A0-709DC98053E4}" type="sibTrans" cxnId="{1DF1B084-6AEB-4BA6-8857-EACB3223482C}">
      <dgm:prSet/>
      <dgm:spPr/>
      <dgm:t>
        <a:bodyPr/>
        <a:lstStyle/>
        <a:p>
          <a:endParaRPr lang="en-US"/>
        </a:p>
      </dgm:t>
    </dgm:pt>
    <dgm:pt modelId="{48EA0352-246C-4615-8D06-0AEE58D7AFDC}">
      <dgm:prSet phldrT="[Text]"/>
      <dgm:spPr/>
      <dgm:t>
        <a:bodyPr/>
        <a:lstStyle/>
        <a:p>
          <a:r>
            <a:rPr lang="en-US" dirty="0"/>
            <a:t>Funds</a:t>
          </a:r>
        </a:p>
      </dgm:t>
    </dgm:pt>
    <dgm:pt modelId="{596AB463-8D1A-4317-8C52-4594CCDF631B}" type="parTrans" cxnId="{20302AC8-78B1-46EA-87A1-8F8AEE339C67}">
      <dgm:prSet/>
      <dgm:spPr/>
      <dgm:t>
        <a:bodyPr/>
        <a:lstStyle/>
        <a:p>
          <a:endParaRPr lang="en-US"/>
        </a:p>
      </dgm:t>
    </dgm:pt>
    <dgm:pt modelId="{4DDA10F7-3BC0-4646-BE0C-62C78F8010DC}" type="sibTrans" cxnId="{20302AC8-78B1-46EA-87A1-8F8AEE339C67}">
      <dgm:prSet/>
      <dgm:spPr/>
      <dgm:t>
        <a:bodyPr/>
        <a:lstStyle/>
        <a:p>
          <a:endParaRPr lang="en-US"/>
        </a:p>
      </dgm:t>
    </dgm:pt>
    <dgm:pt modelId="{983B21B0-0705-4CD5-A8B5-96289CFCDCA8}">
      <dgm:prSet phldrT="[Text]"/>
      <dgm:spPr/>
      <dgm:t>
        <a:bodyPr/>
        <a:lstStyle/>
        <a:p>
          <a:r>
            <a:rPr lang="en-US" dirty="0"/>
            <a:t>Invested</a:t>
          </a:r>
        </a:p>
      </dgm:t>
    </dgm:pt>
    <dgm:pt modelId="{91DF3FBE-2271-4000-8E27-CD965AA232D1}" type="parTrans" cxnId="{D4AC7A2E-D77D-40B4-A0E7-0C45CC146012}">
      <dgm:prSet/>
      <dgm:spPr/>
      <dgm:t>
        <a:bodyPr/>
        <a:lstStyle/>
        <a:p>
          <a:endParaRPr lang="en-US"/>
        </a:p>
      </dgm:t>
    </dgm:pt>
    <dgm:pt modelId="{D844013D-6999-4787-AD3A-4CFEF3E39ED4}" type="sibTrans" cxnId="{D4AC7A2E-D77D-40B4-A0E7-0C45CC146012}">
      <dgm:prSet/>
      <dgm:spPr/>
      <dgm:t>
        <a:bodyPr/>
        <a:lstStyle/>
        <a:p>
          <a:endParaRPr lang="en-US"/>
        </a:p>
      </dgm:t>
    </dgm:pt>
    <dgm:pt modelId="{5E781006-3AE7-4799-B05A-07DDF5D9F988}">
      <dgm:prSet phldrT="[Text]"/>
      <dgm:spPr/>
      <dgm:t>
        <a:bodyPr/>
        <a:lstStyle/>
        <a:p>
          <a:r>
            <a:rPr lang="en-US" dirty="0"/>
            <a:t>Payout</a:t>
          </a:r>
        </a:p>
      </dgm:t>
    </dgm:pt>
    <dgm:pt modelId="{DB164378-6124-4E1B-9680-B95278254980}" type="parTrans" cxnId="{CDF7C15D-C399-4A29-8E86-73AE83B7F578}">
      <dgm:prSet/>
      <dgm:spPr/>
      <dgm:t>
        <a:bodyPr/>
        <a:lstStyle/>
        <a:p>
          <a:endParaRPr lang="en-US"/>
        </a:p>
      </dgm:t>
    </dgm:pt>
    <dgm:pt modelId="{B3FF7A2B-782A-4D1E-944D-E55B87C4F15B}" type="sibTrans" cxnId="{CDF7C15D-C399-4A29-8E86-73AE83B7F578}">
      <dgm:prSet/>
      <dgm:spPr/>
      <dgm:t>
        <a:bodyPr/>
        <a:lstStyle/>
        <a:p>
          <a:endParaRPr lang="en-US"/>
        </a:p>
      </dgm:t>
    </dgm:pt>
    <dgm:pt modelId="{149FC67C-707C-4F88-B4C2-4D35CDAED553}">
      <dgm:prSet phldrT="[Text]"/>
      <dgm:spPr/>
      <dgm:t>
        <a:bodyPr/>
        <a:lstStyle/>
        <a:p>
          <a:r>
            <a:rPr lang="en-US" dirty="0"/>
            <a:t>Grants</a:t>
          </a:r>
        </a:p>
      </dgm:t>
    </dgm:pt>
    <dgm:pt modelId="{7BC12C5C-25E8-4B5A-AA4E-B139BC547031}" type="parTrans" cxnId="{423C0B8F-4044-4B0B-99E7-FBD39EAADE94}">
      <dgm:prSet/>
      <dgm:spPr/>
      <dgm:t>
        <a:bodyPr/>
        <a:lstStyle/>
        <a:p>
          <a:endParaRPr lang="en-US"/>
        </a:p>
      </dgm:t>
    </dgm:pt>
    <dgm:pt modelId="{93AD9155-7ABD-4098-8CB5-C26670691478}" type="sibTrans" cxnId="{423C0B8F-4044-4B0B-99E7-FBD39EAADE94}">
      <dgm:prSet/>
      <dgm:spPr/>
      <dgm:t>
        <a:bodyPr/>
        <a:lstStyle/>
        <a:p>
          <a:endParaRPr lang="en-US"/>
        </a:p>
      </dgm:t>
    </dgm:pt>
    <dgm:pt modelId="{8A522A1B-3ECE-473B-A554-2644A331297F}">
      <dgm:prSet phldrT="[Text]"/>
      <dgm:spPr/>
      <dgm:t>
        <a:bodyPr/>
        <a:lstStyle/>
        <a:p>
          <a:r>
            <a:rPr lang="en-US" dirty="0"/>
            <a:t>Provide Gifts</a:t>
          </a:r>
        </a:p>
      </dgm:t>
    </dgm:pt>
    <dgm:pt modelId="{B0D8088C-9018-482D-882C-0D67A218F7A1}" type="parTrans" cxnId="{869CD895-16FA-4169-9399-3048B24F2F77}">
      <dgm:prSet/>
      <dgm:spPr/>
      <dgm:t>
        <a:bodyPr/>
        <a:lstStyle/>
        <a:p>
          <a:endParaRPr lang="en-US"/>
        </a:p>
      </dgm:t>
    </dgm:pt>
    <dgm:pt modelId="{172339A4-BC7D-43DF-8268-708AD0EABD84}" type="sibTrans" cxnId="{869CD895-16FA-4169-9399-3048B24F2F77}">
      <dgm:prSet/>
      <dgm:spPr/>
      <dgm:t>
        <a:bodyPr/>
        <a:lstStyle/>
        <a:p>
          <a:endParaRPr lang="en-US"/>
        </a:p>
      </dgm:t>
    </dgm:pt>
    <dgm:pt modelId="{77F9FCC9-D73E-4C2E-AEC9-D1A5F7A0E395}">
      <dgm:prSet phldrT="[Text]"/>
      <dgm:spPr/>
      <dgm:t>
        <a:bodyPr/>
        <a:lstStyle/>
        <a:p>
          <a:r>
            <a:rPr lang="en-US" dirty="0"/>
            <a:t>Provide Earnings</a:t>
          </a:r>
        </a:p>
      </dgm:t>
    </dgm:pt>
    <dgm:pt modelId="{57C0E80B-69D9-4CDA-B93C-71B52E19B3B1}" type="parTrans" cxnId="{27334BAC-75F8-4EF4-B118-42F417B80CB4}">
      <dgm:prSet/>
      <dgm:spPr/>
      <dgm:t>
        <a:bodyPr/>
        <a:lstStyle/>
        <a:p>
          <a:endParaRPr lang="en-US"/>
        </a:p>
      </dgm:t>
    </dgm:pt>
    <dgm:pt modelId="{100DB6B1-3E78-429C-80F6-521B0A72DEA7}" type="sibTrans" cxnId="{27334BAC-75F8-4EF4-B118-42F417B80CB4}">
      <dgm:prSet/>
      <dgm:spPr/>
      <dgm:t>
        <a:bodyPr/>
        <a:lstStyle/>
        <a:p>
          <a:endParaRPr lang="en-US"/>
        </a:p>
      </dgm:t>
    </dgm:pt>
    <dgm:pt modelId="{570570BF-97D3-42B9-87A5-BBF020FE8807}">
      <dgm:prSet phldrT="[Text]"/>
      <dgm:spPr/>
      <dgm:t>
        <a:bodyPr/>
        <a:lstStyle/>
        <a:p>
          <a:r>
            <a:rPr lang="en-US" dirty="0"/>
            <a:t>Scholarships</a:t>
          </a:r>
        </a:p>
      </dgm:t>
    </dgm:pt>
    <dgm:pt modelId="{6574F35D-5139-48AC-8060-EAA250B37874}" type="parTrans" cxnId="{438F9E86-9ED0-4F0A-836D-3BFCE817D32A}">
      <dgm:prSet/>
      <dgm:spPr/>
      <dgm:t>
        <a:bodyPr/>
        <a:lstStyle/>
        <a:p>
          <a:endParaRPr lang="en-US"/>
        </a:p>
      </dgm:t>
    </dgm:pt>
    <dgm:pt modelId="{C3E5D92A-2DB3-4026-BF80-D6DC5F74D7F2}" type="sibTrans" cxnId="{438F9E86-9ED0-4F0A-836D-3BFCE817D32A}">
      <dgm:prSet/>
      <dgm:spPr/>
      <dgm:t>
        <a:bodyPr/>
        <a:lstStyle/>
        <a:p>
          <a:endParaRPr lang="en-US"/>
        </a:p>
      </dgm:t>
    </dgm:pt>
    <dgm:pt modelId="{C9456160-E5D6-4A46-B806-55C99C202A55}" type="pres">
      <dgm:prSet presAssocID="{ECC5E1A4-2978-4AF8-A7B7-7A2E8252FD7D}" presName="linearFlow" presStyleCnt="0">
        <dgm:presLayoutVars>
          <dgm:dir/>
          <dgm:animLvl val="lvl"/>
          <dgm:resizeHandles val="exact"/>
        </dgm:presLayoutVars>
      </dgm:prSet>
      <dgm:spPr/>
    </dgm:pt>
    <dgm:pt modelId="{CFFFD46E-A961-4FAE-925F-41AFB2C387C1}" type="pres">
      <dgm:prSet presAssocID="{F4C0330C-B094-456E-A263-B54CE91FFDB7}" presName="composite" presStyleCnt="0"/>
      <dgm:spPr/>
    </dgm:pt>
    <dgm:pt modelId="{E18183EA-F072-4A51-9731-617B1835F202}" type="pres">
      <dgm:prSet presAssocID="{F4C0330C-B094-456E-A263-B54CE91FFDB7}" presName="parTx" presStyleLbl="node1" presStyleIdx="0" presStyleCnt="3">
        <dgm:presLayoutVars>
          <dgm:chMax val="0"/>
          <dgm:chPref val="0"/>
          <dgm:bulletEnabled val="1"/>
        </dgm:presLayoutVars>
      </dgm:prSet>
      <dgm:spPr/>
    </dgm:pt>
    <dgm:pt modelId="{7CAB44B3-73EE-490D-8705-D8D878C4090C}" type="pres">
      <dgm:prSet presAssocID="{F4C0330C-B094-456E-A263-B54CE91FFDB7}" presName="parSh" presStyleLbl="node1" presStyleIdx="0" presStyleCnt="3"/>
      <dgm:spPr/>
    </dgm:pt>
    <dgm:pt modelId="{48DF0DC7-7899-45C9-BC03-69BEFE69FEA0}" type="pres">
      <dgm:prSet presAssocID="{F4C0330C-B094-456E-A263-B54CE91FFDB7}" presName="desTx" presStyleLbl="fgAcc1" presStyleIdx="0" presStyleCnt="3">
        <dgm:presLayoutVars>
          <dgm:bulletEnabled val="1"/>
        </dgm:presLayoutVars>
      </dgm:prSet>
      <dgm:spPr/>
    </dgm:pt>
    <dgm:pt modelId="{15C47A43-EFB2-4FBE-8B63-0DF3A60199F5}" type="pres">
      <dgm:prSet presAssocID="{5BED79C7-8C9C-4F67-A417-4764A0A0F77D}" presName="sibTrans" presStyleLbl="sibTrans2D1" presStyleIdx="0" presStyleCnt="2"/>
      <dgm:spPr/>
    </dgm:pt>
    <dgm:pt modelId="{85498747-BD43-47A0-BD5C-015F90261F7A}" type="pres">
      <dgm:prSet presAssocID="{5BED79C7-8C9C-4F67-A417-4764A0A0F77D}" presName="connTx" presStyleLbl="sibTrans2D1" presStyleIdx="0" presStyleCnt="2"/>
      <dgm:spPr/>
    </dgm:pt>
    <dgm:pt modelId="{28154460-86DB-49B5-9739-4E1B95BECD48}" type="pres">
      <dgm:prSet presAssocID="{48EA0352-246C-4615-8D06-0AEE58D7AFDC}" presName="composite" presStyleCnt="0"/>
      <dgm:spPr/>
    </dgm:pt>
    <dgm:pt modelId="{E0DF541E-2897-40BA-B699-8694807E397A}" type="pres">
      <dgm:prSet presAssocID="{48EA0352-246C-4615-8D06-0AEE58D7AFDC}" presName="parTx" presStyleLbl="node1" presStyleIdx="0" presStyleCnt="3">
        <dgm:presLayoutVars>
          <dgm:chMax val="0"/>
          <dgm:chPref val="0"/>
          <dgm:bulletEnabled val="1"/>
        </dgm:presLayoutVars>
      </dgm:prSet>
      <dgm:spPr/>
    </dgm:pt>
    <dgm:pt modelId="{DF8D2DA9-7B0D-4BCA-BE71-8D8EB4C6F5F4}" type="pres">
      <dgm:prSet presAssocID="{48EA0352-246C-4615-8D06-0AEE58D7AFDC}" presName="parSh" presStyleLbl="node1" presStyleIdx="1" presStyleCnt="3"/>
      <dgm:spPr/>
    </dgm:pt>
    <dgm:pt modelId="{05DB98CD-A9E6-4490-AC07-2119A9AD02B7}" type="pres">
      <dgm:prSet presAssocID="{48EA0352-246C-4615-8D06-0AEE58D7AFDC}" presName="desTx" presStyleLbl="fgAcc1" presStyleIdx="1" presStyleCnt="3">
        <dgm:presLayoutVars>
          <dgm:bulletEnabled val="1"/>
        </dgm:presLayoutVars>
      </dgm:prSet>
      <dgm:spPr/>
    </dgm:pt>
    <dgm:pt modelId="{AF448CDD-C5CD-4CCF-8148-BA271838FA8B}" type="pres">
      <dgm:prSet presAssocID="{4DDA10F7-3BC0-4646-BE0C-62C78F8010DC}" presName="sibTrans" presStyleLbl="sibTrans2D1" presStyleIdx="1" presStyleCnt="2"/>
      <dgm:spPr/>
    </dgm:pt>
    <dgm:pt modelId="{3D85E7E9-5D99-4042-BFA5-1DFB69BA5DC4}" type="pres">
      <dgm:prSet presAssocID="{4DDA10F7-3BC0-4646-BE0C-62C78F8010DC}" presName="connTx" presStyleLbl="sibTrans2D1" presStyleIdx="1" presStyleCnt="2"/>
      <dgm:spPr/>
    </dgm:pt>
    <dgm:pt modelId="{B3C999AE-F577-44F9-BC6A-581DE337797B}" type="pres">
      <dgm:prSet presAssocID="{5E781006-3AE7-4799-B05A-07DDF5D9F988}" presName="composite" presStyleCnt="0"/>
      <dgm:spPr/>
    </dgm:pt>
    <dgm:pt modelId="{192565C2-CE19-4402-8551-4DC64CC1B1A2}" type="pres">
      <dgm:prSet presAssocID="{5E781006-3AE7-4799-B05A-07DDF5D9F988}" presName="parTx" presStyleLbl="node1" presStyleIdx="1" presStyleCnt="3">
        <dgm:presLayoutVars>
          <dgm:chMax val="0"/>
          <dgm:chPref val="0"/>
          <dgm:bulletEnabled val="1"/>
        </dgm:presLayoutVars>
      </dgm:prSet>
      <dgm:spPr/>
    </dgm:pt>
    <dgm:pt modelId="{50089F59-C069-47A9-9290-1E677328D7F6}" type="pres">
      <dgm:prSet presAssocID="{5E781006-3AE7-4799-B05A-07DDF5D9F988}" presName="parSh" presStyleLbl="node1" presStyleIdx="2" presStyleCnt="3"/>
      <dgm:spPr/>
    </dgm:pt>
    <dgm:pt modelId="{FE36541B-FC4B-470C-BD03-2D1C2D2C04E1}" type="pres">
      <dgm:prSet presAssocID="{5E781006-3AE7-4799-B05A-07DDF5D9F988}" presName="desTx" presStyleLbl="fgAcc1" presStyleIdx="2" presStyleCnt="3">
        <dgm:presLayoutVars>
          <dgm:bulletEnabled val="1"/>
        </dgm:presLayoutVars>
      </dgm:prSet>
      <dgm:spPr/>
    </dgm:pt>
  </dgm:ptLst>
  <dgm:cxnLst>
    <dgm:cxn modelId="{32A2EF07-D567-46A0-A589-F316FED23DF5}" type="presOf" srcId="{4DDA10F7-3BC0-4646-BE0C-62C78F8010DC}" destId="{AF448CDD-C5CD-4CCF-8148-BA271838FA8B}" srcOrd="0" destOrd="0" presId="urn:microsoft.com/office/officeart/2005/8/layout/process3"/>
    <dgm:cxn modelId="{1558FD09-26DB-4B58-9303-AE0D5B00795F}" type="presOf" srcId="{983B21B0-0705-4CD5-A8B5-96289CFCDCA8}" destId="{05DB98CD-A9E6-4490-AC07-2119A9AD02B7}" srcOrd="0" destOrd="0" presId="urn:microsoft.com/office/officeart/2005/8/layout/process3"/>
    <dgm:cxn modelId="{78E6862A-4164-4E3B-96C0-2991476E8D31}" type="presOf" srcId="{ECC5E1A4-2978-4AF8-A7B7-7A2E8252FD7D}" destId="{C9456160-E5D6-4A46-B806-55C99C202A55}" srcOrd="0" destOrd="0" presId="urn:microsoft.com/office/officeart/2005/8/layout/process3"/>
    <dgm:cxn modelId="{D4AC7A2E-D77D-40B4-A0E7-0C45CC146012}" srcId="{48EA0352-246C-4615-8D06-0AEE58D7AFDC}" destId="{983B21B0-0705-4CD5-A8B5-96289CFCDCA8}" srcOrd="0" destOrd="0" parTransId="{91DF3FBE-2271-4000-8E27-CD965AA232D1}" sibTransId="{D844013D-6999-4787-AD3A-4CFEF3E39ED4}"/>
    <dgm:cxn modelId="{1DC0F23C-93B5-4C74-9903-DC62D04BA345}" type="presOf" srcId="{149FC67C-707C-4F88-B4C2-4D35CDAED553}" destId="{FE36541B-FC4B-470C-BD03-2D1C2D2C04E1}" srcOrd="0" destOrd="0" presId="urn:microsoft.com/office/officeart/2005/8/layout/process3"/>
    <dgm:cxn modelId="{59248B3E-85B4-473F-B0E9-3CD89E5EAF13}" type="presOf" srcId="{5BED79C7-8C9C-4F67-A417-4764A0A0F77D}" destId="{85498747-BD43-47A0-BD5C-015F90261F7A}" srcOrd="1" destOrd="0" presId="urn:microsoft.com/office/officeart/2005/8/layout/process3"/>
    <dgm:cxn modelId="{CDF7C15D-C399-4A29-8E86-73AE83B7F578}" srcId="{ECC5E1A4-2978-4AF8-A7B7-7A2E8252FD7D}" destId="{5E781006-3AE7-4799-B05A-07DDF5D9F988}" srcOrd="2" destOrd="0" parTransId="{DB164378-6124-4E1B-9680-B95278254980}" sibTransId="{B3FF7A2B-782A-4D1E-944D-E55B87C4F15B}"/>
    <dgm:cxn modelId="{4BAC4F65-018A-4013-BD72-7249D8529072}" type="presOf" srcId="{48EA0352-246C-4615-8D06-0AEE58D7AFDC}" destId="{E0DF541E-2897-40BA-B699-8694807E397A}" srcOrd="0" destOrd="0" presId="urn:microsoft.com/office/officeart/2005/8/layout/process3"/>
    <dgm:cxn modelId="{05C87668-CADD-46C4-9AAA-292F9CC41E06}" type="presOf" srcId="{48EA0352-246C-4615-8D06-0AEE58D7AFDC}" destId="{DF8D2DA9-7B0D-4BCA-BE71-8D8EB4C6F5F4}" srcOrd="1" destOrd="0" presId="urn:microsoft.com/office/officeart/2005/8/layout/process3"/>
    <dgm:cxn modelId="{B078D178-336E-4E87-A2C6-91235339A1E6}" type="presOf" srcId="{4832360A-AD6D-4DE6-8721-ABDD9EECE682}" destId="{48DF0DC7-7899-45C9-BC03-69BEFE69FEA0}" srcOrd="0" destOrd="0" presId="urn:microsoft.com/office/officeart/2005/8/layout/process3"/>
    <dgm:cxn modelId="{7D98E25A-59EB-41AF-9446-411FBEBFF645}" type="presOf" srcId="{5E781006-3AE7-4799-B05A-07DDF5D9F988}" destId="{50089F59-C069-47A9-9290-1E677328D7F6}" srcOrd="1" destOrd="0" presId="urn:microsoft.com/office/officeart/2005/8/layout/process3"/>
    <dgm:cxn modelId="{FA9BF77B-39E4-413C-93BB-EF4FC9FC6886}" type="presOf" srcId="{4DDA10F7-3BC0-4646-BE0C-62C78F8010DC}" destId="{3D85E7E9-5D99-4042-BFA5-1DFB69BA5DC4}" srcOrd="1" destOrd="0" presId="urn:microsoft.com/office/officeart/2005/8/layout/process3"/>
    <dgm:cxn modelId="{E7228C84-5B52-4E8C-9CEE-6FA23C3A7D4C}" type="presOf" srcId="{5BED79C7-8C9C-4F67-A417-4764A0A0F77D}" destId="{15C47A43-EFB2-4FBE-8B63-0DF3A60199F5}" srcOrd="0" destOrd="0" presId="urn:microsoft.com/office/officeart/2005/8/layout/process3"/>
    <dgm:cxn modelId="{1DF1B084-6AEB-4BA6-8857-EACB3223482C}" srcId="{F4C0330C-B094-456E-A263-B54CE91FFDB7}" destId="{4832360A-AD6D-4DE6-8721-ABDD9EECE682}" srcOrd="0" destOrd="0" parTransId="{A845B789-FF30-44FD-9527-AA2A22B4C4C3}" sibTransId="{C8953105-A046-4F2C-B7A0-709DC98053E4}"/>
    <dgm:cxn modelId="{438F9E86-9ED0-4F0A-836D-3BFCE817D32A}" srcId="{5E781006-3AE7-4799-B05A-07DDF5D9F988}" destId="{570570BF-97D3-42B9-87A5-BBF020FE8807}" srcOrd="1" destOrd="0" parTransId="{6574F35D-5139-48AC-8060-EAA250B37874}" sibTransId="{C3E5D92A-2DB3-4026-BF80-D6DC5F74D7F2}"/>
    <dgm:cxn modelId="{423C0B8F-4044-4B0B-99E7-FBD39EAADE94}" srcId="{5E781006-3AE7-4799-B05A-07DDF5D9F988}" destId="{149FC67C-707C-4F88-B4C2-4D35CDAED553}" srcOrd="0" destOrd="0" parTransId="{7BC12C5C-25E8-4B5A-AA4E-B139BC547031}" sibTransId="{93AD9155-7ABD-4098-8CB5-C26670691478}"/>
    <dgm:cxn modelId="{04CE9D92-3353-461C-A491-BD8907013125}" type="presOf" srcId="{5E781006-3AE7-4799-B05A-07DDF5D9F988}" destId="{192565C2-CE19-4402-8551-4DC64CC1B1A2}" srcOrd="0" destOrd="0" presId="urn:microsoft.com/office/officeart/2005/8/layout/process3"/>
    <dgm:cxn modelId="{31CEC494-27EC-4B12-B83B-BB5536A35D85}" type="presOf" srcId="{F4C0330C-B094-456E-A263-B54CE91FFDB7}" destId="{7CAB44B3-73EE-490D-8705-D8D878C4090C}" srcOrd="1" destOrd="0" presId="urn:microsoft.com/office/officeart/2005/8/layout/process3"/>
    <dgm:cxn modelId="{869CD895-16FA-4169-9399-3048B24F2F77}" srcId="{F4C0330C-B094-456E-A263-B54CE91FFDB7}" destId="{8A522A1B-3ECE-473B-A554-2644A331297F}" srcOrd="1" destOrd="0" parTransId="{B0D8088C-9018-482D-882C-0D67A218F7A1}" sibTransId="{172339A4-BC7D-43DF-8268-708AD0EABD84}"/>
    <dgm:cxn modelId="{17478BA0-476D-4442-B7B5-EBFFE3B26CDF}" type="presOf" srcId="{F4C0330C-B094-456E-A263-B54CE91FFDB7}" destId="{E18183EA-F072-4A51-9731-617B1835F202}" srcOrd="0" destOrd="0" presId="urn:microsoft.com/office/officeart/2005/8/layout/process3"/>
    <dgm:cxn modelId="{25393FAA-9C41-4A3C-99F5-4A422FB01651}" type="presOf" srcId="{570570BF-97D3-42B9-87A5-BBF020FE8807}" destId="{FE36541B-FC4B-470C-BD03-2D1C2D2C04E1}" srcOrd="0" destOrd="1" presId="urn:microsoft.com/office/officeart/2005/8/layout/process3"/>
    <dgm:cxn modelId="{27334BAC-75F8-4EF4-B118-42F417B80CB4}" srcId="{48EA0352-246C-4615-8D06-0AEE58D7AFDC}" destId="{77F9FCC9-D73E-4C2E-AEC9-D1A5F7A0E395}" srcOrd="1" destOrd="0" parTransId="{57C0E80B-69D9-4CDA-B93C-71B52E19B3B1}" sibTransId="{100DB6B1-3E78-429C-80F6-521B0A72DEA7}"/>
    <dgm:cxn modelId="{457F8ABC-E96B-427B-92DC-1146C184A783}" type="presOf" srcId="{77F9FCC9-D73E-4C2E-AEC9-D1A5F7A0E395}" destId="{05DB98CD-A9E6-4490-AC07-2119A9AD02B7}" srcOrd="0" destOrd="1" presId="urn:microsoft.com/office/officeart/2005/8/layout/process3"/>
    <dgm:cxn modelId="{20302AC8-78B1-46EA-87A1-8F8AEE339C67}" srcId="{ECC5E1A4-2978-4AF8-A7B7-7A2E8252FD7D}" destId="{48EA0352-246C-4615-8D06-0AEE58D7AFDC}" srcOrd="1" destOrd="0" parTransId="{596AB463-8D1A-4317-8C52-4594CCDF631B}" sibTransId="{4DDA10F7-3BC0-4646-BE0C-62C78F8010DC}"/>
    <dgm:cxn modelId="{D333AAC8-09A9-4309-8487-6A56DAD64BAC}" srcId="{ECC5E1A4-2978-4AF8-A7B7-7A2E8252FD7D}" destId="{F4C0330C-B094-456E-A263-B54CE91FFDB7}" srcOrd="0" destOrd="0" parTransId="{D4D1ABD2-31AD-4AF2-A462-425D6E88BB32}" sibTransId="{5BED79C7-8C9C-4F67-A417-4764A0A0F77D}"/>
    <dgm:cxn modelId="{09568BFB-B673-4404-815E-B41F9340E2F7}" type="presOf" srcId="{8A522A1B-3ECE-473B-A554-2644A331297F}" destId="{48DF0DC7-7899-45C9-BC03-69BEFE69FEA0}" srcOrd="0" destOrd="1" presId="urn:microsoft.com/office/officeart/2005/8/layout/process3"/>
    <dgm:cxn modelId="{A81B4968-DEDF-4DA5-B33A-46D1B023136D}" type="presParOf" srcId="{C9456160-E5D6-4A46-B806-55C99C202A55}" destId="{CFFFD46E-A961-4FAE-925F-41AFB2C387C1}" srcOrd="0" destOrd="0" presId="urn:microsoft.com/office/officeart/2005/8/layout/process3"/>
    <dgm:cxn modelId="{A7BF413B-CF76-452B-B56A-7C85CD1A6244}" type="presParOf" srcId="{CFFFD46E-A961-4FAE-925F-41AFB2C387C1}" destId="{E18183EA-F072-4A51-9731-617B1835F202}" srcOrd="0" destOrd="0" presId="urn:microsoft.com/office/officeart/2005/8/layout/process3"/>
    <dgm:cxn modelId="{E94D07E8-CFE9-4FC5-AFBB-D964D7032314}" type="presParOf" srcId="{CFFFD46E-A961-4FAE-925F-41AFB2C387C1}" destId="{7CAB44B3-73EE-490D-8705-D8D878C4090C}" srcOrd="1" destOrd="0" presId="urn:microsoft.com/office/officeart/2005/8/layout/process3"/>
    <dgm:cxn modelId="{E3BFA3CC-231D-45C7-85CE-52EFCB771E6E}" type="presParOf" srcId="{CFFFD46E-A961-4FAE-925F-41AFB2C387C1}" destId="{48DF0DC7-7899-45C9-BC03-69BEFE69FEA0}" srcOrd="2" destOrd="0" presId="urn:microsoft.com/office/officeart/2005/8/layout/process3"/>
    <dgm:cxn modelId="{447297E7-3879-4881-93CD-485A31EA1C08}" type="presParOf" srcId="{C9456160-E5D6-4A46-B806-55C99C202A55}" destId="{15C47A43-EFB2-4FBE-8B63-0DF3A60199F5}" srcOrd="1" destOrd="0" presId="urn:microsoft.com/office/officeart/2005/8/layout/process3"/>
    <dgm:cxn modelId="{59BEB913-1FD7-44A0-9DEC-6E858EE7A953}" type="presParOf" srcId="{15C47A43-EFB2-4FBE-8B63-0DF3A60199F5}" destId="{85498747-BD43-47A0-BD5C-015F90261F7A}" srcOrd="0" destOrd="0" presId="urn:microsoft.com/office/officeart/2005/8/layout/process3"/>
    <dgm:cxn modelId="{290F2648-B7F0-4373-98C3-0342D646B9CC}" type="presParOf" srcId="{C9456160-E5D6-4A46-B806-55C99C202A55}" destId="{28154460-86DB-49B5-9739-4E1B95BECD48}" srcOrd="2" destOrd="0" presId="urn:microsoft.com/office/officeart/2005/8/layout/process3"/>
    <dgm:cxn modelId="{DD88CBB4-5ABD-4973-9B61-BC868E3EDD84}" type="presParOf" srcId="{28154460-86DB-49B5-9739-4E1B95BECD48}" destId="{E0DF541E-2897-40BA-B699-8694807E397A}" srcOrd="0" destOrd="0" presId="urn:microsoft.com/office/officeart/2005/8/layout/process3"/>
    <dgm:cxn modelId="{33BEEFBF-1736-4AB0-9E71-1FF5CE58E48C}" type="presParOf" srcId="{28154460-86DB-49B5-9739-4E1B95BECD48}" destId="{DF8D2DA9-7B0D-4BCA-BE71-8D8EB4C6F5F4}" srcOrd="1" destOrd="0" presId="urn:microsoft.com/office/officeart/2005/8/layout/process3"/>
    <dgm:cxn modelId="{9B4770F3-D76A-47AF-8290-BA9E320B79CF}" type="presParOf" srcId="{28154460-86DB-49B5-9739-4E1B95BECD48}" destId="{05DB98CD-A9E6-4490-AC07-2119A9AD02B7}" srcOrd="2" destOrd="0" presId="urn:microsoft.com/office/officeart/2005/8/layout/process3"/>
    <dgm:cxn modelId="{6B6821EA-80C7-43FA-9C25-C0EC2073D461}" type="presParOf" srcId="{C9456160-E5D6-4A46-B806-55C99C202A55}" destId="{AF448CDD-C5CD-4CCF-8148-BA271838FA8B}" srcOrd="3" destOrd="0" presId="urn:microsoft.com/office/officeart/2005/8/layout/process3"/>
    <dgm:cxn modelId="{D0B24238-D8A6-4357-82C9-7B7A3B61B50A}" type="presParOf" srcId="{AF448CDD-C5CD-4CCF-8148-BA271838FA8B}" destId="{3D85E7E9-5D99-4042-BFA5-1DFB69BA5DC4}" srcOrd="0" destOrd="0" presId="urn:microsoft.com/office/officeart/2005/8/layout/process3"/>
    <dgm:cxn modelId="{E599DF34-D723-4EE3-931C-A1A1554E1366}" type="presParOf" srcId="{C9456160-E5D6-4A46-B806-55C99C202A55}" destId="{B3C999AE-F577-44F9-BC6A-581DE337797B}" srcOrd="4" destOrd="0" presId="urn:microsoft.com/office/officeart/2005/8/layout/process3"/>
    <dgm:cxn modelId="{A9A7B1B3-E2C6-40DC-9F9A-C60C9707A3E2}" type="presParOf" srcId="{B3C999AE-F577-44F9-BC6A-581DE337797B}" destId="{192565C2-CE19-4402-8551-4DC64CC1B1A2}" srcOrd="0" destOrd="0" presId="urn:microsoft.com/office/officeart/2005/8/layout/process3"/>
    <dgm:cxn modelId="{46A2F38E-5E38-4B10-91CF-4F3ACF632EFD}" type="presParOf" srcId="{B3C999AE-F577-44F9-BC6A-581DE337797B}" destId="{50089F59-C069-47A9-9290-1E677328D7F6}" srcOrd="1" destOrd="0" presId="urn:microsoft.com/office/officeart/2005/8/layout/process3"/>
    <dgm:cxn modelId="{B47451F9-F913-422C-8C0E-F5F15C6CADC5}" type="presParOf" srcId="{B3C999AE-F577-44F9-BC6A-581DE337797B}" destId="{FE36541B-FC4B-470C-BD03-2D1C2D2C04E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FDB36C-5044-499A-BE41-76DFB8D8E1D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40CC0490-8705-4D16-95DC-7C981C16BCBA}">
      <dgm:prSet phldrT="[Text]" custT="1"/>
      <dgm:spPr/>
      <dgm:t>
        <a:bodyPr/>
        <a:lstStyle/>
        <a:p>
          <a:r>
            <a:rPr lang="en-US" sz="1200" dirty="0">
              <a:solidFill>
                <a:schemeClr val="tx1"/>
              </a:solidFill>
            </a:rPr>
            <a:t>Do you Want to Support a Specific Charity?</a:t>
          </a:r>
        </a:p>
      </dgm:t>
    </dgm:pt>
    <dgm:pt modelId="{535D7B2B-7B1C-4FD8-93C1-32696F6D90AB}" type="parTrans" cxnId="{184ABE1C-6421-48D2-A14F-669B1E5D43DC}">
      <dgm:prSet/>
      <dgm:spPr/>
      <dgm:t>
        <a:bodyPr/>
        <a:lstStyle/>
        <a:p>
          <a:endParaRPr lang="en-US"/>
        </a:p>
      </dgm:t>
    </dgm:pt>
    <dgm:pt modelId="{BE21616F-449B-4AAF-AEAC-6F5E9FE5A19E}" type="sibTrans" cxnId="{184ABE1C-6421-48D2-A14F-669B1E5D43DC}">
      <dgm:prSet/>
      <dgm:spPr/>
      <dgm:t>
        <a:bodyPr/>
        <a:lstStyle/>
        <a:p>
          <a:endParaRPr lang="en-US"/>
        </a:p>
      </dgm:t>
    </dgm:pt>
    <dgm:pt modelId="{60C81504-69E1-4520-8398-DB6935BF4BDD}">
      <dgm:prSet phldrT="[Text]" custT="1"/>
      <dgm:spPr/>
      <dgm:t>
        <a:bodyPr/>
        <a:lstStyle/>
        <a:p>
          <a:r>
            <a:rPr lang="en-US" sz="1200" dirty="0">
              <a:solidFill>
                <a:schemeClr val="tx1"/>
              </a:solidFill>
            </a:rPr>
            <a:t>Are you representing a charity?</a:t>
          </a:r>
        </a:p>
      </dgm:t>
    </dgm:pt>
    <dgm:pt modelId="{1FC39730-FDD1-4FBB-AFEA-83A119299B87}" type="parTrans" cxnId="{232D7638-1C6F-4697-92BF-43BAFAA2561E}">
      <dgm:prSet custT="1"/>
      <dgm:spPr/>
      <dgm:t>
        <a:bodyPr/>
        <a:lstStyle/>
        <a:p>
          <a:endParaRPr lang="en-US" sz="800">
            <a:solidFill>
              <a:schemeClr val="tx1"/>
            </a:solidFill>
          </a:endParaRPr>
        </a:p>
      </dgm:t>
    </dgm:pt>
    <dgm:pt modelId="{A5FB91BB-F2B1-484E-8A01-FDDABD76E04C}" type="sibTrans" cxnId="{232D7638-1C6F-4697-92BF-43BAFAA2561E}">
      <dgm:prSet/>
      <dgm:spPr/>
      <dgm:t>
        <a:bodyPr/>
        <a:lstStyle/>
        <a:p>
          <a:endParaRPr lang="en-US"/>
        </a:p>
      </dgm:t>
    </dgm:pt>
    <dgm:pt modelId="{45CEC86E-0D16-4475-902E-2F8F7DB98604}">
      <dgm:prSet phldrT="[Text]" custT="1"/>
      <dgm:spPr/>
      <dgm:t>
        <a:bodyPr/>
        <a:lstStyle/>
        <a:p>
          <a:r>
            <a:rPr lang="en-US" sz="1200" dirty="0">
              <a:solidFill>
                <a:schemeClr val="tx1"/>
              </a:solidFill>
            </a:rPr>
            <a:t>Agency Endowment Fund</a:t>
          </a:r>
        </a:p>
      </dgm:t>
    </dgm:pt>
    <dgm:pt modelId="{5D74BDFE-D32B-42C3-971A-068B1CDB6949}" type="parTrans" cxnId="{35E08745-F811-42A0-BF82-44BEB8E8DAAC}">
      <dgm:prSet custT="1"/>
      <dgm:spPr/>
      <dgm:t>
        <a:bodyPr/>
        <a:lstStyle/>
        <a:p>
          <a:endParaRPr lang="en-US" sz="800">
            <a:solidFill>
              <a:schemeClr val="tx1"/>
            </a:solidFill>
          </a:endParaRPr>
        </a:p>
      </dgm:t>
    </dgm:pt>
    <dgm:pt modelId="{A2284B5B-261E-420A-8E1D-B1345CA4C976}" type="sibTrans" cxnId="{35E08745-F811-42A0-BF82-44BEB8E8DAAC}">
      <dgm:prSet/>
      <dgm:spPr/>
      <dgm:t>
        <a:bodyPr/>
        <a:lstStyle/>
        <a:p>
          <a:endParaRPr lang="en-US"/>
        </a:p>
      </dgm:t>
    </dgm:pt>
    <dgm:pt modelId="{8645C410-8D0F-4AAD-AD5E-254371DAA590}">
      <dgm:prSet phldrT="[Text]" custT="1"/>
      <dgm:spPr/>
      <dgm:t>
        <a:bodyPr/>
        <a:lstStyle/>
        <a:p>
          <a:r>
            <a:rPr lang="en-US" sz="1200" dirty="0">
              <a:solidFill>
                <a:schemeClr val="tx1"/>
              </a:solidFill>
            </a:rPr>
            <a:t>Designated Endowment Fund</a:t>
          </a:r>
        </a:p>
      </dgm:t>
    </dgm:pt>
    <dgm:pt modelId="{6E4B35D5-F34C-4BD6-9FAB-EA8E660CA86F}" type="parTrans" cxnId="{45AEA245-2492-4CBF-AA8B-51E1E62A3A0A}">
      <dgm:prSet custT="1"/>
      <dgm:spPr/>
      <dgm:t>
        <a:bodyPr/>
        <a:lstStyle/>
        <a:p>
          <a:endParaRPr lang="en-US" sz="800">
            <a:solidFill>
              <a:schemeClr val="tx1"/>
            </a:solidFill>
          </a:endParaRPr>
        </a:p>
      </dgm:t>
    </dgm:pt>
    <dgm:pt modelId="{B0A6EAC8-B38B-4A23-8D2F-2CE98AAB793F}" type="sibTrans" cxnId="{45AEA245-2492-4CBF-AA8B-51E1E62A3A0A}">
      <dgm:prSet/>
      <dgm:spPr/>
      <dgm:t>
        <a:bodyPr/>
        <a:lstStyle/>
        <a:p>
          <a:endParaRPr lang="en-US"/>
        </a:p>
      </dgm:t>
    </dgm:pt>
    <dgm:pt modelId="{ECCB9AE1-A477-4AC2-8761-A2061DAD33A6}">
      <dgm:prSet phldrT="[Text]" custT="1"/>
      <dgm:spPr/>
      <dgm:t>
        <a:bodyPr/>
        <a:lstStyle/>
        <a:p>
          <a:r>
            <a:rPr lang="en-US" sz="1200" dirty="0">
              <a:solidFill>
                <a:schemeClr val="tx1"/>
              </a:solidFill>
            </a:rPr>
            <a:t>Do you want to award scholarships?</a:t>
          </a:r>
        </a:p>
      </dgm:t>
    </dgm:pt>
    <dgm:pt modelId="{6B242825-18A3-454B-97D4-EA6FD1F2E447}" type="parTrans" cxnId="{95207E43-425C-437D-B8F5-A8F46FBB6E69}">
      <dgm:prSet custT="1"/>
      <dgm:spPr/>
      <dgm:t>
        <a:bodyPr/>
        <a:lstStyle/>
        <a:p>
          <a:endParaRPr lang="en-US" sz="800">
            <a:solidFill>
              <a:schemeClr val="tx1"/>
            </a:solidFill>
          </a:endParaRPr>
        </a:p>
      </dgm:t>
    </dgm:pt>
    <dgm:pt modelId="{0EDD0283-5082-4575-A312-778034D8C086}" type="sibTrans" cxnId="{95207E43-425C-437D-B8F5-A8F46FBB6E69}">
      <dgm:prSet/>
      <dgm:spPr/>
      <dgm:t>
        <a:bodyPr/>
        <a:lstStyle/>
        <a:p>
          <a:endParaRPr lang="en-US"/>
        </a:p>
      </dgm:t>
    </dgm:pt>
    <dgm:pt modelId="{2216C2DC-BB89-4A51-90CC-CAEF31B4B2B4}">
      <dgm:prSet phldrT="[Text]" custT="1"/>
      <dgm:spPr/>
      <dgm:t>
        <a:bodyPr/>
        <a:lstStyle/>
        <a:p>
          <a:r>
            <a:rPr lang="en-US" sz="1200" dirty="0">
              <a:solidFill>
                <a:schemeClr val="tx1"/>
              </a:solidFill>
            </a:rPr>
            <a:t>Do you want to help choose the recipient?</a:t>
          </a:r>
        </a:p>
      </dgm:t>
    </dgm:pt>
    <dgm:pt modelId="{1A11561D-691C-41E8-B279-ED6A80D2E477}" type="parTrans" cxnId="{17D6CAAD-94AC-417D-A992-1C243568756F}">
      <dgm:prSet custT="1"/>
      <dgm:spPr/>
      <dgm:t>
        <a:bodyPr/>
        <a:lstStyle/>
        <a:p>
          <a:endParaRPr lang="en-US" sz="800">
            <a:solidFill>
              <a:schemeClr val="tx1"/>
            </a:solidFill>
          </a:endParaRPr>
        </a:p>
      </dgm:t>
    </dgm:pt>
    <dgm:pt modelId="{96772323-E80D-4DD4-9A18-AE9D3FD233F4}" type="sibTrans" cxnId="{17D6CAAD-94AC-417D-A992-1C243568756F}">
      <dgm:prSet/>
      <dgm:spPr/>
      <dgm:t>
        <a:bodyPr/>
        <a:lstStyle/>
        <a:p>
          <a:endParaRPr lang="en-US"/>
        </a:p>
      </dgm:t>
    </dgm:pt>
    <dgm:pt modelId="{ABDF86BC-63C4-4F2C-AE8E-8C36F9EDBBC9}">
      <dgm:prSet custT="1"/>
      <dgm:spPr/>
      <dgm:t>
        <a:bodyPr/>
        <a:lstStyle/>
        <a:p>
          <a:r>
            <a:rPr lang="en-US" sz="1100" dirty="0">
              <a:solidFill>
                <a:schemeClr val="tx1"/>
              </a:solidFill>
            </a:rPr>
            <a:t>Do you want the ability to recommend different grants periodically?</a:t>
          </a:r>
        </a:p>
      </dgm:t>
    </dgm:pt>
    <dgm:pt modelId="{3CEA29D6-0F41-43BB-BBED-C04BE7BD124E}" type="parTrans" cxnId="{83F32DE0-83FC-4070-A515-7EAF42142FD7}">
      <dgm:prSet custT="1"/>
      <dgm:spPr/>
      <dgm:t>
        <a:bodyPr/>
        <a:lstStyle/>
        <a:p>
          <a:endParaRPr lang="en-US" sz="800">
            <a:solidFill>
              <a:schemeClr val="tx1"/>
            </a:solidFill>
          </a:endParaRPr>
        </a:p>
      </dgm:t>
    </dgm:pt>
    <dgm:pt modelId="{47DC30A5-50EF-45DB-8FCA-A5B4E81CEBE3}" type="sibTrans" cxnId="{83F32DE0-83FC-4070-A515-7EAF42142FD7}">
      <dgm:prSet/>
      <dgm:spPr/>
      <dgm:t>
        <a:bodyPr/>
        <a:lstStyle/>
        <a:p>
          <a:endParaRPr lang="en-US"/>
        </a:p>
      </dgm:t>
    </dgm:pt>
    <dgm:pt modelId="{271F17C3-4BF6-4F00-B3A4-207D11308532}">
      <dgm:prSet custT="1"/>
      <dgm:spPr/>
      <dgm:t>
        <a:bodyPr/>
        <a:lstStyle/>
        <a:p>
          <a:r>
            <a:rPr lang="en-US" sz="1200" dirty="0">
              <a:solidFill>
                <a:schemeClr val="tx1"/>
              </a:solidFill>
            </a:rPr>
            <a:t>Advised Scholarship Fund</a:t>
          </a:r>
        </a:p>
        <a:p>
          <a:r>
            <a:rPr lang="en-US" sz="1200" i="1" dirty="0">
              <a:solidFill>
                <a:schemeClr val="tx1"/>
              </a:solidFill>
            </a:rPr>
            <a:t>(Donor cannot control the process)</a:t>
          </a:r>
        </a:p>
      </dgm:t>
    </dgm:pt>
    <dgm:pt modelId="{F7622C35-05D9-4DAE-B73E-E2CC9B90B2E0}" type="parTrans" cxnId="{117DB915-075E-4BE6-84F4-16435ED22DCB}">
      <dgm:prSet custT="1"/>
      <dgm:spPr/>
      <dgm:t>
        <a:bodyPr/>
        <a:lstStyle/>
        <a:p>
          <a:endParaRPr lang="en-US" sz="800">
            <a:solidFill>
              <a:schemeClr val="tx1"/>
            </a:solidFill>
          </a:endParaRPr>
        </a:p>
      </dgm:t>
    </dgm:pt>
    <dgm:pt modelId="{E9B05A9C-A40E-468F-8946-08B771BC11B9}" type="sibTrans" cxnId="{117DB915-075E-4BE6-84F4-16435ED22DCB}">
      <dgm:prSet/>
      <dgm:spPr/>
      <dgm:t>
        <a:bodyPr/>
        <a:lstStyle/>
        <a:p>
          <a:endParaRPr lang="en-US"/>
        </a:p>
      </dgm:t>
    </dgm:pt>
    <dgm:pt modelId="{B503BEE5-0728-4D52-B2A2-E3D408154147}">
      <dgm:prSet custT="1"/>
      <dgm:spPr/>
      <dgm:t>
        <a:bodyPr/>
        <a:lstStyle/>
        <a:p>
          <a:r>
            <a:rPr lang="en-US" sz="1200" dirty="0">
              <a:solidFill>
                <a:schemeClr val="tx1"/>
              </a:solidFill>
            </a:rPr>
            <a:t>Discretionary Scholarship Fund</a:t>
          </a:r>
        </a:p>
        <a:p>
          <a:r>
            <a:rPr lang="en-US" sz="1200" dirty="0">
              <a:solidFill>
                <a:schemeClr val="tx1"/>
              </a:solidFill>
            </a:rPr>
            <a:t>(</a:t>
          </a:r>
          <a:r>
            <a:rPr lang="en-US" sz="1200" i="1" dirty="0">
              <a:solidFill>
                <a:schemeClr val="tx1"/>
              </a:solidFill>
            </a:rPr>
            <a:t>School or other entity selects recipient)</a:t>
          </a:r>
        </a:p>
      </dgm:t>
    </dgm:pt>
    <dgm:pt modelId="{AFC68024-E143-4D02-89BB-6E5B84F45653}" type="parTrans" cxnId="{B52BB917-073F-43DF-B71D-6F683CB93980}">
      <dgm:prSet custT="1"/>
      <dgm:spPr/>
      <dgm:t>
        <a:bodyPr/>
        <a:lstStyle/>
        <a:p>
          <a:endParaRPr lang="en-US" sz="800">
            <a:solidFill>
              <a:schemeClr val="tx1"/>
            </a:solidFill>
          </a:endParaRPr>
        </a:p>
      </dgm:t>
    </dgm:pt>
    <dgm:pt modelId="{1AB88BC6-6D86-4C09-9BB8-27143476C200}" type="sibTrans" cxnId="{B52BB917-073F-43DF-B71D-6F683CB93980}">
      <dgm:prSet/>
      <dgm:spPr/>
      <dgm:t>
        <a:bodyPr/>
        <a:lstStyle/>
        <a:p>
          <a:endParaRPr lang="en-US"/>
        </a:p>
      </dgm:t>
    </dgm:pt>
    <dgm:pt modelId="{C42AD67D-ED99-45CF-8200-8DA3A75A1F00}">
      <dgm:prSet custT="1"/>
      <dgm:spPr/>
      <dgm:t>
        <a:bodyPr/>
        <a:lstStyle/>
        <a:p>
          <a:r>
            <a:rPr lang="en-US" sz="1200" dirty="0">
              <a:solidFill>
                <a:schemeClr val="tx1"/>
              </a:solidFill>
            </a:rPr>
            <a:t>Donor Advised Fund</a:t>
          </a:r>
        </a:p>
      </dgm:t>
    </dgm:pt>
    <dgm:pt modelId="{BC89800F-6596-4EC4-BDA5-813005D20933}" type="parTrans" cxnId="{09FAD571-25E3-4561-A614-368034D69F74}">
      <dgm:prSet custT="1"/>
      <dgm:spPr/>
      <dgm:t>
        <a:bodyPr/>
        <a:lstStyle/>
        <a:p>
          <a:endParaRPr lang="en-US" sz="800">
            <a:solidFill>
              <a:schemeClr val="tx1"/>
            </a:solidFill>
          </a:endParaRPr>
        </a:p>
      </dgm:t>
    </dgm:pt>
    <dgm:pt modelId="{25E8CC35-694F-4232-ABDE-C0993751CA43}" type="sibTrans" cxnId="{09FAD571-25E3-4561-A614-368034D69F74}">
      <dgm:prSet/>
      <dgm:spPr/>
      <dgm:t>
        <a:bodyPr/>
        <a:lstStyle/>
        <a:p>
          <a:endParaRPr lang="en-US"/>
        </a:p>
      </dgm:t>
    </dgm:pt>
    <dgm:pt modelId="{9AF0738C-D739-4A24-958B-A0CE0D9CD8D1}">
      <dgm:prSet custT="1"/>
      <dgm:spPr/>
      <dgm:t>
        <a:bodyPr/>
        <a:lstStyle/>
        <a:p>
          <a:r>
            <a:rPr lang="en-US" sz="1200" dirty="0">
              <a:solidFill>
                <a:schemeClr val="tx1"/>
              </a:solidFill>
            </a:rPr>
            <a:t>Named Unrestricted Fund or Field of Interest Fund</a:t>
          </a:r>
        </a:p>
      </dgm:t>
    </dgm:pt>
    <dgm:pt modelId="{F54CBB7C-E86C-4DBD-8F94-A012C0DF1789}" type="parTrans" cxnId="{9996CE9F-6B8F-4864-8A82-59753D3672B1}">
      <dgm:prSet custT="1"/>
      <dgm:spPr/>
      <dgm:t>
        <a:bodyPr/>
        <a:lstStyle/>
        <a:p>
          <a:endParaRPr lang="en-US" sz="800">
            <a:solidFill>
              <a:schemeClr val="tx1"/>
            </a:solidFill>
          </a:endParaRPr>
        </a:p>
      </dgm:t>
    </dgm:pt>
    <dgm:pt modelId="{DAAFED4C-DA64-4CE7-8E63-CD803737F40F}" type="sibTrans" cxnId="{9996CE9F-6B8F-4864-8A82-59753D3672B1}">
      <dgm:prSet/>
      <dgm:spPr/>
      <dgm:t>
        <a:bodyPr/>
        <a:lstStyle/>
        <a:p>
          <a:endParaRPr lang="en-US"/>
        </a:p>
      </dgm:t>
    </dgm:pt>
    <dgm:pt modelId="{C3A3A249-4D0F-44BB-A447-FA8C8BEB41AD}" type="pres">
      <dgm:prSet presAssocID="{D5FDB36C-5044-499A-BE41-76DFB8D8E1DF}" presName="diagram" presStyleCnt="0">
        <dgm:presLayoutVars>
          <dgm:chPref val="1"/>
          <dgm:dir/>
          <dgm:animOne val="branch"/>
          <dgm:animLvl val="lvl"/>
          <dgm:resizeHandles val="exact"/>
        </dgm:presLayoutVars>
      </dgm:prSet>
      <dgm:spPr/>
    </dgm:pt>
    <dgm:pt modelId="{BE4FC1BB-A0E0-4C97-8010-4235DC1E0125}" type="pres">
      <dgm:prSet presAssocID="{40CC0490-8705-4D16-95DC-7C981C16BCBA}" presName="root1" presStyleCnt="0"/>
      <dgm:spPr/>
    </dgm:pt>
    <dgm:pt modelId="{C103AA81-3E48-4617-97DB-0FE47B4EECD1}" type="pres">
      <dgm:prSet presAssocID="{40CC0490-8705-4D16-95DC-7C981C16BCBA}" presName="LevelOneTextNode" presStyleLbl="node0" presStyleIdx="0" presStyleCnt="1" custScaleX="122072" custScaleY="181033">
        <dgm:presLayoutVars>
          <dgm:chPref val="3"/>
        </dgm:presLayoutVars>
      </dgm:prSet>
      <dgm:spPr/>
    </dgm:pt>
    <dgm:pt modelId="{1662FB95-A7AE-4B1B-98DE-681C0D812758}" type="pres">
      <dgm:prSet presAssocID="{40CC0490-8705-4D16-95DC-7C981C16BCBA}" presName="level2hierChild" presStyleCnt="0"/>
      <dgm:spPr/>
    </dgm:pt>
    <dgm:pt modelId="{19E63F8C-9AA4-45E9-9BFB-B548D739EE55}" type="pres">
      <dgm:prSet presAssocID="{1FC39730-FDD1-4FBB-AFEA-83A119299B87}" presName="conn2-1" presStyleLbl="parChTrans1D2" presStyleIdx="0" presStyleCnt="2"/>
      <dgm:spPr/>
    </dgm:pt>
    <dgm:pt modelId="{E527EB14-A527-4D80-8E34-021AE609165C}" type="pres">
      <dgm:prSet presAssocID="{1FC39730-FDD1-4FBB-AFEA-83A119299B87}" presName="connTx" presStyleLbl="parChTrans1D2" presStyleIdx="0" presStyleCnt="2"/>
      <dgm:spPr/>
    </dgm:pt>
    <dgm:pt modelId="{47E9ACCF-C910-4EFB-8413-5FB80CE2B983}" type="pres">
      <dgm:prSet presAssocID="{60C81504-69E1-4520-8398-DB6935BF4BDD}" presName="root2" presStyleCnt="0"/>
      <dgm:spPr/>
    </dgm:pt>
    <dgm:pt modelId="{BAB3283E-D925-4E85-96E5-876869E4E990}" type="pres">
      <dgm:prSet presAssocID="{60C81504-69E1-4520-8398-DB6935BF4BDD}" presName="LevelTwoTextNode" presStyleLbl="node2" presStyleIdx="0" presStyleCnt="2">
        <dgm:presLayoutVars>
          <dgm:chPref val="3"/>
        </dgm:presLayoutVars>
      </dgm:prSet>
      <dgm:spPr/>
    </dgm:pt>
    <dgm:pt modelId="{E95E5045-C69E-4F79-98C5-A961441E23C2}" type="pres">
      <dgm:prSet presAssocID="{60C81504-69E1-4520-8398-DB6935BF4BDD}" presName="level3hierChild" presStyleCnt="0"/>
      <dgm:spPr/>
    </dgm:pt>
    <dgm:pt modelId="{7463BC5C-CEEC-4F5C-B0A1-CA3F5E2305D0}" type="pres">
      <dgm:prSet presAssocID="{5D74BDFE-D32B-42C3-971A-068B1CDB6949}" presName="conn2-1" presStyleLbl="parChTrans1D3" presStyleIdx="0" presStyleCnt="4"/>
      <dgm:spPr/>
    </dgm:pt>
    <dgm:pt modelId="{5DA41DFE-DB0E-46E1-BE0F-57AF48DD5D76}" type="pres">
      <dgm:prSet presAssocID="{5D74BDFE-D32B-42C3-971A-068B1CDB6949}" presName="connTx" presStyleLbl="parChTrans1D3" presStyleIdx="0" presStyleCnt="4"/>
      <dgm:spPr/>
    </dgm:pt>
    <dgm:pt modelId="{741A84B2-C641-4E18-9C48-8E38E3AD7F87}" type="pres">
      <dgm:prSet presAssocID="{45CEC86E-0D16-4475-902E-2F8F7DB98604}" presName="root2" presStyleCnt="0"/>
      <dgm:spPr/>
    </dgm:pt>
    <dgm:pt modelId="{2AEB3F1F-9EBE-4908-80B3-A026ABB8B0F3}" type="pres">
      <dgm:prSet presAssocID="{45CEC86E-0D16-4475-902E-2F8F7DB98604}" presName="LevelTwoTextNode" presStyleLbl="node3" presStyleIdx="0" presStyleCnt="4">
        <dgm:presLayoutVars>
          <dgm:chPref val="3"/>
        </dgm:presLayoutVars>
      </dgm:prSet>
      <dgm:spPr/>
    </dgm:pt>
    <dgm:pt modelId="{0D7ADF49-6C89-42A7-95EE-C737CBE17880}" type="pres">
      <dgm:prSet presAssocID="{45CEC86E-0D16-4475-902E-2F8F7DB98604}" presName="level3hierChild" presStyleCnt="0"/>
      <dgm:spPr/>
    </dgm:pt>
    <dgm:pt modelId="{3883DA48-3B42-4993-8960-4D0CF0530B78}" type="pres">
      <dgm:prSet presAssocID="{6E4B35D5-F34C-4BD6-9FAB-EA8E660CA86F}" presName="conn2-1" presStyleLbl="parChTrans1D3" presStyleIdx="1" presStyleCnt="4"/>
      <dgm:spPr/>
    </dgm:pt>
    <dgm:pt modelId="{81997663-3ED1-4D91-AB61-560A3A459373}" type="pres">
      <dgm:prSet presAssocID="{6E4B35D5-F34C-4BD6-9FAB-EA8E660CA86F}" presName="connTx" presStyleLbl="parChTrans1D3" presStyleIdx="1" presStyleCnt="4"/>
      <dgm:spPr/>
    </dgm:pt>
    <dgm:pt modelId="{3EDBE62F-8A1B-410C-B14B-D7E883B4D9C9}" type="pres">
      <dgm:prSet presAssocID="{8645C410-8D0F-4AAD-AD5E-254371DAA590}" presName="root2" presStyleCnt="0"/>
      <dgm:spPr/>
    </dgm:pt>
    <dgm:pt modelId="{CA3FB658-6789-48CB-B099-AF1F03516E94}" type="pres">
      <dgm:prSet presAssocID="{8645C410-8D0F-4AAD-AD5E-254371DAA590}" presName="LevelTwoTextNode" presStyleLbl="node3" presStyleIdx="1" presStyleCnt="4">
        <dgm:presLayoutVars>
          <dgm:chPref val="3"/>
        </dgm:presLayoutVars>
      </dgm:prSet>
      <dgm:spPr/>
    </dgm:pt>
    <dgm:pt modelId="{00421AB8-A9D8-4DC1-B0C5-CEFAD86DB0D4}" type="pres">
      <dgm:prSet presAssocID="{8645C410-8D0F-4AAD-AD5E-254371DAA590}" presName="level3hierChild" presStyleCnt="0"/>
      <dgm:spPr/>
    </dgm:pt>
    <dgm:pt modelId="{4C2A07E6-7D8F-483E-B9B3-343B80F0B961}" type="pres">
      <dgm:prSet presAssocID="{6B242825-18A3-454B-97D4-EA6FD1F2E447}" presName="conn2-1" presStyleLbl="parChTrans1D2" presStyleIdx="1" presStyleCnt="2"/>
      <dgm:spPr/>
    </dgm:pt>
    <dgm:pt modelId="{1B159038-F1D2-4AF6-B275-A6F8FDA5E610}" type="pres">
      <dgm:prSet presAssocID="{6B242825-18A3-454B-97D4-EA6FD1F2E447}" presName="connTx" presStyleLbl="parChTrans1D2" presStyleIdx="1" presStyleCnt="2"/>
      <dgm:spPr/>
    </dgm:pt>
    <dgm:pt modelId="{AD1AC069-9517-474C-837C-4F44B379ED7C}" type="pres">
      <dgm:prSet presAssocID="{ECCB9AE1-A477-4AC2-8761-A2061DAD33A6}" presName="root2" presStyleCnt="0"/>
      <dgm:spPr/>
    </dgm:pt>
    <dgm:pt modelId="{5DEC41F8-0E49-4786-9090-82113722EC6B}" type="pres">
      <dgm:prSet presAssocID="{ECCB9AE1-A477-4AC2-8761-A2061DAD33A6}" presName="LevelTwoTextNode" presStyleLbl="node2" presStyleIdx="1" presStyleCnt="2">
        <dgm:presLayoutVars>
          <dgm:chPref val="3"/>
        </dgm:presLayoutVars>
      </dgm:prSet>
      <dgm:spPr/>
    </dgm:pt>
    <dgm:pt modelId="{2D6F8CE6-5CA9-4C1E-8AAB-EF0185D4846E}" type="pres">
      <dgm:prSet presAssocID="{ECCB9AE1-A477-4AC2-8761-A2061DAD33A6}" presName="level3hierChild" presStyleCnt="0"/>
      <dgm:spPr/>
    </dgm:pt>
    <dgm:pt modelId="{4D174C25-ECF3-4B02-93D5-3B7C6108AF51}" type="pres">
      <dgm:prSet presAssocID="{1A11561D-691C-41E8-B279-ED6A80D2E477}" presName="conn2-1" presStyleLbl="parChTrans1D3" presStyleIdx="2" presStyleCnt="4"/>
      <dgm:spPr/>
    </dgm:pt>
    <dgm:pt modelId="{782C2773-4F63-469A-9EB6-99C1F67D0280}" type="pres">
      <dgm:prSet presAssocID="{1A11561D-691C-41E8-B279-ED6A80D2E477}" presName="connTx" presStyleLbl="parChTrans1D3" presStyleIdx="2" presStyleCnt="4"/>
      <dgm:spPr/>
    </dgm:pt>
    <dgm:pt modelId="{EBA70268-35C9-4CFC-93E3-DE546A319AFB}" type="pres">
      <dgm:prSet presAssocID="{2216C2DC-BB89-4A51-90CC-CAEF31B4B2B4}" presName="root2" presStyleCnt="0"/>
      <dgm:spPr/>
    </dgm:pt>
    <dgm:pt modelId="{1C8EBB95-E074-425F-8453-FFBDDC03B4A4}" type="pres">
      <dgm:prSet presAssocID="{2216C2DC-BB89-4A51-90CC-CAEF31B4B2B4}" presName="LevelTwoTextNode" presStyleLbl="node3" presStyleIdx="2" presStyleCnt="4">
        <dgm:presLayoutVars>
          <dgm:chPref val="3"/>
        </dgm:presLayoutVars>
      </dgm:prSet>
      <dgm:spPr/>
    </dgm:pt>
    <dgm:pt modelId="{4F1ED05E-A5D1-4397-9A2E-92FDF575818A}" type="pres">
      <dgm:prSet presAssocID="{2216C2DC-BB89-4A51-90CC-CAEF31B4B2B4}" presName="level3hierChild" presStyleCnt="0"/>
      <dgm:spPr/>
    </dgm:pt>
    <dgm:pt modelId="{E9D7916A-A70B-458F-BB10-53BA386854C4}" type="pres">
      <dgm:prSet presAssocID="{F7622C35-05D9-4DAE-B73E-E2CC9B90B2E0}" presName="conn2-1" presStyleLbl="parChTrans1D4" presStyleIdx="0" presStyleCnt="4"/>
      <dgm:spPr/>
    </dgm:pt>
    <dgm:pt modelId="{3EF18B1A-0C1B-41D7-9102-A1B0E2F5B35A}" type="pres">
      <dgm:prSet presAssocID="{F7622C35-05D9-4DAE-B73E-E2CC9B90B2E0}" presName="connTx" presStyleLbl="parChTrans1D4" presStyleIdx="0" presStyleCnt="4"/>
      <dgm:spPr/>
    </dgm:pt>
    <dgm:pt modelId="{80220F4D-7A64-482F-81B2-1E51F7EF5EE1}" type="pres">
      <dgm:prSet presAssocID="{271F17C3-4BF6-4F00-B3A4-207D11308532}" presName="root2" presStyleCnt="0"/>
      <dgm:spPr/>
    </dgm:pt>
    <dgm:pt modelId="{4D28A5AD-93F9-4200-B58A-1411B5742B30}" type="pres">
      <dgm:prSet presAssocID="{271F17C3-4BF6-4F00-B3A4-207D11308532}" presName="LevelTwoTextNode" presStyleLbl="node4" presStyleIdx="0" presStyleCnt="4" custScaleX="200437">
        <dgm:presLayoutVars>
          <dgm:chPref val="3"/>
        </dgm:presLayoutVars>
      </dgm:prSet>
      <dgm:spPr/>
    </dgm:pt>
    <dgm:pt modelId="{A1770D33-703B-4FDD-94C1-FA017F8B9019}" type="pres">
      <dgm:prSet presAssocID="{271F17C3-4BF6-4F00-B3A4-207D11308532}" presName="level3hierChild" presStyleCnt="0"/>
      <dgm:spPr/>
    </dgm:pt>
    <dgm:pt modelId="{9357A407-7DB6-4386-8599-43D7846003C9}" type="pres">
      <dgm:prSet presAssocID="{AFC68024-E143-4D02-89BB-6E5B84F45653}" presName="conn2-1" presStyleLbl="parChTrans1D4" presStyleIdx="1" presStyleCnt="4"/>
      <dgm:spPr/>
    </dgm:pt>
    <dgm:pt modelId="{83A593ED-FAA7-48FB-BC7B-DF09B77B28F5}" type="pres">
      <dgm:prSet presAssocID="{AFC68024-E143-4D02-89BB-6E5B84F45653}" presName="connTx" presStyleLbl="parChTrans1D4" presStyleIdx="1" presStyleCnt="4"/>
      <dgm:spPr/>
    </dgm:pt>
    <dgm:pt modelId="{A45E2C37-8B7A-4664-BF5E-33861073FA95}" type="pres">
      <dgm:prSet presAssocID="{B503BEE5-0728-4D52-B2A2-E3D408154147}" presName="root2" presStyleCnt="0"/>
      <dgm:spPr/>
    </dgm:pt>
    <dgm:pt modelId="{30CAFD10-022F-42E4-8ECF-51CA82C6B9EA}" type="pres">
      <dgm:prSet presAssocID="{B503BEE5-0728-4D52-B2A2-E3D408154147}" presName="LevelTwoTextNode" presStyleLbl="node4" presStyleIdx="1" presStyleCnt="4" custScaleX="200030">
        <dgm:presLayoutVars>
          <dgm:chPref val="3"/>
        </dgm:presLayoutVars>
      </dgm:prSet>
      <dgm:spPr/>
    </dgm:pt>
    <dgm:pt modelId="{C11BD928-B1CB-4CE2-A96D-D8D466E8F468}" type="pres">
      <dgm:prSet presAssocID="{B503BEE5-0728-4D52-B2A2-E3D408154147}" presName="level3hierChild" presStyleCnt="0"/>
      <dgm:spPr/>
    </dgm:pt>
    <dgm:pt modelId="{331515BF-F42B-46E6-B766-C84DF4B36733}" type="pres">
      <dgm:prSet presAssocID="{3CEA29D6-0F41-43BB-BBED-C04BE7BD124E}" presName="conn2-1" presStyleLbl="parChTrans1D3" presStyleIdx="3" presStyleCnt="4"/>
      <dgm:spPr/>
    </dgm:pt>
    <dgm:pt modelId="{6267F8A9-EE9C-47F3-9567-0CFC3087954E}" type="pres">
      <dgm:prSet presAssocID="{3CEA29D6-0F41-43BB-BBED-C04BE7BD124E}" presName="connTx" presStyleLbl="parChTrans1D3" presStyleIdx="3" presStyleCnt="4"/>
      <dgm:spPr/>
    </dgm:pt>
    <dgm:pt modelId="{41D37E93-E65B-4487-9C73-EA48B6892D33}" type="pres">
      <dgm:prSet presAssocID="{ABDF86BC-63C4-4F2C-AE8E-8C36F9EDBBC9}" presName="root2" presStyleCnt="0"/>
      <dgm:spPr/>
    </dgm:pt>
    <dgm:pt modelId="{2B271938-09D1-4B0F-BE1D-691E11C879B0}" type="pres">
      <dgm:prSet presAssocID="{ABDF86BC-63C4-4F2C-AE8E-8C36F9EDBBC9}" presName="LevelTwoTextNode" presStyleLbl="node3" presStyleIdx="3" presStyleCnt="4">
        <dgm:presLayoutVars>
          <dgm:chPref val="3"/>
        </dgm:presLayoutVars>
      </dgm:prSet>
      <dgm:spPr/>
    </dgm:pt>
    <dgm:pt modelId="{38EB0A3B-15C8-4DFE-9892-E0EED83B56EB}" type="pres">
      <dgm:prSet presAssocID="{ABDF86BC-63C4-4F2C-AE8E-8C36F9EDBBC9}" presName="level3hierChild" presStyleCnt="0"/>
      <dgm:spPr/>
    </dgm:pt>
    <dgm:pt modelId="{33B1D632-35C6-4C2A-9BB3-0A29F05C42D2}" type="pres">
      <dgm:prSet presAssocID="{BC89800F-6596-4EC4-BDA5-813005D20933}" presName="conn2-1" presStyleLbl="parChTrans1D4" presStyleIdx="2" presStyleCnt="4"/>
      <dgm:spPr/>
    </dgm:pt>
    <dgm:pt modelId="{421A2D08-7691-486F-A635-862912B6287C}" type="pres">
      <dgm:prSet presAssocID="{BC89800F-6596-4EC4-BDA5-813005D20933}" presName="connTx" presStyleLbl="parChTrans1D4" presStyleIdx="2" presStyleCnt="4"/>
      <dgm:spPr/>
    </dgm:pt>
    <dgm:pt modelId="{39B7E704-1F9A-4A37-8E76-81EDEAEDDAE8}" type="pres">
      <dgm:prSet presAssocID="{C42AD67D-ED99-45CF-8200-8DA3A75A1F00}" presName="root2" presStyleCnt="0"/>
      <dgm:spPr/>
    </dgm:pt>
    <dgm:pt modelId="{01BC04C1-B70D-403F-A8FB-42DFF6A77104}" type="pres">
      <dgm:prSet presAssocID="{C42AD67D-ED99-45CF-8200-8DA3A75A1F00}" presName="LevelTwoTextNode" presStyleLbl="node4" presStyleIdx="2" presStyleCnt="4" custScaleX="195705">
        <dgm:presLayoutVars>
          <dgm:chPref val="3"/>
        </dgm:presLayoutVars>
      </dgm:prSet>
      <dgm:spPr/>
    </dgm:pt>
    <dgm:pt modelId="{2C29C899-D08B-4624-9AC3-03C2D87C77AF}" type="pres">
      <dgm:prSet presAssocID="{C42AD67D-ED99-45CF-8200-8DA3A75A1F00}" presName="level3hierChild" presStyleCnt="0"/>
      <dgm:spPr/>
    </dgm:pt>
    <dgm:pt modelId="{0003384B-35B9-4A25-8F9A-A4C5A1F89C48}" type="pres">
      <dgm:prSet presAssocID="{F54CBB7C-E86C-4DBD-8F94-A012C0DF1789}" presName="conn2-1" presStyleLbl="parChTrans1D4" presStyleIdx="3" presStyleCnt="4"/>
      <dgm:spPr/>
    </dgm:pt>
    <dgm:pt modelId="{274830D6-5103-4C6F-8519-5DFEAEE7F1A6}" type="pres">
      <dgm:prSet presAssocID="{F54CBB7C-E86C-4DBD-8F94-A012C0DF1789}" presName="connTx" presStyleLbl="parChTrans1D4" presStyleIdx="3" presStyleCnt="4"/>
      <dgm:spPr/>
    </dgm:pt>
    <dgm:pt modelId="{0CF2AA68-D008-4820-96DE-2ED4FFD7A601}" type="pres">
      <dgm:prSet presAssocID="{9AF0738C-D739-4A24-958B-A0CE0D9CD8D1}" presName="root2" presStyleCnt="0"/>
      <dgm:spPr/>
    </dgm:pt>
    <dgm:pt modelId="{DEF0D244-6D70-4BA5-BA19-41912545203D}" type="pres">
      <dgm:prSet presAssocID="{9AF0738C-D739-4A24-958B-A0CE0D9CD8D1}" presName="LevelTwoTextNode" presStyleLbl="node4" presStyleIdx="3" presStyleCnt="4" custScaleX="203566">
        <dgm:presLayoutVars>
          <dgm:chPref val="3"/>
        </dgm:presLayoutVars>
      </dgm:prSet>
      <dgm:spPr/>
    </dgm:pt>
    <dgm:pt modelId="{05684F4E-2C83-417A-9B56-4681A82B2FCD}" type="pres">
      <dgm:prSet presAssocID="{9AF0738C-D739-4A24-958B-A0CE0D9CD8D1}" presName="level3hierChild" presStyleCnt="0"/>
      <dgm:spPr/>
    </dgm:pt>
  </dgm:ptLst>
  <dgm:cxnLst>
    <dgm:cxn modelId="{98C79B0E-2617-488A-916B-954947B51AEC}" type="presOf" srcId="{F54CBB7C-E86C-4DBD-8F94-A012C0DF1789}" destId="{274830D6-5103-4C6F-8519-5DFEAEE7F1A6}" srcOrd="1" destOrd="0" presId="urn:microsoft.com/office/officeart/2005/8/layout/hierarchy2"/>
    <dgm:cxn modelId="{20869A15-5B10-4243-9F76-34EA5D7C676D}" type="presOf" srcId="{AFC68024-E143-4D02-89BB-6E5B84F45653}" destId="{83A593ED-FAA7-48FB-BC7B-DF09B77B28F5}" srcOrd="1" destOrd="0" presId="urn:microsoft.com/office/officeart/2005/8/layout/hierarchy2"/>
    <dgm:cxn modelId="{117DB915-075E-4BE6-84F4-16435ED22DCB}" srcId="{2216C2DC-BB89-4A51-90CC-CAEF31B4B2B4}" destId="{271F17C3-4BF6-4F00-B3A4-207D11308532}" srcOrd="0" destOrd="0" parTransId="{F7622C35-05D9-4DAE-B73E-E2CC9B90B2E0}" sibTransId="{E9B05A9C-A40E-468F-8946-08B771BC11B9}"/>
    <dgm:cxn modelId="{B52BB917-073F-43DF-B71D-6F683CB93980}" srcId="{2216C2DC-BB89-4A51-90CC-CAEF31B4B2B4}" destId="{B503BEE5-0728-4D52-B2A2-E3D408154147}" srcOrd="1" destOrd="0" parTransId="{AFC68024-E143-4D02-89BB-6E5B84F45653}" sibTransId="{1AB88BC6-6D86-4C09-9BB8-27143476C200}"/>
    <dgm:cxn modelId="{6E443719-F655-4519-8CA9-42863D09ADE4}" type="presOf" srcId="{1A11561D-691C-41E8-B279-ED6A80D2E477}" destId="{782C2773-4F63-469A-9EB6-99C1F67D0280}" srcOrd="1" destOrd="0" presId="urn:microsoft.com/office/officeart/2005/8/layout/hierarchy2"/>
    <dgm:cxn modelId="{184ABE1C-6421-48D2-A14F-669B1E5D43DC}" srcId="{D5FDB36C-5044-499A-BE41-76DFB8D8E1DF}" destId="{40CC0490-8705-4D16-95DC-7C981C16BCBA}" srcOrd="0" destOrd="0" parTransId="{535D7B2B-7B1C-4FD8-93C1-32696F6D90AB}" sibTransId="{BE21616F-449B-4AAF-AEAC-6F5E9FE5A19E}"/>
    <dgm:cxn modelId="{EC95F51D-40CC-4C01-A407-539DF152B0EC}" type="presOf" srcId="{9AF0738C-D739-4A24-958B-A0CE0D9CD8D1}" destId="{DEF0D244-6D70-4BA5-BA19-41912545203D}" srcOrd="0" destOrd="0" presId="urn:microsoft.com/office/officeart/2005/8/layout/hierarchy2"/>
    <dgm:cxn modelId="{B46EAC2F-5A5A-41B0-AD52-C2497260E020}" type="presOf" srcId="{ABDF86BC-63C4-4F2C-AE8E-8C36F9EDBBC9}" destId="{2B271938-09D1-4B0F-BE1D-691E11C879B0}" srcOrd="0" destOrd="0" presId="urn:microsoft.com/office/officeart/2005/8/layout/hierarchy2"/>
    <dgm:cxn modelId="{232D7638-1C6F-4697-92BF-43BAFAA2561E}" srcId="{40CC0490-8705-4D16-95DC-7C981C16BCBA}" destId="{60C81504-69E1-4520-8398-DB6935BF4BDD}" srcOrd="0" destOrd="0" parTransId="{1FC39730-FDD1-4FBB-AFEA-83A119299B87}" sibTransId="{A5FB91BB-F2B1-484E-8A01-FDDABD76E04C}"/>
    <dgm:cxn modelId="{97B6B43A-01D8-4C68-93DF-E89B1CEF10E2}" type="presOf" srcId="{6E4B35D5-F34C-4BD6-9FAB-EA8E660CA86F}" destId="{3883DA48-3B42-4993-8960-4D0CF0530B78}" srcOrd="0" destOrd="0" presId="urn:microsoft.com/office/officeart/2005/8/layout/hierarchy2"/>
    <dgm:cxn modelId="{DACBC03F-4CDF-4D9B-AE7B-85CA6AEC6A3C}" type="presOf" srcId="{271F17C3-4BF6-4F00-B3A4-207D11308532}" destId="{4D28A5AD-93F9-4200-B58A-1411B5742B30}" srcOrd="0" destOrd="0" presId="urn:microsoft.com/office/officeart/2005/8/layout/hierarchy2"/>
    <dgm:cxn modelId="{E9B30F41-EB2C-4984-A95B-4DF866DD0894}" type="presOf" srcId="{D5FDB36C-5044-499A-BE41-76DFB8D8E1DF}" destId="{C3A3A249-4D0F-44BB-A447-FA8C8BEB41AD}" srcOrd="0" destOrd="0" presId="urn:microsoft.com/office/officeart/2005/8/layout/hierarchy2"/>
    <dgm:cxn modelId="{95207E43-425C-437D-B8F5-A8F46FBB6E69}" srcId="{40CC0490-8705-4D16-95DC-7C981C16BCBA}" destId="{ECCB9AE1-A477-4AC2-8761-A2061DAD33A6}" srcOrd="1" destOrd="0" parTransId="{6B242825-18A3-454B-97D4-EA6FD1F2E447}" sibTransId="{0EDD0283-5082-4575-A312-778034D8C086}"/>
    <dgm:cxn modelId="{35E08745-F811-42A0-BF82-44BEB8E8DAAC}" srcId="{60C81504-69E1-4520-8398-DB6935BF4BDD}" destId="{45CEC86E-0D16-4475-902E-2F8F7DB98604}" srcOrd="0" destOrd="0" parTransId="{5D74BDFE-D32B-42C3-971A-068B1CDB6949}" sibTransId="{A2284B5B-261E-420A-8E1D-B1345CA4C976}"/>
    <dgm:cxn modelId="{45AEA245-2492-4CBF-AA8B-51E1E62A3A0A}" srcId="{60C81504-69E1-4520-8398-DB6935BF4BDD}" destId="{8645C410-8D0F-4AAD-AD5E-254371DAA590}" srcOrd="1" destOrd="0" parTransId="{6E4B35D5-F34C-4BD6-9FAB-EA8E660CA86F}" sibTransId="{B0A6EAC8-B38B-4A23-8D2F-2CE98AAB793F}"/>
    <dgm:cxn modelId="{5B999768-5883-47AF-88ED-F814AAE0BF0E}" type="presOf" srcId="{3CEA29D6-0F41-43BB-BBED-C04BE7BD124E}" destId="{6267F8A9-EE9C-47F3-9567-0CFC3087954E}" srcOrd="1" destOrd="0" presId="urn:microsoft.com/office/officeart/2005/8/layout/hierarchy2"/>
    <dgm:cxn modelId="{B097036A-6763-4880-A54B-5B0CA86713B9}" type="presOf" srcId="{1FC39730-FDD1-4FBB-AFEA-83A119299B87}" destId="{19E63F8C-9AA4-45E9-9BFB-B548D739EE55}" srcOrd="0" destOrd="0" presId="urn:microsoft.com/office/officeart/2005/8/layout/hierarchy2"/>
    <dgm:cxn modelId="{B5D0184F-AC49-49F2-BFE8-C7AC716266B6}" type="presOf" srcId="{F54CBB7C-E86C-4DBD-8F94-A012C0DF1789}" destId="{0003384B-35B9-4A25-8F9A-A4C5A1F89C48}" srcOrd="0" destOrd="0" presId="urn:microsoft.com/office/officeart/2005/8/layout/hierarchy2"/>
    <dgm:cxn modelId="{939F686F-7DFF-446D-A2E0-1CCB7BC39604}" type="presOf" srcId="{BC89800F-6596-4EC4-BDA5-813005D20933}" destId="{33B1D632-35C6-4C2A-9BB3-0A29F05C42D2}" srcOrd="0" destOrd="0" presId="urn:microsoft.com/office/officeart/2005/8/layout/hierarchy2"/>
    <dgm:cxn modelId="{09FAD571-25E3-4561-A614-368034D69F74}" srcId="{ABDF86BC-63C4-4F2C-AE8E-8C36F9EDBBC9}" destId="{C42AD67D-ED99-45CF-8200-8DA3A75A1F00}" srcOrd="0" destOrd="0" parTransId="{BC89800F-6596-4EC4-BDA5-813005D20933}" sibTransId="{25E8CC35-694F-4232-ABDE-C0993751CA43}"/>
    <dgm:cxn modelId="{32D05C76-BE4F-403E-A1AE-AF844FE81E13}" type="presOf" srcId="{8645C410-8D0F-4AAD-AD5E-254371DAA590}" destId="{CA3FB658-6789-48CB-B099-AF1F03516E94}" srcOrd="0" destOrd="0" presId="urn:microsoft.com/office/officeart/2005/8/layout/hierarchy2"/>
    <dgm:cxn modelId="{73738482-339E-48F6-B753-F164ADBC2670}" type="presOf" srcId="{1A11561D-691C-41E8-B279-ED6A80D2E477}" destId="{4D174C25-ECF3-4B02-93D5-3B7C6108AF51}" srcOrd="0" destOrd="0" presId="urn:microsoft.com/office/officeart/2005/8/layout/hierarchy2"/>
    <dgm:cxn modelId="{9D9B5484-5A84-4167-9F30-08546B33A385}" type="presOf" srcId="{5D74BDFE-D32B-42C3-971A-068B1CDB6949}" destId="{5DA41DFE-DB0E-46E1-BE0F-57AF48DD5D76}" srcOrd="1" destOrd="0" presId="urn:microsoft.com/office/officeart/2005/8/layout/hierarchy2"/>
    <dgm:cxn modelId="{EED04388-421C-4D47-B628-FAC5289C9774}" type="presOf" srcId="{F7622C35-05D9-4DAE-B73E-E2CC9B90B2E0}" destId="{E9D7916A-A70B-458F-BB10-53BA386854C4}" srcOrd="0" destOrd="0" presId="urn:microsoft.com/office/officeart/2005/8/layout/hierarchy2"/>
    <dgm:cxn modelId="{9996CE9F-6B8F-4864-8A82-59753D3672B1}" srcId="{ABDF86BC-63C4-4F2C-AE8E-8C36F9EDBBC9}" destId="{9AF0738C-D739-4A24-958B-A0CE0D9CD8D1}" srcOrd="1" destOrd="0" parTransId="{F54CBB7C-E86C-4DBD-8F94-A012C0DF1789}" sibTransId="{DAAFED4C-DA64-4CE7-8E63-CD803737F40F}"/>
    <dgm:cxn modelId="{CF58ECA6-9B83-42EF-A6CD-5CDF6A682769}" type="presOf" srcId="{F7622C35-05D9-4DAE-B73E-E2CC9B90B2E0}" destId="{3EF18B1A-0C1B-41D7-9102-A1B0E2F5B35A}" srcOrd="1" destOrd="0" presId="urn:microsoft.com/office/officeart/2005/8/layout/hierarchy2"/>
    <dgm:cxn modelId="{76EB2CA8-F202-4D79-987B-79ABEE32D156}" type="presOf" srcId="{BC89800F-6596-4EC4-BDA5-813005D20933}" destId="{421A2D08-7691-486F-A635-862912B6287C}" srcOrd="1" destOrd="0" presId="urn:microsoft.com/office/officeart/2005/8/layout/hierarchy2"/>
    <dgm:cxn modelId="{25D7F8A8-C051-4D03-9226-15449DF687B0}" type="presOf" srcId="{6B242825-18A3-454B-97D4-EA6FD1F2E447}" destId="{4C2A07E6-7D8F-483E-B9B3-343B80F0B961}" srcOrd="0" destOrd="0" presId="urn:microsoft.com/office/officeart/2005/8/layout/hierarchy2"/>
    <dgm:cxn modelId="{81BB72AB-43C4-4365-968E-E438EE4CD7CA}" type="presOf" srcId="{B503BEE5-0728-4D52-B2A2-E3D408154147}" destId="{30CAFD10-022F-42E4-8ECF-51CA82C6B9EA}" srcOrd="0" destOrd="0" presId="urn:microsoft.com/office/officeart/2005/8/layout/hierarchy2"/>
    <dgm:cxn modelId="{17D6CAAD-94AC-417D-A992-1C243568756F}" srcId="{ECCB9AE1-A477-4AC2-8761-A2061DAD33A6}" destId="{2216C2DC-BB89-4A51-90CC-CAEF31B4B2B4}" srcOrd="0" destOrd="0" parTransId="{1A11561D-691C-41E8-B279-ED6A80D2E477}" sibTransId="{96772323-E80D-4DD4-9A18-AE9D3FD233F4}"/>
    <dgm:cxn modelId="{67035DB7-5709-454D-9580-5462569225A6}" type="presOf" srcId="{5D74BDFE-D32B-42C3-971A-068B1CDB6949}" destId="{7463BC5C-CEEC-4F5C-B0A1-CA3F5E2305D0}" srcOrd="0" destOrd="0" presId="urn:microsoft.com/office/officeart/2005/8/layout/hierarchy2"/>
    <dgm:cxn modelId="{DF812FBC-35D1-45B7-8DCB-EC0AF2EB4FD9}" type="presOf" srcId="{45CEC86E-0D16-4475-902E-2F8F7DB98604}" destId="{2AEB3F1F-9EBE-4908-80B3-A026ABB8B0F3}" srcOrd="0" destOrd="0" presId="urn:microsoft.com/office/officeart/2005/8/layout/hierarchy2"/>
    <dgm:cxn modelId="{8636CBC1-D47E-440E-BBFC-A77A596966DE}" type="presOf" srcId="{AFC68024-E143-4D02-89BB-6E5B84F45653}" destId="{9357A407-7DB6-4386-8599-43D7846003C9}" srcOrd="0" destOrd="0" presId="urn:microsoft.com/office/officeart/2005/8/layout/hierarchy2"/>
    <dgm:cxn modelId="{EC9D2BC9-C883-44AA-A498-19E4C4B7E07E}" type="presOf" srcId="{40CC0490-8705-4D16-95DC-7C981C16BCBA}" destId="{C103AA81-3E48-4617-97DB-0FE47B4EECD1}" srcOrd="0" destOrd="0" presId="urn:microsoft.com/office/officeart/2005/8/layout/hierarchy2"/>
    <dgm:cxn modelId="{4C44BCCC-D769-4A74-80B4-C30EFD2A26CA}" type="presOf" srcId="{ECCB9AE1-A477-4AC2-8761-A2061DAD33A6}" destId="{5DEC41F8-0E49-4786-9090-82113722EC6B}" srcOrd="0" destOrd="0" presId="urn:microsoft.com/office/officeart/2005/8/layout/hierarchy2"/>
    <dgm:cxn modelId="{5521FBCF-D6CE-4D7F-B2EB-B7C1B4C3B088}" type="presOf" srcId="{6B242825-18A3-454B-97D4-EA6FD1F2E447}" destId="{1B159038-F1D2-4AF6-B275-A6F8FDA5E610}" srcOrd="1" destOrd="0" presId="urn:microsoft.com/office/officeart/2005/8/layout/hierarchy2"/>
    <dgm:cxn modelId="{A71CF4D7-3348-44ED-A78F-A2C2D1B91606}" type="presOf" srcId="{6E4B35D5-F34C-4BD6-9FAB-EA8E660CA86F}" destId="{81997663-3ED1-4D91-AB61-560A3A459373}" srcOrd="1" destOrd="0" presId="urn:microsoft.com/office/officeart/2005/8/layout/hierarchy2"/>
    <dgm:cxn modelId="{3477E0D8-63E3-4789-8A2A-767262CF4AE5}" type="presOf" srcId="{1FC39730-FDD1-4FBB-AFEA-83A119299B87}" destId="{E527EB14-A527-4D80-8E34-021AE609165C}" srcOrd="1" destOrd="0" presId="urn:microsoft.com/office/officeart/2005/8/layout/hierarchy2"/>
    <dgm:cxn modelId="{28D2E9DA-B5FE-4CA6-8989-48950F032E88}" type="presOf" srcId="{3CEA29D6-0F41-43BB-BBED-C04BE7BD124E}" destId="{331515BF-F42B-46E6-B766-C84DF4B36733}" srcOrd="0" destOrd="0" presId="urn:microsoft.com/office/officeart/2005/8/layout/hierarchy2"/>
    <dgm:cxn modelId="{83F32DE0-83FC-4070-A515-7EAF42142FD7}" srcId="{ECCB9AE1-A477-4AC2-8761-A2061DAD33A6}" destId="{ABDF86BC-63C4-4F2C-AE8E-8C36F9EDBBC9}" srcOrd="1" destOrd="0" parTransId="{3CEA29D6-0F41-43BB-BBED-C04BE7BD124E}" sibTransId="{47DC30A5-50EF-45DB-8FCA-A5B4E81CEBE3}"/>
    <dgm:cxn modelId="{51D1F8F3-E805-4207-8800-A9F3D5EB4941}" type="presOf" srcId="{60C81504-69E1-4520-8398-DB6935BF4BDD}" destId="{BAB3283E-D925-4E85-96E5-876869E4E990}" srcOrd="0" destOrd="0" presId="urn:microsoft.com/office/officeart/2005/8/layout/hierarchy2"/>
    <dgm:cxn modelId="{82035CF7-7CD8-4062-96B5-8DB1C0619909}" type="presOf" srcId="{2216C2DC-BB89-4A51-90CC-CAEF31B4B2B4}" destId="{1C8EBB95-E074-425F-8453-FFBDDC03B4A4}" srcOrd="0" destOrd="0" presId="urn:microsoft.com/office/officeart/2005/8/layout/hierarchy2"/>
    <dgm:cxn modelId="{208095FB-BB9B-461E-906F-EA95B84971E6}" type="presOf" srcId="{C42AD67D-ED99-45CF-8200-8DA3A75A1F00}" destId="{01BC04C1-B70D-403F-A8FB-42DFF6A77104}" srcOrd="0" destOrd="0" presId="urn:microsoft.com/office/officeart/2005/8/layout/hierarchy2"/>
    <dgm:cxn modelId="{F0BE7B01-15D3-40F2-9CD3-190F8E862D4B}" type="presParOf" srcId="{C3A3A249-4D0F-44BB-A447-FA8C8BEB41AD}" destId="{BE4FC1BB-A0E0-4C97-8010-4235DC1E0125}" srcOrd="0" destOrd="0" presId="urn:microsoft.com/office/officeart/2005/8/layout/hierarchy2"/>
    <dgm:cxn modelId="{0F75CF7A-B0D4-44BA-BC09-274061F255F2}" type="presParOf" srcId="{BE4FC1BB-A0E0-4C97-8010-4235DC1E0125}" destId="{C103AA81-3E48-4617-97DB-0FE47B4EECD1}" srcOrd="0" destOrd="0" presId="urn:microsoft.com/office/officeart/2005/8/layout/hierarchy2"/>
    <dgm:cxn modelId="{887D2F4F-6594-4092-A718-338EB9916D08}" type="presParOf" srcId="{BE4FC1BB-A0E0-4C97-8010-4235DC1E0125}" destId="{1662FB95-A7AE-4B1B-98DE-681C0D812758}" srcOrd="1" destOrd="0" presId="urn:microsoft.com/office/officeart/2005/8/layout/hierarchy2"/>
    <dgm:cxn modelId="{90B6031F-1D70-4C06-87E7-476FB3111567}" type="presParOf" srcId="{1662FB95-A7AE-4B1B-98DE-681C0D812758}" destId="{19E63F8C-9AA4-45E9-9BFB-B548D739EE55}" srcOrd="0" destOrd="0" presId="urn:microsoft.com/office/officeart/2005/8/layout/hierarchy2"/>
    <dgm:cxn modelId="{A7DDFF5A-3C24-4735-B22F-BCC6E078ADE3}" type="presParOf" srcId="{19E63F8C-9AA4-45E9-9BFB-B548D739EE55}" destId="{E527EB14-A527-4D80-8E34-021AE609165C}" srcOrd="0" destOrd="0" presId="urn:microsoft.com/office/officeart/2005/8/layout/hierarchy2"/>
    <dgm:cxn modelId="{6E90317C-B89D-4211-B4AB-A9BDA7A7DE8C}" type="presParOf" srcId="{1662FB95-A7AE-4B1B-98DE-681C0D812758}" destId="{47E9ACCF-C910-4EFB-8413-5FB80CE2B983}" srcOrd="1" destOrd="0" presId="urn:microsoft.com/office/officeart/2005/8/layout/hierarchy2"/>
    <dgm:cxn modelId="{65BA79CD-7D4D-4888-9CED-24FCBC0A2C4B}" type="presParOf" srcId="{47E9ACCF-C910-4EFB-8413-5FB80CE2B983}" destId="{BAB3283E-D925-4E85-96E5-876869E4E990}" srcOrd="0" destOrd="0" presId="urn:microsoft.com/office/officeart/2005/8/layout/hierarchy2"/>
    <dgm:cxn modelId="{720E9CD1-459A-498C-A6E9-DB4945E7F2D3}" type="presParOf" srcId="{47E9ACCF-C910-4EFB-8413-5FB80CE2B983}" destId="{E95E5045-C69E-4F79-98C5-A961441E23C2}" srcOrd="1" destOrd="0" presId="urn:microsoft.com/office/officeart/2005/8/layout/hierarchy2"/>
    <dgm:cxn modelId="{CC6D9FCA-5006-4C2E-BEBD-3B32E3B66B71}" type="presParOf" srcId="{E95E5045-C69E-4F79-98C5-A961441E23C2}" destId="{7463BC5C-CEEC-4F5C-B0A1-CA3F5E2305D0}" srcOrd="0" destOrd="0" presId="urn:microsoft.com/office/officeart/2005/8/layout/hierarchy2"/>
    <dgm:cxn modelId="{B1B9BA2F-32B8-46B6-93B8-C83A5A67EFF7}" type="presParOf" srcId="{7463BC5C-CEEC-4F5C-B0A1-CA3F5E2305D0}" destId="{5DA41DFE-DB0E-46E1-BE0F-57AF48DD5D76}" srcOrd="0" destOrd="0" presId="urn:microsoft.com/office/officeart/2005/8/layout/hierarchy2"/>
    <dgm:cxn modelId="{834201DB-6C02-47F0-92D8-FC566CCD5818}" type="presParOf" srcId="{E95E5045-C69E-4F79-98C5-A961441E23C2}" destId="{741A84B2-C641-4E18-9C48-8E38E3AD7F87}" srcOrd="1" destOrd="0" presId="urn:microsoft.com/office/officeart/2005/8/layout/hierarchy2"/>
    <dgm:cxn modelId="{77886EDE-A836-4E57-8C8B-83915C007528}" type="presParOf" srcId="{741A84B2-C641-4E18-9C48-8E38E3AD7F87}" destId="{2AEB3F1F-9EBE-4908-80B3-A026ABB8B0F3}" srcOrd="0" destOrd="0" presId="urn:microsoft.com/office/officeart/2005/8/layout/hierarchy2"/>
    <dgm:cxn modelId="{1BEAB90C-7825-4970-A49E-BC4AD5C9E985}" type="presParOf" srcId="{741A84B2-C641-4E18-9C48-8E38E3AD7F87}" destId="{0D7ADF49-6C89-42A7-95EE-C737CBE17880}" srcOrd="1" destOrd="0" presId="urn:microsoft.com/office/officeart/2005/8/layout/hierarchy2"/>
    <dgm:cxn modelId="{45E8F1EC-121A-44E8-A393-48A113CACD64}" type="presParOf" srcId="{E95E5045-C69E-4F79-98C5-A961441E23C2}" destId="{3883DA48-3B42-4993-8960-4D0CF0530B78}" srcOrd="2" destOrd="0" presId="urn:microsoft.com/office/officeart/2005/8/layout/hierarchy2"/>
    <dgm:cxn modelId="{8A8940F4-980A-4BD0-A245-BF4C1744A1B7}" type="presParOf" srcId="{3883DA48-3B42-4993-8960-4D0CF0530B78}" destId="{81997663-3ED1-4D91-AB61-560A3A459373}" srcOrd="0" destOrd="0" presId="urn:microsoft.com/office/officeart/2005/8/layout/hierarchy2"/>
    <dgm:cxn modelId="{2F23626B-0FD4-49F1-BBCD-97AB39A5A79E}" type="presParOf" srcId="{E95E5045-C69E-4F79-98C5-A961441E23C2}" destId="{3EDBE62F-8A1B-410C-B14B-D7E883B4D9C9}" srcOrd="3" destOrd="0" presId="urn:microsoft.com/office/officeart/2005/8/layout/hierarchy2"/>
    <dgm:cxn modelId="{66B6F502-C676-4919-AF71-FF031D531502}" type="presParOf" srcId="{3EDBE62F-8A1B-410C-B14B-D7E883B4D9C9}" destId="{CA3FB658-6789-48CB-B099-AF1F03516E94}" srcOrd="0" destOrd="0" presId="urn:microsoft.com/office/officeart/2005/8/layout/hierarchy2"/>
    <dgm:cxn modelId="{B1D36A75-2786-4C1D-95B3-8C266D870AA0}" type="presParOf" srcId="{3EDBE62F-8A1B-410C-B14B-D7E883B4D9C9}" destId="{00421AB8-A9D8-4DC1-B0C5-CEFAD86DB0D4}" srcOrd="1" destOrd="0" presId="urn:microsoft.com/office/officeart/2005/8/layout/hierarchy2"/>
    <dgm:cxn modelId="{D0F660A1-5EE4-41A2-ACD3-A6C183C7C3EF}" type="presParOf" srcId="{1662FB95-A7AE-4B1B-98DE-681C0D812758}" destId="{4C2A07E6-7D8F-483E-B9B3-343B80F0B961}" srcOrd="2" destOrd="0" presId="urn:microsoft.com/office/officeart/2005/8/layout/hierarchy2"/>
    <dgm:cxn modelId="{2A84E2B2-2037-47BD-8E94-9148E95AAE3D}" type="presParOf" srcId="{4C2A07E6-7D8F-483E-B9B3-343B80F0B961}" destId="{1B159038-F1D2-4AF6-B275-A6F8FDA5E610}" srcOrd="0" destOrd="0" presId="urn:microsoft.com/office/officeart/2005/8/layout/hierarchy2"/>
    <dgm:cxn modelId="{DF2DAD8E-54DC-44F1-A2A1-8C02146E3E3B}" type="presParOf" srcId="{1662FB95-A7AE-4B1B-98DE-681C0D812758}" destId="{AD1AC069-9517-474C-837C-4F44B379ED7C}" srcOrd="3" destOrd="0" presId="urn:microsoft.com/office/officeart/2005/8/layout/hierarchy2"/>
    <dgm:cxn modelId="{BD62B455-9404-4C5C-9AA8-94C0DBDA0826}" type="presParOf" srcId="{AD1AC069-9517-474C-837C-4F44B379ED7C}" destId="{5DEC41F8-0E49-4786-9090-82113722EC6B}" srcOrd="0" destOrd="0" presId="urn:microsoft.com/office/officeart/2005/8/layout/hierarchy2"/>
    <dgm:cxn modelId="{2D4AE7F7-904A-4899-B1E1-8979C30C5BE8}" type="presParOf" srcId="{AD1AC069-9517-474C-837C-4F44B379ED7C}" destId="{2D6F8CE6-5CA9-4C1E-8AAB-EF0185D4846E}" srcOrd="1" destOrd="0" presId="urn:microsoft.com/office/officeart/2005/8/layout/hierarchy2"/>
    <dgm:cxn modelId="{437EFE15-EB7A-4D42-98F8-F84B4C517464}" type="presParOf" srcId="{2D6F8CE6-5CA9-4C1E-8AAB-EF0185D4846E}" destId="{4D174C25-ECF3-4B02-93D5-3B7C6108AF51}" srcOrd="0" destOrd="0" presId="urn:microsoft.com/office/officeart/2005/8/layout/hierarchy2"/>
    <dgm:cxn modelId="{4F85213A-FEC9-4F63-B3A9-CADB2329D4D7}" type="presParOf" srcId="{4D174C25-ECF3-4B02-93D5-3B7C6108AF51}" destId="{782C2773-4F63-469A-9EB6-99C1F67D0280}" srcOrd="0" destOrd="0" presId="urn:microsoft.com/office/officeart/2005/8/layout/hierarchy2"/>
    <dgm:cxn modelId="{0003C834-58E3-40D1-9BEF-72A11151FC20}" type="presParOf" srcId="{2D6F8CE6-5CA9-4C1E-8AAB-EF0185D4846E}" destId="{EBA70268-35C9-4CFC-93E3-DE546A319AFB}" srcOrd="1" destOrd="0" presId="urn:microsoft.com/office/officeart/2005/8/layout/hierarchy2"/>
    <dgm:cxn modelId="{86B33F8F-5B51-4530-962A-A756C63AE94D}" type="presParOf" srcId="{EBA70268-35C9-4CFC-93E3-DE546A319AFB}" destId="{1C8EBB95-E074-425F-8453-FFBDDC03B4A4}" srcOrd="0" destOrd="0" presId="urn:microsoft.com/office/officeart/2005/8/layout/hierarchy2"/>
    <dgm:cxn modelId="{0E30B959-EC7B-436C-B73A-25CDAEA73505}" type="presParOf" srcId="{EBA70268-35C9-4CFC-93E3-DE546A319AFB}" destId="{4F1ED05E-A5D1-4397-9A2E-92FDF575818A}" srcOrd="1" destOrd="0" presId="urn:microsoft.com/office/officeart/2005/8/layout/hierarchy2"/>
    <dgm:cxn modelId="{B73A1311-2035-4FAC-B81B-8B82AD29E24A}" type="presParOf" srcId="{4F1ED05E-A5D1-4397-9A2E-92FDF575818A}" destId="{E9D7916A-A70B-458F-BB10-53BA386854C4}" srcOrd="0" destOrd="0" presId="urn:microsoft.com/office/officeart/2005/8/layout/hierarchy2"/>
    <dgm:cxn modelId="{7B5EC463-A2C7-449D-BC7A-53BF73C5DD9D}" type="presParOf" srcId="{E9D7916A-A70B-458F-BB10-53BA386854C4}" destId="{3EF18B1A-0C1B-41D7-9102-A1B0E2F5B35A}" srcOrd="0" destOrd="0" presId="urn:microsoft.com/office/officeart/2005/8/layout/hierarchy2"/>
    <dgm:cxn modelId="{11FCB53A-A5C9-41C4-A19F-A472989CF187}" type="presParOf" srcId="{4F1ED05E-A5D1-4397-9A2E-92FDF575818A}" destId="{80220F4D-7A64-482F-81B2-1E51F7EF5EE1}" srcOrd="1" destOrd="0" presId="urn:microsoft.com/office/officeart/2005/8/layout/hierarchy2"/>
    <dgm:cxn modelId="{069CAF56-1FBD-4F70-A371-41CBA435DAB3}" type="presParOf" srcId="{80220F4D-7A64-482F-81B2-1E51F7EF5EE1}" destId="{4D28A5AD-93F9-4200-B58A-1411B5742B30}" srcOrd="0" destOrd="0" presId="urn:microsoft.com/office/officeart/2005/8/layout/hierarchy2"/>
    <dgm:cxn modelId="{591A2D74-52B0-407F-9FB7-E2F4C154C745}" type="presParOf" srcId="{80220F4D-7A64-482F-81B2-1E51F7EF5EE1}" destId="{A1770D33-703B-4FDD-94C1-FA017F8B9019}" srcOrd="1" destOrd="0" presId="urn:microsoft.com/office/officeart/2005/8/layout/hierarchy2"/>
    <dgm:cxn modelId="{BE85B06B-579D-4EFD-9DE7-4CC53EBA1419}" type="presParOf" srcId="{4F1ED05E-A5D1-4397-9A2E-92FDF575818A}" destId="{9357A407-7DB6-4386-8599-43D7846003C9}" srcOrd="2" destOrd="0" presId="urn:microsoft.com/office/officeart/2005/8/layout/hierarchy2"/>
    <dgm:cxn modelId="{A40BA0FF-0704-46E1-AD07-08ECFF29D273}" type="presParOf" srcId="{9357A407-7DB6-4386-8599-43D7846003C9}" destId="{83A593ED-FAA7-48FB-BC7B-DF09B77B28F5}" srcOrd="0" destOrd="0" presId="urn:microsoft.com/office/officeart/2005/8/layout/hierarchy2"/>
    <dgm:cxn modelId="{3B7822B7-6339-4EB0-878D-18365D248CAC}" type="presParOf" srcId="{4F1ED05E-A5D1-4397-9A2E-92FDF575818A}" destId="{A45E2C37-8B7A-4664-BF5E-33861073FA95}" srcOrd="3" destOrd="0" presId="urn:microsoft.com/office/officeart/2005/8/layout/hierarchy2"/>
    <dgm:cxn modelId="{A424E996-309B-40A0-9977-5124033621C6}" type="presParOf" srcId="{A45E2C37-8B7A-4664-BF5E-33861073FA95}" destId="{30CAFD10-022F-42E4-8ECF-51CA82C6B9EA}" srcOrd="0" destOrd="0" presId="urn:microsoft.com/office/officeart/2005/8/layout/hierarchy2"/>
    <dgm:cxn modelId="{76B1D39D-FC26-4814-B06C-229F6BE5F532}" type="presParOf" srcId="{A45E2C37-8B7A-4664-BF5E-33861073FA95}" destId="{C11BD928-B1CB-4CE2-A96D-D8D466E8F468}" srcOrd="1" destOrd="0" presId="urn:microsoft.com/office/officeart/2005/8/layout/hierarchy2"/>
    <dgm:cxn modelId="{D4C1A4D4-F823-4277-AB38-C56AA0A534C0}" type="presParOf" srcId="{2D6F8CE6-5CA9-4C1E-8AAB-EF0185D4846E}" destId="{331515BF-F42B-46E6-B766-C84DF4B36733}" srcOrd="2" destOrd="0" presId="urn:microsoft.com/office/officeart/2005/8/layout/hierarchy2"/>
    <dgm:cxn modelId="{FD65BCFA-4966-455F-A3E8-B003DFDCFB49}" type="presParOf" srcId="{331515BF-F42B-46E6-B766-C84DF4B36733}" destId="{6267F8A9-EE9C-47F3-9567-0CFC3087954E}" srcOrd="0" destOrd="0" presId="urn:microsoft.com/office/officeart/2005/8/layout/hierarchy2"/>
    <dgm:cxn modelId="{BE8F9F9C-4B41-4525-BBB5-23CAC6AF9953}" type="presParOf" srcId="{2D6F8CE6-5CA9-4C1E-8AAB-EF0185D4846E}" destId="{41D37E93-E65B-4487-9C73-EA48B6892D33}" srcOrd="3" destOrd="0" presId="urn:microsoft.com/office/officeart/2005/8/layout/hierarchy2"/>
    <dgm:cxn modelId="{6F487433-C5DF-4947-906A-23017B2243EF}" type="presParOf" srcId="{41D37E93-E65B-4487-9C73-EA48B6892D33}" destId="{2B271938-09D1-4B0F-BE1D-691E11C879B0}" srcOrd="0" destOrd="0" presId="urn:microsoft.com/office/officeart/2005/8/layout/hierarchy2"/>
    <dgm:cxn modelId="{78D63073-91F2-4A32-A64C-ADA3DC3FA93F}" type="presParOf" srcId="{41D37E93-E65B-4487-9C73-EA48B6892D33}" destId="{38EB0A3B-15C8-4DFE-9892-E0EED83B56EB}" srcOrd="1" destOrd="0" presId="urn:microsoft.com/office/officeart/2005/8/layout/hierarchy2"/>
    <dgm:cxn modelId="{CDDBE15F-329C-41EF-84CB-619C8A226295}" type="presParOf" srcId="{38EB0A3B-15C8-4DFE-9892-E0EED83B56EB}" destId="{33B1D632-35C6-4C2A-9BB3-0A29F05C42D2}" srcOrd="0" destOrd="0" presId="urn:microsoft.com/office/officeart/2005/8/layout/hierarchy2"/>
    <dgm:cxn modelId="{63297EFA-C998-438A-A492-23A03B780BD8}" type="presParOf" srcId="{33B1D632-35C6-4C2A-9BB3-0A29F05C42D2}" destId="{421A2D08-7691-486F-A635-862912B6287C}" srcOrd="0" destOrd="0" presId="urn:microsoft.com/office/officeart/2005/8/layout/hierarchy2"/>
    <dgm:cxn modelId="{9B9A8D67-E466-41B0-951A-544974D2D400}" type="presParOf" srcId="{38EB0A3B-15C8-4DFE-9892-E0EED83B56EB}" destId="{39B7E704-1F9A-4A37-8E76-81EDEAEDDAE8}" srcOrd="1" destOrd="0" presId="urn:microsoft.com/office/officeart/2005/8/layout/hierarchy2"/>
    <dgm:cxn modelId="{8FD6635A-6CA1-4858-A888-5330A3369CD6}" type="presParOf" srcId="{39B7E704-1F9A-4A37-8E76-81EDEAEDDAE8}" destId="{01BC04C1-B70D-403F-A8FB-42DFF6A77104}" srcOrd="0" destOrd="0" presId="urn:microsoft.com/office/officeart/2005/8/layout/hierarchy2"/>
    <dgm:cxn modelId="{080C096E-C62F-4218-9087-22F48FD85849}" type="presParOf" srcId="{39B7E704-1F9A-4A37-8E76-81EDEAEDDAE8}" destId="{2C29C899-D08B-4624-9AC3-03C2D87C77AF}" srcOrd="1" destOrd="0" presId="urn:microsoft.com/office/officeart/2005/8/layout/hierarchy2"/>
    <dgm:cxn modelId="{796AC9E7-8B4B-4D4D-9F11-62561F5CDC32}" type="presParOf" srcId="{38EB0A3B-15C8-4DFE-9892-E0EED83B56EB}" destId="{0003384B-35B9-4A25-8F9A-A4C5A1F89C48}" srcOrd="2" destOrd="0" presId="urn:microsoft.com/office/officeart/2005/8/layout/hierarchy2"/>
    <dgm:cxn modelId="{AAEBDEC8-7C92-465E-969F-3BAC37DBF38B}" type="presParOf" srcId="{0003384B-35B9-4A25-8F9A-A4C5A1F89C48}" destId="{274830D6-5103-4C6F-8519-5DFEAEE7F1A6}" srcOrd="0" destOrd="0" presId="urn:microsoft.com/office/officeart/2005/8/layout/hierarchy2"/>
    <dgm:cxn modelId="{6517244F-0441-4005-9FFB-6127023D4375}" type="presParOf" srcId="{38EB0A3B-15C8-4DFE-9892-E0EED83B56EB}" destId="{0CF2AA68-D008-4820-96DE-2ED4FFD7A601}" srcOrd="3" destOrd="0" presId="urn:microsoft.com/office/officeart/2005/8/layout/hierarchy2"/>
    <dgm:cxn modelId="{B23A98FC-FF7C-4441-AFC0-7B89D3A7E2A0}" type="presParOf" srcId="{0CF2AA68-D008-4820-96DE-2ED4FFD7A601}" destId="{DEF0D244-6D70-4BA5-BA19-41912545203D}" srcOrd="0" destOrd="0" presId="urn:microsoft.com/office/officeart/2005/8/layout/hierarchy2"/>
    <dgm:cxn modelId="{39F8203B-68E9-485A-8FAD-A9B47FD5D331}" type="presParOf" srcId="{0CF2AA68-D008-4820-96DE-2ED4FFD7A601}" destId="{05684F4E-2C83-417A-9B56-4681A82B2FC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4A73D-5F70-4966-B29C-413C6D432706}">
      <dsp:nvSpPr>
        <dsp:cNvPr id="0" name=""/>
        <dsp:cNvSpPr/>
      </dsp:nvSpPr>
      <dsp:spPr>
        <a:xfrm>
          <a:off x="0" y="590390"/>
          <a:ext cx="6797675" cy="81549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Community Foundation Operations</a:t>
          </a:r>
        </a:p>
      </dsp:txBody>
      <dsp:txXfrm>
        <a:off x="39809" y="630199"/>
        <a:ext cx="6718057" cy="735872"/>
      </dsp:txXfrm>
    </dsp:sp>
    <dsp:sp modelId="{0469C1C3-3DBD-4A78-AAA5-8B4E09A67F66}">
      <dsp:nvSpPr>
        <dsp:cNvPr id="0" name=""/>
        <dsp:cNvSpPr/>
      </dsp:nvSpPr>
      <dsp:spPr>
        <a:xfrm>
          <a:off x="0" y="1503801"/>
          <a:ext cx="6797675" cy="815490"/>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Endowed And Nonpermanent Funds</a:t>
          </a:r>
        </a:p>
      </dsp:txBody>
      <dsp:txXfrm>
        <a:off x="39809" y="1543610"/>
        <a:ext cx="6718057" cy="735872"/>
      </dsp:txXfrm>
    </dsp:sp>
    <dsp:sp modelId="{6DE4836C-B308-4B33-BB55-4DD1F1CA155C}">
      <dsp:nvSpPr>
        <dsp:cNvPr id="0" name=""/>
        <dsp:cNvSpPr/>
      </dsp:nvSpPr>
      <dsp:spPr>
        <a:xfrm>
          <a:off x="0" y="2417211"/>
          <a:ext cx="6797675" cy="815490"/>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Fund Types</a:t>
          </a:r>
        </a:p>
      </dsp:txBody>
      <dsp:txXfrm>
        <a:off x="39809" y="2457020"/>
        <a:ext cx="6718057" cy="735872"/>
      </dsp:txXfrm>
    </dsp:sp>
    <dsp:sp modelId="{50436417-D8F1-4B3E-AB43-5EE3CB8B7E37}">
      <dsp:nvSpPr>
        <dsp:cNvPr id="0" name=""/>
        <dsp:cNvSpPr/>
      </dsp:nvSpPr>
      <dsp:spPr>
        <a:xfrm>
          <a:off x="0" y="3330621"/>
          <a:ext cx="6797675" cy="815490"/>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Supporting Organizations</a:t>
          </a:r>
        </a:p>
      </dsp:txBody>
      <dsp:txXfrm>
        <a:off x="39809" y="3370430"/>
        <a:ext cx="6718057" cy="735872"/>
      </dsp:txXfrm>
    </dsp:sp>
    <dsp:sp modelId="{75EC22D1-507C-471A-A9B1-7FE1E4EBBA2B}">
      <dsp:nvSpPr>
        <dsp:cNvPr id="0" name=""/>
        <dsp:cNvSpPr/>
      </dsp:nvSpPr>
      <dsp:spPr>
        <a:xfrm>
          <a:off x="0" y="4244031"/>
          <a:ext cx="6797675" cy="815490"/>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Community Foundation Affiliates</a:t>
          </a:r>
        </a:p>
      </dsp:txBody>
      <dsp:txXfrm>
        <a:off x="39809" y="4283840"/>
        <a:ext cx="6718057" cy="735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B44B3-73EE-490D-8705-D8D878C4090C}">
      <dsp:nvSpPr>
        <dsp:cNvPr id="0" name=""/>
        <dsp:cNvSpPr/>
      </dsp:nvSpPr>
      <dsp:spPr>
        <a:xfrm>
          <a:off x="5002" y="909762"/>
          <a:ext cx="2274632" cy="103679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Donors</a:t>
          </a:r>
        </a:p>
      </dsp:txBody>
      <dsp:txXfrm>
        <a:off x="5002" y="909762"/>
        <a:ext cx="2274632" cy="691200"/>
      </dsp:txXfrm>
    </dsp:sp>
    <dsp:sp modelId="{48DF0DC7-7899-45C9-BC03-69BEFE69FEA0}">
      <dsp:nvSpPr>
        <dsp:cNvPr id="0" name=""/>
        <dsp:cNvSpPr/>
      </dsp:nvSpPr>
      <dsp:spPr>
        <a:xfrm>
          <a:off x="470891" y="1600962"/>
          <a:ext cx="2274632" cy="15120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Create Fund Agreements</a:t>
          </a:r>
        </a:p>
        <a:p>
          <a:pPr marL="228600" lvl="1" indent="-228600" algn="l" defTabSz="1066800">
            <a:lnSpc>
              <a:spcPct val="90000"/>
            </a:lnSpc>
            <a:spcBef>
              <a:spcPct val="0"/>
            </a:spcBef>
            <a:spcAft>
              <a:spcPct val="15000"/>
            </a:spcAft>
            <a:buChar char="•"/>
          </a:pPr>
          <a:r>
            <a:rPr lang="en-US" sz="2400" kern="1200" dirty="0"/>
            <a:t>Provide Gifts</a:t>
          </a:r>
        </a:p>
      </dsp:txBody>
      <dsp:txXfrm>
        <a:off x="515176" y="1645247"/>
        <a:ext cx="2186062" cy="1423430"/>
      </dsp:txXfrm>
    </dsp:sp>
    <dsp:sp modelId="{15C47A43-EFB2-4FBE-8B63-0DF3A60199F5}">
      <dsp:nvSpPr>
        <dsp:cNvPr id="0" name=""/>
        <dsp:cNvSpPr/>
      </dsp:nvSpPr>
      <dsp:spPr>
        <a:xfrm>
          <a:off x="2624461" y="972203"/>
          <a:ext cx="731031" cy="566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624461" y="1085466"/>
        <a:ext cx="561136" cy="339791"/>
      </dsp:txXfrm>
    </dsp:sp>
    <dsp:sp modelId="{DF8D2DA9-7B0D-4BCA-BE71-8D8EB4C6F5F4}">
      <dsp:nvSpPr>
        <dsp:cNvPr id="0" name=""/>
        <dsp:cNvSpPr/>
      </dsp:nvSpPr>
      <dsp:spPr>
        <a:xfrm>
          <a:off x="3658939" y="909762"/>
          <a:ext cx="2274632" cy="103679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Funds</a:t>
          </a:r>
        </a:p>
      </dsp:txBody>
      <dsp:txXfrm>
        <a:off x="3658939" y="909762"/>
        <a:ext cx="2274632" cy="691200"/>
      </dsp:txXfrm>
    </dsp:sp>
    <dsp:sp modelId="{05DB98CD-A9E6-4490-AC07-2119A9AD02B7}">
      <dsp:nvSpPr>
        <dsp:cNvPr id="0" name=""/>
        <dsp:cNvSpPr/>
      </dsp:nvSpPr>
      <dsp:spPr>
        <a:xfrm>
          <a:off x="4124828" y="1600962"/>
          <a:ext cx="2274632" cy="15120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Invested</a:t>
          </a:r>
        </a:p>
        <a:p>
          <a:pPr marL="228600" lvl="1" indent="-228600" algn="l" defTabSz="1066800">
            <a:lnSpc>
              <a:spcPct val="90000"/>
            </a:lnSpc>
            <a:spcBef>
              <a:spcPct val="0"/>
            </a:spcBef>
            <a:spcAft>
              <a:spcPct val="15000"/>
            </a:spcAft>
            <a:buChar char="•"/>
          </a:pPr>
          <a:r>
            <a:rPr lang="en-US" sz="2400" kern="1200" dirty="0"/>
            <a:t>Provide Earnings</a:t>
          </a:r>
        </a:p>
      </dsp:txBody>
      <dsp:txXfrm>
        <a:off x="4169113" y="1645247"/>
        <a:ext cx="2186062" cy="1423430"/>
      </dsp:txXfrm>
    </dsp:sp>
    <dsp:sp modelId="{AF448CDD-C5CD-4CCF-8148-BA271838FA8B}">
      <dsp:nvSpPr>
        <dsp:cNvPr id="0" name=""/>
        <dsp:cNvSpPr/>
      </dsp:nvSpPr>
      <dsp:spPr>
        <a:xfrm>
          <a:off x="6278398" y="972203"/>
          <a:ext cx="731031" cy="566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278398" y="1085466"/>
        <a:ext cx="561136" cy="339791"/>
      </dsp:txXfrm>
    </dsp:sp>
    <dsp:sp modelId="{50089F59-C069-47A9-9290-1E677328D7F6}">
      <dsp:nvSpPr>
        <dsp:cNvPr id="0" name=""/>
        <dsp:cNvSpPr/>
      </dsp:nvSpPr>
      <dsp:spPr>
        <a:xfrm>
          <a:off x="7312876" y="909762"/>
          <a:ext cx="2274632" cy="103679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kern="1200" dirty="0"/>
            <a:t>Payout</a:t>
          </a:r>
        </a:p>
      </dsp:txBody>
      <dsp:txXfrm>
        <a:off x="7312876" y="909762"/>
        <a:ext cx="2274632" cy="691200"/>
      </dsp:txXfrm>
    </dsp:sp>
    <dsp:sp modelId="{FE36541B-FC4B-470C-BD03-2D1C2D2C04E1}">
      <dsp:nvSpPr>
        <dsp:cNvPr id="0" name=""/>
        <dsp:cNvSpPr/>
      </dsp:nvSpPr>
      <dsp:spPr>
        <a:xfrm>
          <a:off x="7778764" y="1600962"/>
          <a:ext cx="2274632" cy="15120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Grants</a:t>
          </a:r>
        </a:p>
        <a:p>
          <a:pPr marL="228600" lvl="1" indent="-228600" algn="l" defTabSz="1066800">
            <a:lnSpc>
              <a:spcPct val="90000"/>
            </a:lnSpc>
            <a:spcBef>
              <a:spcPct val="0"/>
            </a:spcBef>
            <a:spcAft>
              <a:spcPct val="15000"/>
            </a:spcAft>
            <a:buChar char="•"/>
          </a:pPr>
          <a:r>
            <a:rPr lang="en-US" sz="2400" kern="1200" dirty="0"/>
            <a:t>Scholarships</a:t>
          </a:r>
        </a:p>
      </dsp:txBody>
      <dsp:txXfrm>
        <a:off x="7823049" y="1645247"/>
        <a:ext cx="2186062" cy="1423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3AA81-3E48-4617-97DB-0FE47B4EECD1}">
      <dsp:nvSpPr>
        <dsp:cNvPr id="0" name=""/>
        <dsp:cNvSpPr/>
      </dsp:nvSpPr>
      <dsp:spPr>
        <a:xfrm>
          <a:off x="1320748" y="1255805"/>
          <a:ext cx="1611400" cy="119485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Do you Want to Support a Specific Charity?</a:t>
          </a:r>
        </a:p>
      </dsp:txBody>
      <dsp:txXfrm>
        <a:off x="1355744" y="1290801"/>
        <a:ext cx="1541408" cy="1124863"/>
      </dsp:txXfrm>
    </dsp:sp>
    <dsp:sp modelId="{19E63F8C-9AA4-45E9-9BFB-B548D739EE55}">
      <dsp:nvSpPr>
        <dsp:cNvPr id="0" name=""/>
        <dsp:cNvSpPr/>
      </dsp:nvSpPr>
      <dsp:spPr>
        <a:xfrm rot="17692822">
          <a:off x="2568649" y="1270662"/>
          <a:ext cx="1255015" cy="26604"/>
        </a:xfrm>
        <a:custGeom>
          <a:avLst/>
          <a:gdLst/>
          <a:ahLst/>
          <a:cxnLst/>
          <a:rect l="0" t="0" r="0" b="0"/>
          <a:pathLst>
            <a:path>
              <a:moveTo>
                <a:pt x="0" y="13302"/>
              </a:moveTo>
              <a:lnTo>
                <a:pt x="1255015" y="1330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3164782" y="1252590"/>
        <a:ext cx="62750" cy="62750"/>
      </dsp:txXfrm>
    </dsp:sp>
    <dsp:sp modelId="{BAB3283E-D925-4E85-96E5-876869E4E990}">
      <dsp:nvSpPr>
        <dsp:cNvPr id="0" name=""/>
        <dsp:cNvSpPr/>
      </dsp:nvSpPr>
      <dsp:spPr>
        <a:xfrm>
          <a:off x="3460165" y="384687"/>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Are you representing a charity?</a:t>
          </a:r>
        </a:p>
      </dsp:txBody>
      <dsp:txXfrm>
        <a:off x="3479496" y="404018"/>
        <a:ext cx="1281379" cy="621358"/>
      </dsp:txXfrm>
    </dsp:sp>
    <dsp:sp modelId="{7463BC5C-CEEC-4F5C-B0A1-CA3F5E2305D0}">
      <dsp:nvSpPr>
        <dsp:cNvPr id="0" name=""/>
        <dsp:cNvSpPr/>
      </dsp:nvSpPr>
      <dsp:spPr>
        <a:xfrm rot="19457599">
          <a:off x="4719088" y="511639"/>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5027958" y="508685"/>
        <a:ext cx="32512" cy="32512"/>
      </dsp:txXfrm>
    </dsp:sp>
    <dsp:sp modelId="{2AEB3F1F-9EBE-4908-80B3-A026ABB8B0F3}">
      <dsp:nvSpPr>
        <dsp:cNvPr id="0" name=""/>
        <dsp:cNvSpPr/>
      </dsp:nvSpPr>
      <dsp:spPr>
        <a:xfrm>
          <a:off x="5308223" y="5175"/>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Agency Endowment Fund</a:t>
          </a:r>
        </a:p>
      </dsp:txBody>
      <dsp:txXfrm>
        <a:off x="5327554" y="24506"/>
        <a:ext cx="1281379" cy="621358"/>
      </dsp:txXfrm>
    </dsp:sp>
    <dsp:sp modelId="{3883DA48-3B42-4993-8960-4D0CF0530B78}">
      <dsp:nvSpPr>
        <dsp:cNvPr id="0" name=""/>
        <dsp:cNvSpPr/>
      </dsp:nvSpPr>
      <dsp:spPr>
        <a:xfrm rot="2142401">
          <a:off x="4719088" y="891151"/>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5027958" y="888197"/>
        <a:ext cx="32512" cy="32512"/>
      </dsp:txXfrm>
    </dsp:sp>
    <dsp:sp modelId="{CA3FB658-6789-48CB-B099-AF1F03516E94}">
      <dsp:nvSpPr>
        <dsp:cNvPr id="0" name=""/>
        <dsp:cNvSpPr/>
      </dsp:nvSpPr>
      <dsp:spPr>
        <a:xfrm>
          <a:off x="5308223" y="764199"/>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Designated Endowment Fund</a:t>
          </a:r>
        </a:p>
      </dsp:txBody>
      <dsp:txXfrm>
        <a:off x="5327554" y="783530"/>
        <a:ext cx="1281379" cy="621358"/>
      </dsp:txXfrm>
    </dsp:sp>
    <dsp:sp modelId="{4C2A07E6-7D8F-483E-B9B3-343B80F0B961}">
      <dsp:nvSpPr>
        <dsp:cNvPr id="0" name=""/>
        <dsp:cNvSpPr/>
      </dsp:nvSpPr>
      <dsp:spPr>
        <a:xfrm rot="3907178">
          <a:off x="2568649" y="2409198"/>
          <a:ext cx="1255015" cy="26604"/>
        </a:xfrm>
        <a:custGeom>
          <a:avLst/>
          <a:gdLst/>
          <a:ahLst/>
          <a:cxnLst/>
          <a:rect l="0" t="0" r="0" b="0"/>
          <a:pathLst>
            <a:path>
              <a:moveTo>
                <a:pt x="0" y="13302"/>
              </a:moveTo>
              <a:lnTo>
                <a:pt x="1255015" y="1330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3164782" y="2391125"/>
        <a:ext cx="62750" cy="62750"/>
      </dsp:txXfrm>
    </dsp:sp>
    <dsp:sp modelId="{5DEC41F8-0E49-4786-9090-82113722EC6B}">
      <dsp:nvSpPr>
        <dsp:cNvPr id="0" name=""/>
        <dsp:cNvSpPr/>
      </dsp:nvSpPr>
      <dsp:spPr>
        <a:xfrm>
          <a:off x="3460165" y="2661758"/>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Do you want to award scholarships?</a:t>
          </a:r>
        </a:p>
      </dsp:txBody>
      <dsp:txXfrm>
        <a:off x="3479496" y="2681089"/>
        <a:ext cx="1281379" cy="621358"/>
      </dsp:txXfrm>
    </dsp:sp>
    <dsp:sp modelId="{4D174C25-ECF3-4B02-93D5-3B7C6108AF51}">
      <dsp:nvSpPr>
        <dsp:cNvPr id="0" name=""/>
        <dsp:cNvSpPr/>
      </dsp:nvSpPr>
      <dsp:spPr>
        <a:xfrm rot="18289469">
          <a:off x="4581906" y="2598954"/>
          <a:ext cx="924617" cy="26604"/>
        </a:xfrm>
        <a:custGeom>
          <a:avLst/>
          <a:gdLst/>
          <a:ahLst/>
          <a:cxnLst/>
          <a:rect l="0" t="0" r="0" b="0"/>
          <a:pathLst>
            <a:path>
              <a:moveTo>
                <a:pt x="0" y="13302"/>
              </a:moveTo>
              <a:lnTo>
                <a:pt x="924617"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5021099" y="2589141"/>
        <a:ext cx="46230" cy="46230"/>
      </dsp:txXfrm>
    </dsp:sp>
    <dsp:sp modelId="{1C8EBB95-E074-425F-8453-FFBDDC03B4A4}">
      <dsp:nvSpPr>
        <dsp:cNvPr id="0" name=""/>
        <dsp:cNvSpPr/>
      </dsp:nvSpPr>
      <dsp:spPr>
        <a:xfrm>
          <a:off x="5308223" y="1902734"/>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Do you want to help choose the recipient?</a:t>
          </a:r>
        </a:p>
      </dsp:txBody>
      <dsp:txXfrm>
        <a:off x="5327554" y="1922065"/>
        <a:ext cx="1281379" cy="621358"/>
      </dsp:txXfrm>
    </dsp:sp>
    <dsp:sp modelId="{E9D7916A-A70B-458F-BB10-53BA386854C4}">
      <dsp:nvSpPr>
        <dsp:cNvPr id="0" name=""/>
        <dsp:cNvSpPr/>
      </dsp:nvSpPr>
      <dsp:spPr>
        <a:xfrm rot="19457599">
          <a:off x="6567145" y="2029686"/>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6876016" y="2026732"/>
        <a:ext cx="32512" cy="32512"/>
      </dsp:txXfrm>
    </dsp:sp>
    <dsp:sp modelId="{4D28A5AD-93F9-4200-B58A-1411B5742B30}">
      <dsp:nvSpPr>
        <dsp:cNvPr id="0" name=""/>
        <dsp:cNvSpPr/>
      </dsp:nvSpPr>
      <dsp:spPr>
        <a:xfrm>
          <a:off x="7156281" y="1523222"/>
          <a:ext cx="2645850"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Advised Scholarship Fund</a:t>
          </a:r>
        </a:p>
        <a:p>
          <a:pPr marL="0" lvl="0" indent="0" algn="ctr" defTabSz="533400">
            <a:lnSpc>
              <a:spcPct val="90000"/>
            </a:lnSpc>
            <a:spcBef>
              <a:spcPct val="0"/>
            </a:spcBef>
            <a:spcAft>
              <a:spcPct val="35000"/>
            </a:spcAft>
            <a:buNone/>
          </a:pPr>
          <a:r>
            <a:rPr lang="en-US" sz="1200" i="1" kern="1200" dirty="0">
              <a:solidFill>
                <a:schemeClr val="tx1"/>
              </a:solidFill>
            </a:rPr>
            <a:t>(Donor cannot control the process)</a:t>
          </a:r>
        </a:p>
      </dsp:txBody>
      <dsp:txXfrm>
        <a:off x="7175612" y="1542553"/>
        <a:ext cx="2607188" cy="621358"/>
      </dsp:txXfrm>
    </dsp:sp>
    <dsp:sp modelId="{9357A407-7DB6-4386-8599-43D7846003C9}">
      <dsp:nvSpPr>
        <dsp:cNvPr id="0" name=""/>
        <dsp:cNvSpPr/>
      </dsp:nvSpPr>
      <dsp:spPr>
        <a:xfrm rot="2142401">
          <a:off x="6567145" y="2409198"/>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6876016" y="2406244"/>
        <a:ext cx="32512" cy="32512"/>
      </dsp:txXfrm>
    </dsp:sp>
    <dsp:sp modelId="{30CAFD10-022F-42E4-8ECF-51CA82C6B9EA}">
      <dsp:nvSpPr>
        <dsp:cNvPr id="0" name=""/>
        <dsp:cNvSpPr/>
      </dsp:nvSpPr>
      <dsp:spPr>
        <a:xfrm>
          <a:off x="7156281" y="2282246"/>
          <a:ext cx="2640478"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Discretionary Scholarship Fund</a:t>
          </a:r>
        </a:p>
        <a:p>
          <a:pPr marL="0" lvl="0" indent="0" algn="ctr" defTabSz="533400">
            <a:lnSpc>
              <a:spcPct val="90000"/>
            </a:lnSpc>
            <a:spcBef>
              <a:spcPct val="0"/>
            </a:spcBef>
            <a:spcAft>
              <a:spcPct val="35000"/>
            </a:spcAft>
            <a:buNone/>
          </a:pPr>
          <a:r>
            <a:rPr lang="en-US" sz="1200" kern="1200" dirty="0">
              <a:solidFill>
                <a:schemeClr val="tx1"/>
              </a:solidFill>
            </a:rPr>
            <a:t>(</a:t>
          </a:r>
          <a:r>
            <a:rPr lang="en-US" sz="1200" i="1" kern="1200" dirty="0">
              <a:solidFill>
                <a:schemeClr val="tx1"/>
              </a:solidFill>
            </a:rPr>
            <a:t>School or other entity selects recipient)</a:t>
          </a:r>
        </a:p>
      </dsp:txBody>
      <dsp:txXfrm>
        <a:off x="7175612" y="2301577"/>
        <a:ext cx="2601816" cy="621358"/>
      </dsp:txXfrm>
    </dsp:sp>
    <dsp:sp modelId="{331515BF-F42B-46E6-B766-C84DF4B36733}">
      <dsp:nvSpPr>
        <dsp:cNvPr id="0" name=""/>
        <dsp:cNvSpPr/>
      </dsp:nvSpPr>
      <dsp:spPr>
        <a:xfrm rot="3310531">
          <a:off x="4581906" y="3357978"/>
          <a:ext cx="924617" cy="26604"/>
        </a:xfrm>
        <a:custGeom>
          <a:avLst/>
          <a:gdLst/>
          <a:ahLst/>
          <a:cxnLst/>
          <a:rect l="0" t="0" r="0" b="0"/>
          <a:pathLst>
            <a:path>
              <a:moveTo>
                <a:pt x="0" y="13302"/>
              </a:moveTo>
              <a:lnTo>
                <a:pt x="924617"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5021099" y="3348165"/>
        <a:ext cx="46230" cy="46230"/>
      </dsp:txXfrm>
    </dsp:sp>
    <dsp:sp modelId="{2B271938-09D1-4B0F-BE1D-691E11C879B0}">
      <dsp:nvSpPr>
        <dsp:cNvPr id="0" name=""/>
        <dsp:cNvSpPr/>
      </dsp:nvSpPr>
      <dsp:spPr>
        <a:xfrm>
          <a:off x="5308223" y="3420782"/>
          <a:ext cx="1320041"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Do you want the ability to recommend different grants periodically?</a:t>
          </a:r>
        </a:p>
      </dsp:txBody>
      <dsp:txXfrm>
        <a:off x="5327554" y="3440113"/>
        <a:ext cx="1281379" cy="621358"/>
      </dsp:txXfrm>
    </dsp:sp>
    <dsp:sp modelId="{33B1D632-35C6-4C2A-9BB3-0A29F05C42D2}">
      <dsp:nvSpPr>
        <dsp:cNvPr id="0" name=""/>
        <dsp:cNvSpPr/>
      </dsp:nvSpPr>
      <dsp:spPr>
        <a:xfrm rot="19457599">
          <a:off x="6567145" y="3547733"/>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6876016" y="3544780"/>
        <a:ext cx="32512" cy="32512"/>
      </dsp:txXfrm>
    </dsp:sp>
    <dsp:sp modelId="{01BC04C1-B70D-403F-A8FB-42DFF6A77104}">
      <dsp:nvSpPr>
        <dsp:cNvPr id="0" name=""/>
        <dsp:cNvSpPr/>
      </dsp:nvSpPr>
      <dsp:spPr>
        <a:xfrm>
          <a:off x="7156281" y="3041270"/>
          <a:ext cx="2583386"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Donor Advised Fund</a:t>
          </a:r>
        </a:p>
      </dsp:txBody>
      <dsp:txXfrm>
        <a:off x="7175612" y="3060601"/>
        <a:ext cx="2544724" cy="621358"/>
      </dsp:txXfrm>
    </dsp:sp>
    <dsp:sp modelId="{0003384B-35B9-4A25-8F9A-A4C5A1F89C48}">
      <dsp:nvSpPr>
        <dsp:cNvPr id="0" name=""/>
        <dsp:cNvSpPr/>
      </dsp:nvSpPr>
      <dsp:spPr>
        <a:xfrm rot="2142401">
          <a:off x="6567145" y="3927245"/>
          <a:ext cx="650254" cy="26604"/>
        </a:xfrm>
        <a:custGeom>
          <a:avLst/>
          <a:gdLst/>
          <a:ahLst/>
          <a:cxnLst/>
          <a:rect l="0" t="0" r="0" b="0"/>
          <a:pathLst>
            <a:path>
              <a:moveTo>
                <a:pt x="0" y="13302"/>
              </a:moveTo>
              <a:lnTo>
                <a:pt x="650254" y="1330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6876016" y="3924291"/>
        <a:ext cx="32512" cy="32512"/>
      </dsp:txXfrm>
    </dsp:sp>
    <dsp:sp modelId="{DEF0D244-6D70-4BA5-BA19-41912545203D}">
      <dsp:nvSpPr>
        <dsp:cNvPr id="0" name=""/>
        <dsp:cNvSpPr/>
      </dsp:nvSpPr>
      <dsp:spPr>
        <a:xfrm>
          <a:off x="7156281" y="3800293"/>
          <a:ext cx="2687154" cy="6600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Named Unrestricted Fund or Field of Interest Fund</a:t>
          </a:r>
        </a:p>
      </dsp:txBody>
      <dsp:txXfrm>
        <a:off x="7175612" y="3819624"/>
        <a:ext cx="2648492" cy="6213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6E0DEB5-2E0A-4A66-98D7-D263F83736A5}" type="datetimeFigureOut">
              <a:rPr lang="en-US" smtClean="0"/>
              <a:t>3/30/2020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85F760A-3ACE-40A7-ADFB-AF18ED144C88}" type="slidenum">
              <a:rPr lang="en-US" smtClean="0"/>
              <a:t>‹#›</a:t>
            </a:fld>
            <a:endParaRPr lang="en-US"/>
          </a:p>
        </p:txBody>
      </p:sp>
    </p:spTree>
    <p:extLst>
      <p:ext uri="{BB962C8B-B14F-4D97-AF65-F5344CB8AC3E}">
        <p14:creationId xmlns:p14="http://schemas.microsoft.com/office/powerpoint/2010/main" val="4142784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C95D14B-86B7-40D3-95EB-6532400CD53B}" type="datetimeFigureOut">
              <a:rPr lang="en-US" smtClean="0"/>
              <a:t>3/30/2020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863FE80-F264-42D5-BAED-61F9A5E90F6F}" type="slidenum">
              <a:rPr lang="en-US" smtClean="0"/>
              <a:t>‹#›</a:t>
            </a:fld>
            <a:endParaRPr lang="en-US"/>
          </a:p>
        </p:txBody>
      </p:sp>
    </p:spTree>
    <p:extLst>
      <p:ext uri="{BB962C8B-B14F-4D97-AF65-F5344CB8AC3E}">
        <p14:creationId xmlns:p14="http://schemas.microsoft.com/office/powerpoint/2010/main" val="647653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BB5B6A-E5D0-471A-B308-CABB389356FC}"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24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D86C-9053-4932-8ADA-A78C8D0529BD}"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7119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E2A74-18CD-4BCB-9E2B-69EFC63138B9}"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01327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52CE2-C517-4974-ABEA-21850C47ADDD}"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pPr/>
              <a:t>‹#›</a:t>
            </a:fld>
            <a:endParaRPr lang="en-US" dirty="0"/>
          </a:p>
        </p:txBody>
      </p:sp>
    </p:spTree>
    <p:extLst>
      <p:ext uri="{BB962C8B-B14F-4D97-AF65-F5344CB8AC3E}">
        <p14:creationId xmlns:p14="http://schemas.microsoft.com/office/powerpoint/2010/main" val="343432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302495-6F57-4094-92FC-3148AC6F16EA}"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82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1F5EF-5D2A-491C-AC74-565A94456B77}" type="datetime1">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45194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73A4-4D97-493F-94DA-E0D23D36C8BD}" type="datetime1">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93075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B0DAE-9113-4607-A58F-036177E5BB86}" type="datetime1">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0204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5534B7-56D4-4AAA-B92A-1C46A4BB98BD}" type="datetime1">
              <a:rPr lang="en-US" smtClean="0"/>
              <a:t>3/30/2020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612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B0A28A-0CFD-4DC4-9C03-CF0396C65A3D}" type="datetime1">
              <a:rPr lang="en-US" smtClean="0"/>
              <a:t>3/30/2020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07ED12-6588-45E0-9E18-3E27797308BB}" type="slidenum">
              <a:rPr lang="en-US" smtClean="0"/>
              <a:t>‹#›</a:t>
            </a:fld>
            <a:endParaRPr lang="en-US"/>
          </a:p>
        </p:txBody>
      </p:sp>
    </p:spTree>
    <p:extLst>
      <p:ext uri="{BB962C8B-B14F-4D97-AF65-F5344CB8AC3E}">
        <p14:creationId xmlns:p14="http://schemas.microsoft.com/office/powerpoint/2010/main" val="414823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334ADB-6911-42BF-B134-15DDE285A9AA}" type="datetime1">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91836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573780-8510-4EA7-9280-0CF16504B58C}" type="datetime1">
              <a:rPr lang="en-US" smtClean="0"/>
              <a:t>3/30/2020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07ED12-6588-45E0-9E18-3E27797308B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3B14200D-DE45-44AB-801D-501BF2042962}"/>
              </a:ext>
            </a:extLst>
          </p:cNvPr>
          <p:cNvPicPr>
            <a:picLocks noChangeAspect="1"/>
          </p:cNvPicPr>
          <p:nvPr userDrawn="1"/>
        </p:nvPicPr>
        <p:blipFill>
          <a:blip r:embed="rId13"/>
          <a:stretch>
            <a:fillRect/>
          </a:stretch>
        </p:blipFill>
        <p:spPr>
          <a:xfrm>
            <a:off x="10566888" y="66"/>
            <a:ext cx="1625112" cy="1138858"/>
          </a:xfrm>
          <a:prstGeom prst="rect">
            <a:avLst/>
          </a:prstGeom>
        </p:spPr>
      </p:pic>
    </p:spTree>
    <p:extLst>
      <p:ext uri="{BB962C8B-B14F-4D97-AF65-F5344CB8AC3E}">
        <p14:creationId xmlns:p14="http://schemas.microsoft.com/office/powerpoint/2010/main" val="429153135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455F7-2992-4FB9-A64C-87415953F4E6}"/>
              </a:ext>
            </a:extLst>
          </p:cNvPr>
          <p:cNvSpPr>
            <a:spLocks noGrp="1"/>
          </p:cNvSpPr>
          <p:nvPr>
            <p:ph type="title"/>
          </p:nvPr>
        </p:nvSpPr>
        <p:spPr>
          <a:xfrm>
            <a:off x="8141110" y="639097"/>
            <a:ext cx="3401961" cy="3686015"/>
          </a:xfrm>
        </p:spPr>
        <p:txBody>
          <a:bodyPr vert="horz" lIns="91440" tIns="45720" rIns="91440" bIns="45720" rtlCol="0" anchor="b">
            <a:normAutofit/>
          </a:bodyPr>
          <a:lstStyle/>
          <a:p>
            <a:pPr algn="ctr"/>
            <a:r>
              <a:rPr lang="en-US" dirty="0">
                <a:solidFill>
                  <a:schemeClr val="tx1">
                    <a:lumMod val="85000"/>
                    <a:lumOff val="15000"/>
                  </a:schemeClr>
                </a:solidFill>
              </a:rPr>
              <a:t>Knowledge Nugget #2:  Community Foundation Operations – The Basics</a:t>
            </a:r>
          </a:p>
        </p:txBody>
      </p:sp>
      <p:pic>
        <p:nvPicPr>
          <p:cNvPr id="3" name="Picture 2">
            <a:extLst>
              <a:ext uri="{FF2B5EF4-FFF2-40B4-BE49-F238E27FC236}">
                <a16:creationId xmlns:a16="http://schemas.microsoft.com/office/drawing/2014/main" id="{E1367F83-5E53-4B47-AF71-866C52D26E34}"/>
              </a:ext>
            </a:extLst>
          </p:cNvPr>
          <p:cNvPicPr>
            <a:picLocks noChangeAspect="1"/>
          </p:cNvPicPr>
          <p:nvPr/>
        </p:nvPicPr>
        <p:blipFill>
          <a:blip r:embed="rId2"/>
          <a:stretch>
            <a:fillRect/>
          </a:stretch>
        </p:blipFill>
        <p:spPr>
          <a:xfrm>
            <a:off x="633999" y="745162"/>
            <a:ext cx="6912217" cy="4843994"/>
          </a:xfrm>
          <a:prstGeom prst="rect">
            <a:avLst/>
          </a:prstGeom>
        </p:spPr>
      </p:pic>
      <p:cxnSp>
        <p:nvCxnSpPr>
          <p:cNvPr id="21" name="Straight Connector 2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a:extLst>
              <a:ext uri="{FF2B5EF4-FFF2-40B4-BE49-F238E27FC236}">
                <a16:creationId xmlns:a16="http://schemas.microsoft.com/office/drawing/2014/main" id="{F5A4656F-C551-41F1-BEA1-6F488FE9BDDC}"/>
              </a:ext>
            </a:extLst>
          </p:cNvPr>
          <p:cNvSpPr>
            <a:spLocks noGrp="1"/>
          </p:cNvSpPr>
          <p:nvPr>
            <p:ph type="dt" sz="half" idx="10"/>
          </p:nvPr>
        </p:nvSpPr>
        <p:spPr>
          <a:xfrm>
            <a:off x="1097280" y="6459785"/>
            <a:ext cx="2472271" cy="365125"/>
          </a:xfrm>
        </p:spPr>
        <p:txBody>
          <a:bodyPr vert="horz" lIns="91440" tIns="45720" rIns="91440" bIns="45720" rtlCol="0" anchor="ctr">
            <a:normAutofit/>
          </a:bodyPr>
          <a:lstStyle/>
          <a:p>
            <a:pPr defTabSz="914400">
              <a:spcAft>
                <a:spcPts val="600"/>
              </a:spcAft>
            </a:pPr>
            <a:fld id="{6F334ADB-6911-42BF-B134-15DDE285A9AA}" type="datetime1">
              <a:rPr lang="en-US" smtClean="0"/>
              <a:pPr defTabSz="914400">
                <a:spcAft>
                  <a:spcPts val="600"/>
                </a:spcAft>
              </a:pPr>
              <a:t>3/30/2020</a:t>
            </a:fld>
            <a:endParaRPr lang="en-US"/>
          </a:p>
        </p:txBody>
      </p:sp>
      <p:sp>
        <p:nvSpPr>
          <p:cNvPr id="6" name="Slide Number Placeholder 5">
            <a:extLst>
              <a:ext uri="{FF2B5EF4-FFF2-40B4-BE49-F238E27FC236}">
                <a16:creationId xmlns:a16="http://schemas.microsoft.com/office/drawing/2014/main" id="{91F014F2-C108-4FF1-A1C7-36BEC5B26255}"/>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DB07ED12-6588-45E0-9E18-3E27797308BB}" type="slidenum">
              <a:rPr lang="en-US" smtClean="0"/>
              <a:pPr defTabSz="914400">
                <a:spcAft>
                  <a:spcPts val="600"/>
                </a:spcAft>
              </a:pPr>
              <a:t>1</a:t>
            </a:fld>
            <a:endParaRPr lang="en-US"/>
          </a:p>
        </p:txBody>
      </p:sp>
    </p:spTree>
    <p:extLst>
      <p:ext uri="{BB962C8B-B14F-4D97-AF65-F5344CB8AC3E}">
        <p14:creationId xmlns:p14="http://schemas.microsoft.com/office/powerpoint/2010/main" val="315178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14FB-9B12-448A-B9D8-040A3DF4F224}"/>
              </a:ext>
            </a:extLst>
          </p:cNvPr>
          <p:cNvSpPr>
            <a:spLocks noGrp="1"/>
          </p:cNvSpPr>
          <p:nvPr>
            <p:ph type="title"/>
          </p:nvPr>
        </p:nvSpPr>
        <p:spPr/>
        <p:txBody>
          <a:bodyPr/>
          <a:lstStyle/>
          <a:p>
            <a:r>
              <a:rPr lang="en-US" dirty="0"/>
              <a:t>Component Funds</a:t>
            </a:r>
          </a:p>
        </p:txBody>
      </p:sp>
      <p:sp>
        <p:nvSpPr>
          <p:cNvPr id="3" name="Content Placeholder 2">
            <a:extLst>
              <a:ext uri="{FF2B5EF4-FFF2-40B4-BE49-F238E27FC236}">
                <a16:creationId xmlns:a16="http://schemas.microsoft.com/office/drawing/2014/main" id="{84B9767A-F7DA-4A97-B571-9EF72726325A}"/>
              </a:ext>
            </a:extLst>
          </p:cNvPr>
          <p:cNvSpPr>
            <a:spLocks noGrp="1"/>
          </p:cNvSpPr>
          <p:nvPr>
            <p:ph idx="1"/>
          </p:nvPr>
        </p:nvSpPr>
        <p:spPr/>
        <p:txBody>
          <a:bodyPr/>
          <a:lstStyle/>
          <a:p>
            <a:r>
              <a:rPr lang="en-US" dirty="0">
                <a:solidFill>
                  <a:schemeClr val="tx1"/>
                </a:solidFill>
              </a:rPr>
              <a:t>All funds at a community foundation must be </a:t>
            </a:r>
            <a:r>
              <a:rPr lang="en-US" u="sng" dirty="0">
                <a:solidFill>
                  <a:schemeClr val="tx1"/>
                </a:solidFill>
              </a:rPr>
              <a:t>component</a:t>
            </a:r>
            <a:r>
              <a:rPr lang="en-US" dirty="0">
                <a:solidFill>
                  <a:schemeClr val="tx1"/>
                </a:solidFill>
              </a:rPr>
              <a:t> funds.</a:t>
            </a:r>
          </a:p>
          <a:p>
            <a:r>
              <a:rPr lang="en-US" dirty="0">
                <a:solidFill>
                  <a:schemeClr val="tx1"/>
                </a:solidFill>
              </a:rPr>
              <a:t>With a component fund, the community foundation board must have </a:t>
            </a:r>
            <a:r>
              <a:rPr lang="en-US" b="1" dirty="0">
                <a:solidFill>
                  <a:schemeClr val="tx1"/>
                </a:solidFill>
              </a:rPr>
              <a:t>total control </a:t>
            </a:r>
            <a:r>
              <a:rPr lang="en-US" dirty="0">
                <a:solidFill>
                  <a:schemeClr val="tx1"/>
                </a:solidFill>
              </a:rPr>
              <a:t>over all assets – principal and income </a:t>
            </a:r>
          </a:p>
          <a:p>
            <a:pPr lvl="1"/>
            <a:r>
              <a:rPr lang="en-US" dirty="0">
                <a:solidFill>
                  <a:schemeClr val="tx1"/>
                </a:solidFill>
              </a:rPr>
              <a:t>The gift must be for a charitable purpose</a:t>
            </a:r>
          </a:p>
          <a:p>
            <a:pPr lvl="1"/>
            <a:r>
              <a:rPr lang="en-US" dirty="0">
                <a:solidFill>
                  <a:schemeClr val="tx1"/>
                </a:solidFill>
              </a:rPr>
              <a:t>The gift must be a completed gift with no restrictions</a:t>
            </a:r>
          </a:p>
          <a:p>
            <a:r>
              <a:rPr lang="en-US" dirty="0">
                <a:solidFill>
                  <a:schemeClr val="tx1"/>
                </a:solidFill>
              </a:rPr>
              <a:t>While the community foundation has control over component funds, each fund is accounted for individually.  However, the funds can be pooled for the purposes of investing</a:t>
            </a:r>
          </a:p>
          <a:p>
            <a:r>
              <a:rPr lang="en-US" i="1" dirty="0">
                <a:solidFill>
                  <a:schemeClr val="tx1"/>
                </a:solidFill>
              </a:rPr>
              <a:t>Note:  Supporting organization assets are not component funds.  Supporting organizations are discuss later in this presentation</a:t>
            </a:r>
          </a:p>
          <a:p>
            <a:endParaRPr lang="en-US" dirty="0">
              <a:solidFill>
                <a:srgbClr val="000000"/>
              </a:solidFill>
              <a:latin typeface="Euphemia" panose="020B0503040102020104" pitchFamily="34" charset="0"/>
            </a:endParaRPr>
          </a:p>
          <a:p>
            <a:endParaRPr lang="en-US" dirty="0"/>
          </a:p>
        </p:txBody>
      </p:sp>
      <p:sp>
        <p:nvSpPr>
          <p:cNvPr id="4" name="Date Placeholder 3">
            <a:extLst>
              <a:ext uri="{FF2B5EF4-FFF2-40B4-BE49-F238E27FC236}">
                <a16:creationId xmlns:a16="http://schemas.microsoft.com/office/drawing/2014/main" id="{9D2C18B9-739E-4B80-93AB-E8D3A9B584BB}"/>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8082B085-A24C-4060-8538-1797469B8B61}"/>
              </a:ext>
            </a:extLst>
          </p:cNvPr>
          <p:cNvSpPr>
            <a:spLocks noGrp="1"/>
          </p:cNvSpPr>
          <p:nvPr>
            <p:ph type="sldNum" sz="quarter" idx="12"/>
          </p:nvPr>
        </p:nvSpPr>
        <p:spPr/>
        <p:txBody>
          <a:bodyPr/>
          <a:lstStyle/>
          <a:p>
            <a:fld id="{DB07ED12-6588-45E0-9E18-3E27797308BB}" type="slidenum">
              <a:rPr lang="en-US" smtClean="0"/>
              <a:pPr/>
              <a:t>10</a:t>
            </a:fld>
            <a:endParaRPr lang="en-US" dirty="0"/>
          </a:p>
        </p:txBody>
      </p:sp>
    </p:spTree>
    <p:extLst>
      <p:ext uri="{BB962C8B-B14F-4D97-AF65-F5344CB8AC3E}">
        <p14:creationId xmlns:p14="http://schemas.microsoft.com/office/powerpoint/2010/main" val="287905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145" y="254051"/>
            <a:ext cx="8911687" cy="1280890"/>
          </a:xfrm>
        </p:spPr>
        <p:txBody>
          <a:bodyPr/>
          <a:lstStyle/>
          <a:p>
            <a:r>
              <a:rPr lang="en-US" b="1" dirty="0"/>
              <a:t>Types of Funds</a:t>
            </a:r>
          </a:p>
        </p:txBody>
      </p:sp>
      <p:sp>
        <p:nvSpPr>
          <p:cNvPr id="3" name="Content Placeholder 2"/>
          <p:cNvSpPr>
            <a:spLocks noGrp="1"/>
          </p:cNvSpPr>
          <p:nvPr>
            <p:ph idx="1"/>
          </p:nvPr>
        </p:nvSpPr>
        <p:spPr>
          <a:xfrm>
            <a:off x="1981200" y="1870364"/>
            <a:ext cx="8229600" cy="4073236"/>
          </a:xfrm>
        </p:spPr>
        <p:txBody>
          <a:bodyPr>
            <a:normAutofit fontScale="85000" lnSpcReduction="20000"/>
          </a:bodyPr>
          <a:lstStyle/>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Unrestricted Fund (or Discretionary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Field of Interest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Designated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Donor Advised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Discretionary Scholarship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Committee Advised Scholarship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Advised Charitable Organization Fund</a:t>
            </a:r>
          </a:p>
          <a:p>
            <a:pPr lvl="1">
              <a:lnSpc>
                <a:spcPct val="150000"/>
              </a:lnSpc>
              <a:spcBef>
                <a:spcPts val="0"/>
              </a:spcBef>
              <a:buFont typeface="Wingdings" panose="05000000000000000000" pitchFamily="2" charset="2"/>
              <a:buChar char="Ø"/>
            </a:pPr>
            <a:r>
              <a:rPr lang="en-US" sz="2200" dirty="0">
                <a:solidFill>
                  <a:srgbClr val="000000"/>
                </a:solidFill>
                <a:latin typeface="Euphemia" panose="020B0503040102020104" pitchFamily="34" charset="0"/>
              </a:rPr>
              <a:t>Aka Agency Endowment Fund</a:t>
            </a:r>
          </a:p>
          <a:p>
            <a:pPr>
              <a:lnSpc>
                <a:spcPct val="150000"/>
              </a:lnSpc>
              <a:spcBef>
                <a:spcPts val="0"/>
              </a:spcBef>
              <a:buFont typeface="Wingdings" panose="05000000000000000000" pitchFamily="2" charset="2"/>
              <a:buChar char="Ø"/>
            </a:pPr>
            <a:r>
              <a:rPr lang="en-US" sz="2400" dirty="0">
                <a:solidFill>
                  <a:srgbClr val="000000"/>
                </a:solidFill>
                <a:latin typeface="Euphemia" panose="020B0503040102020104" pitchFamily="34" charset="0"/>
              </a:rPr>
              <a:t>“Community Project Fund”</a:t>
            </a:r>
          </a:p>
          <a:p>
            <a:pPr marL="0" indent="0">
              <a:buNone/>
            </a:pPr>
            <a:endParaRPr lang="en-US" dirty="0"/>
          </a:p>
        </p:txBody>
      </p:sp>
      <p:sp>
        <p:nvSpPr>
          <p:cNvPr id="6" name="Date Placeholder 5"/>
          <p:cNvSpPr>
            <a:spLocks noGrp="1"/>
          </p:cNvSpPr>
          <p:nvPr>
            <p:ph type="dt" sz="half" idx="10"/>
          </p:nvPr>
        </p:nvSpPr>
        <p:spPr/>
        <p:txBody>
          <a:bodyPr/>
          <a:lstStyle/>
          <a:p>
            <a:fld id="{834DF3C3-8E9A-4001-8D90-895C1C5E41AD}" type="datetime1">
              <a:rPr lang="en-US" smtClean="0"/>
              <a:t>3/30/2020</a:t>
            </a:fld>
            <a:endParaRPr lang="en-US"/>
          </a:p>
        </p:txBody>
      </p:sp>
      <p:sp>
        <p:nvSpPr>
          <p:cNvPr id="4" name="Slide Number Placeholder 3"/>
          <p:cNvSpPr>
            <a:spLocks noGrp="1"/>
          </p:cNvSpPr>
          <p:nvPr>
            <p:ph type="sldNum" sz="quarter" idx="12"/>
          </p:nvPr>
        </p:nvSpPr>
        <p:spPr/>
        <p:txBody>
          <a:bodyPr/>
          <a:lstStyle/>
          <a:p>
            <a:fld id="{75C55D6E-7930-402C-9243-18409FEB441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28077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83B9E1-4589-4662-9A02-4F4C2679CF40}"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12</a:t>
            </a:fld>
            <a:endParaRPr lang="en-US" dirty="0">
              <a:solidFill>
                <a:prstClr val="black"/>
              </a:solidFill>
            </a:endParaRPr>
          </a:p>
        </p:txBody>
      </p:sp>
      <p:sp>
        <p:nvSpPr>
          <p:cNvPr id="5" name="Rectangle 4"/>
          <p:cNvSpPr/>
          <p:nvPr/>
        </p:nvSpPr>
        <p:spPr>
          <a:xfrm>
            <a:off x="1097280" y="680775"/>
            <a:ext cx="8583827" cy="1092607"/>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Unrestricted Fund</a:t>
            </a:r>
          </a:p>
          <a:p>
            <a:pPr algn="ctr">
              <a:spcAft>
                <a:spcPts val="600"/>
              </a:spcAft>
            </a:pPr>
            <a:r>
              <a:rPr lang="en-US" sz="2400" i="1" dirty="0">
                <a:latin typeface="Calibri" panose="020F0502020204030204" pitchFamily="34" charset="0"/>
                <a:cs typeface="Calibri" panose="020F0502020204030204" pitchFamily="34" charset="0"/>
              </a:rPr>
              <a:t>Sometimes call Discretionary Fund</a:t>
            </a:r>
          </a:p>
        </p:txBody>
      </p:sp>
      <p:sp>
        <p:nvSpPr>
          <p:cNvPr id="6" name="Rectangle 5"/>
          <p:cNvSpPr/>
          <p:nvPr/>
        </p:nvSpPr>
        <p:spPr>
          <a:xfrm>
            <a:off x="1494711" y="2197676"/>
            <a:ext cx="8610600" cy="4339650"/>
          </a:xfrm>
          <a:prstGeom prst="rect">
            <a:avLst/>
          </a:prstGeom>
        </p:spPr>
        <p:txBody>
          <a:bodyPr wrap="square">
            <a:spAutoFit/>
          </a:bodyPr>
          <a:lstStyle/>
          <a:p>
            <a:pPr marL="457200" indent="-457200">
              <a:buClr>
                <a:schemeClr val="tx1"/>
              </a:buClr>
              <a:buFont typeface="Wingdings" pitchFamily="2" charset="2"/>
              <a:buChar char="§"/>
            </a:pPr>
            <a:r>
              <a:rPr lang="en-US" sz="2800" dirty="0">
                <a:latin typeface="+mj-lt"/>
              </a:rPr>
              <a:t>Provides support for </a:t>
            </a:r>
            <a:r>
              <a:rPr lang="en-US" sz="2800" b="1" i="1" dirty="0">
                <a:solidFill>
                  <a:srgbClr val="FF0000"/>
                </a:solidFill>
                <a:latin typeface="+mj-lt"/>
              </a:rPr>
              <a:t>general, unspecified charitable purposes</a:t>
            </a:r>
            <a:r>
              <a:rPr lang="en-US" sz="2800" b="1" dirty="0">
                <a:solidFill>
                  <a:srgbClr val="FF0000"/>
                </a:solidFill>
                <a:latin typeface="+mj-lt"/>
              </a:rPr>
              <a:t> </a:t>
            </a:r>
            <a:r>
              <a:rPr lang="en-US" sz="2800" dirty="0">
                <a:latin typeface="+mj-lt"/>
              </a:rPr>
              <a:t>at the discretion of the community foundation</a:t>
            </a:r>
          </a:p>
          <a:p>
            <a:pPr marL="457200" indent="-457200">
              <a:buClr>
                <a:schemeClr val="tx1"/>
              </a:buClr>
              <a:buFont typeface="Wingdings" pitchFamily="2" charset="2"/>
              <a:buChar char="§"/>
            </a:pPr>
            <a:endParaRPr lang="en-US" sz="800" dirty="0">
              <a:latin typeface="+mj-lt"/>
            </a:endParaRPr>
          </a:p>
          <a:p>
            <a:pPr marL="457200" indent="-457200">
              <a:buFont typeface="Wingdings" pitchFamily="2" charset="2"/>
              <a:buChar char="§"/>
            </a:pPr>
            <a:r>
              <a:rPr lang="en-US" sz="2800" dirty="0">
                <a:latin typeface="+mj-lt"/>
              </a:rPr>
              <a:t>No advice or recommendation from donors (or any persons designated by the donors)</a:t>
            </a:r>
          </a:p>
          <a:p>
            <a:pPr marL="457200" indent="-457200">
              <a:buFont typeface="Wingdings" pitchFamily="2" charset="2"/>
              <a:buChar char="§"/>
            </a:pPr>
            <a:r>
              <a:rPr lang="en-US" sz="2800" dirty="0">
                <a:latin typeface="Calibri" panose="020F0502020204030204" pitchFamily="34" charset="0"/>
                <a:cs typeface="Calibri" panose="020F0502020204030204" pitchFamily="34" charset="0"/>
              </a:rPr>
              <a:t>Grant decisions typically made by grants committee with ultimate approval by board</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457200" indent="-457200">
              <a:buFont typeface="Wingdings" pitchFamily="2" charset="2"/>
              <a:buChar char="§"/>
            </a:pPr>
            <a:r>
              <a:rPr lang="en-US" sz="2800" dirty="0">
                <a:latin typeface="Calibri" panose="020F0502020204030204" pitchFamily="34" charset="0"/>
                <a:cs typeface="Calibri" panose="020F0502020204030204" pitchFamily="34" charset="0"/>
              </a:rPr>
              <a:t>Many foundations create “named” unrestricted funds</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lvl="1"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Provide greatest flexibility now and in the future</a:t>
            </a:r>
          </a:p>
          <a:p>
            <a:pPr marL="457200" indent="-457200">
              <a:buFont typeface="Wingdings" pitchFamily="2" charset="2"/>
              <a:buChar char="§"/>
            </a:pPr>
            <a:endParaRPr lang="en-US" sz="2800" dirty="0">
              <a:latin typeface="+mj-lt"/>
            </a:endParaRPr>
          </a:p>
        </p:txBody>
      </p:sp>
      <p:cxnSp>
        <p:nvCxnSpPr>
          <p:cNvPr id="8" name="Straight Connector 7"/>
          <p:cNvCxnSpPr/>
          <p:nvPr/>
        </p:nvCxnSpPr>
        <p:spPr>
          <a:xfrm>
            <a:off x="1411293" y="1998518"/>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543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BAB724-D1E4-4724-864C-7A6D528E3E29}"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13</a:t>
            </a:fld>
            <a:endParaRPr lang="en-US" dirty="0">
              <a:solidFill>
                <a:prstClr val="black"/>
              </a:solidFill>
            </a:endParaRPr>
          </a:p>
        </p:txBody>
      </p:sp>
      <p:sp>
        <p:nvSpPr>
          <p:cNvPr id="5" name="Rectangle 4"/>
          <p:cNvSpPr/>
          <p:nvPr/>
        </p:nvSpPr>
        <p:spPr>
          <a:xfrm>
            <a:off x="1509210" y="472101"/>
            <a:ext cx="8583827" cy="646331"/>
          </a:xfrm>
          <a:prstGeom prst="rect">
            <a:avLst/>
          </a:prstGeom>
        </p:spPr>
        <p:txBody>
          <a:bodyPr wrap="square">
            <a:spAutoFit/>
          </a:bodyPr>
          <a:lstStyle/>
          <a:p>
            <a:pPr algn="ctr"/>
            <a:r>
              <a:rPr lang="en-US" sz="3600" b="1" dirty="0">
                <a:latin typeface="Calibri" panose="020F0502020204030204" pitchFamily="34" charset="0"/>
                <a:cs typeface="Calibri" panose="020F0502020204030204" pitchFamily="34" charset="0"/>
              </a:rPr>
              <a:t>Field of Interest Fund</a:t>
            </a:r>
            <a:endParaRPr lang="en-US" sz="2800" b="1" dirty="0">
              <a:latin typeface="Calibri" panose="020F0502020204030204" pitchFamily="34" charset="0"/>
              <a:cs typeface="Calibri" panose="020F0502020204030204" pitchFamily="34" charset="0"/>
            </a:endParaRPr>
          </a:p>
        </p:txBody>
      </p:sp>
      <p:sp>
        <p:nvSpPr>
          <p:cNvPr id="6" name="Rectangle 5"/>
          <p:cNvSpPr/>
          <p:nvPr/>
        </p:nvSpPr>
        <p:spPr>
          <a:xfrm>
            <a:off x="1779373" y="1524000"/>
            <a:ext cx="8610600" cy="3662541"/>
          </a:xfrm>
          <a:prstGeom prst="rect">
            <a:avLst/>
          </a:prstGeom>
        </p:spPr>
        <p:txBody>
          <a:bodyPr wrap="square">
            <a:spAutoFit/>
          </a:bodyPr>
          <a:lstStyle/>
          <a:p>
            <a:pPr marL="457200" indent="-457200">
              <a:buClr>
                <a:schemeClr val="tx1"/>
              </a:buClr>
              <a:buFont typeface="Wingdings" pitchFamily="2" charset="2"/>
              <a:buChar char="§"/>
            </a:pPr>
            <a:r>
              <a:rPr lang="en-US" sz="2800" dirty="0">
                <a:solidFill>
                  <a:prstClr val="black"/>
                </a:solidFill>
                <a:latin typeface="Calibri" panose="020F0502020204030204" pitchFamily="34" charset="0"/>
                <a:cs typeface="Calibri" panose="020F0502020204030204" pitchFamily="34" charset="0"/>
              </a:rPr>
              <a:t>Provides support for </a:t>
            </a:r>
            <a:r>
              <a:rPr lang="en-US" sz="2800" b="1" i="1" dirty="0">
                <a:solidFill>
                  <a:srgbClr val="FF0000"/>
                </a:solidFill>
                <a:latin typeface="Calibri" panose="020F0502020204030204" pitchFamily="34" charset="0"/>
                <a:cs typeface="Calibri" panose="020F0502020204030204" pitchFamily="34" charset="0"/>
              </a:rPr>
              <a:t>a general, but specified, charitable purpose </a:t>
            </a:r>
            <a:r>
              <a:rPr lang="en-US" sz="2800" dirty="0">
                <a:solidFill>
                  <a:prstClr val="black"/>
                </a:solidFill>
                <a:latin typeface="Calibri" panose="020F0502020204030204" pitchFamily="34" charset="0"/>
                <a:cs typeface="Calibri" panose="020F0502020204030204" pitchFamily="34" charset="0"/>
              </a:rPr>
              <a:t>(e.g., arts and culture, the environment, etc.)</a:t>
            </a:r>
          </a:p>
          <a:p>
            <a:pPr marL="457200" indent="-457200">
              <a:buClr>
                <a:schemeClr val="tx1"/>
              </a:buClr>
              <a:buFont typeface="Wingdings" pitchFamily="2" charset="2"/>
              <a:buChar char="§"/>
            </a:pPr>
            <a:endParaRPr lang="en-US" sz="800" dirty="0">
              <a:solidFill>
                <a:prstClr val="black"/>
              </a:solidFill>
              <a:latin typeface="Calibri" panose="020F0502020204030204" pitchFamily="34" charset="0"/>
              <a:cs typeface="Calibri" panose="020F0502020204030204" pitchFamily="34" charset="0"/>
            </a:endParaRPr>
          </a:p>
          <a:p>
            <a:pPr marL="457200" indent="-457200">
              <a:buFont typeface="Wingdings" pitchFamily="2" charset="2"/>
              <a:buChar char="§"/>
            </a:pPr>
            <a:r>
              <a:rPr lang="en-US" sz="2800" dirty="0">
                <a:solidFill>
                  <a:prstClr val="black"/>
                </a:solidFill>
                <a:latin typeface="Calibri" panose="020F0502020204030204" pitchFamily="34" charset="0"/>
                <a:cs typeface="Calibri" panose="020F0502020204030204" pitchFamily="34" charset="0"/>
              </a:rPr>
              <a:t>No future advice or recommendations from the donors (or any persons designated by the donors)</a:t>
            </a:r>
          </a:p>
          <a:p>
            <a:pPr marL="914400" lvl="1" indent="-457200">
              <a:buFont typeface="Wingdings" pitchFamily="2" charset="2"/>
              <a:buChar char="§"/>
            </a:pPr>
            <a:r>
              <a:rPr lang="en-US" sz="2800" dirty="0">
                <a:latin typeface="Calibri" panose="020F0502020204030204" pitchFamily="34" charset="0"/>
                <a:cs typeface="Calibri" panose="020F0502020204030204" pitchFamily="34" charset="0"/>
              </a:rPr>
              <a:t>Donor could be invited to serve on committee but only as minority vote</a:t>
            </a:r>
          </a:p>
          <a:p>
            <a:pPr marL="914400" lvl="1" indent="-457200">
              <a:buFont typeface="Wingdings" pitchFamily="2" charset="2"/>
              <a:buChar char="§"/>
            </a:pPr>
            <a:endParaRPr lang="en-US" sz="2800" dirty="0">
              <a:latin typeface="Calibri" panose="020F0502020204030204" pitchFamily="34" charset="0"/>
              <a:cs typeface="Calibri" panose="020F0502020204030204" pitchFamily="34" charset="0"/>
            </a:endParaRPr>
          </a:p>
        </p:txBody>
      </p:sp>
      <p:cxnSp>
        <p:nvCxnSpPr>
          <p:cNvPr id="8" name="Straight Connector 7"/>
          <p:cNvCxnSpPr/>
          <p:nvPr/>
        </p:nvCxnSpPr>
        <p:spPr>
          <a:xfrm>
            <a:off x="1779374" y="1219200"/>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88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8F015D-779A-4BA2-8699-C7402C68C4FF}"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14</a:t>
            </a:fld>
            <a:endParaRPr lang="en-US" dirty="0">
              <a:solidFill>
                <a:prstClr val="black"/>
              </a:solidFill>
            </a:endParaRPr>
          </a:p>
        </p:txBody>
      </p:sp>
      <p:sp>
        <p:nvSpPr>
          <p:cNvPr id="5" name="Rectangle 4"/>
          <p:cNvSpPr/>
          <p:nvPr/>
        </p:nvSpPr>
        <p:spPr>
          <a:xfrm>
            <a:off x="1436473" y="329046"/>
            <a:ext cx="8583827" cy="646331"/>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Designated Fund</a:t>
            </a:r>
            <a:endParaRPr lang="en-US" sz="2800" b="1" dirty="0">
              <a:latin typeface="Candara" panose="020E0502030303020204" pitchFamily="34" charset="0"/>
            </a:endParaRPr>
          </a:p>
        </p:txBody>
      </p:sp>
      <p:sp>
        <p:nvSpPr>
          <p:cNvPr id="6" name="Rectangle 5"/>
          <p:cNvSpPr/>
          <p:nvPr/>
        </p:nvSpPr>
        <p:spPr>
          <a:xfrm>
            <a:off x="1779373" y="1524000"/>
            <a:ext cx="8610600" cy="3293209"/>
          </a:xfrm>
          <a:prstGeom prst="rect">
            <a:avLst/>
          </a:prstGeom>
        </p:spPr>
        <p:txBody>
          <a:bodyPr wrap="square">
            <a:spAutoFit/>
          </a:bodyPr>
          <a:lstStyle/>
          <a:p>
            <a:pPr marL="457200" indent="-457200">
              <a:buFont typeface="Wingdings" pitchFamily="2" charset="2"/>
              <a:buChar char="§"/>
            </a:pPr>
            <a:r>
              <a:rPr lang="en-US" sz="2800" dirty="0">
                <a:latin typeface="Calibri" panose="020F0502020204030204" pitchFamily="34" charset="0"/>
                <a:cs typeface="Calibri" panose="020F0502020204030204" pitchFamily="34" charset="0"/>
              </a:rPr>
              <a:t>Provides support for </a:t>
            </a:r>
            <a:r>
              <a:rPr lang="en-US" sz="3000" b="1" i="1" dirty="0">
                <a:solidFill>
                  <a:srgbClr val="FF0000"/>
                </a:solidFill>
                <a:latin typeface="Calibri" panose="020F0502020204030204" pitchFamily="34" charset="0"/>
                <a:cs typeface="Calibri" panose="020F0502020204030204" pitchFamily="34" charset="0"/>
              </a:rPr>
              <a:t>a specified public charity or charities </a:t>
            </a:r>
            <a:r>
              <a:rPr lang="en-US" sz="2800" dirty="0">
                <a:latin typeface="Calibri" panose="020F0502020204030204" pitchFamily="34" charset="0"/>
                <a:cs typeface="Calibri" panose="020F0502020204030204" pitchFamily="34" charset="0"/>
              </a:rPr>
              <a:t>(e.g., church, food bank)</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457200" indent="-457200">
              <a:buFont typeface="Wingdings" pitchFamily="2" charset="2"/>
              <a:buChar char="§"/>
            </a:pPr>
            <a:r>
              <a:rPr lang="en-US" sz="2800" dirty="0">
                <a:latin typeface="Calibri" panose="020F0502020204030204" pitchFamily="34" charset="0"/>
                <a:cs typeface="Calibri" panose="020F0502020204030204" pitchFamily="34" charset="0"/>
              </a:rPr>
              <a:t>No future advice or recommendations from the donors (or any person designated by the donors)</a:t>
            </a:r>
          </a:p>
          <a:p>
            <a:pPr marL="457200" indent="-457200">
              <a:buFont typeface="Wingdings" pitchFamily="2" charset="2"/>
              <a:buChar char="§"/>
            </a:pPr>
            <a:r>
              <a:rPr lang="en-US" sz="2800" dirty="0">
                <a:latin typeface="Calibri" panose="020F0502020204030204" pitchFamily="34" charset="0"/>
                <a:cs typeface="Calibri" panose="020F0502020204030204" pitchFamily="34" charset="0"/>
              </a:rPr>
              <a:t>Fund agreement should have provision for alternative payout if charity closes</a:t>
            </a:r>
          </a:p>
          <a:p>
            <a:pPr marL="457200" indent="-457200">
              <a:buFont typeface="Wingdings" pitchFamily="2" charset="2"/>
              <a:buChar char="§"/>
            </a:pPr>
            <a:endParaRPr lang="en-US" sz="2800" dirty="0">
              <a:latin typeface="Calibri" panose="020F0502020204030204" pitchFamily="34" charset="0"/>
              <a:cs typeface="Calibri" panose="020F0502020204030204" pitchFamily="34" charset="0"/>
            </a:endParaRPr>
          </a:p>
        </p:txBody>
      </p:sp>
      <p:cxnSp>
        <p:nvCxnSpPr>
          <p:cNvPr id="8" name="Straight Connector 7"/>
          <p:cNvCxnSpPr/>
          <p:nvPr/>
        </p:nvCxnSpPr>
        <p:spPr>
          <a:xfrm>
            <a:off x="1779374" y="1219200"/>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575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1983-7A62-4610-8021-4A37B0E88522}"/>
              </a:ext>
            </a:extLst>
          </p:cNvPr>
          <p:cNvSpPr>
            <a:spLocks noGrp="1"/>
          </p:cNvSpPr>
          <p:nvPr>
            <p:ph type="title"/>
          </p:nvPr>
        </p:nvSpPr>
        <p:spPr/>
        <p:txBody>
          <a:bodyPr/>
          <a:lstStyle/>
          <a:p>
            <a:pPr algn="ctr"/>
            <a:r>
              <a:rPr lang="en-US" dirty="0">
                <a:solidFill>
                  <a:schemeClr val="tx1"/>
                </a:solidFill>
              </a:rPr>
              <a:t>Charitable Organization Advised Funds</a:t>
            </a:r>
            <a:br>
              <a:rPr lang="en-US" dirty="0">
                <a:solidFill>
                  <a:schemeClr val="tx1"/>
                </a:solidFill>
              </a:rPr>
            </a:br>
            <a:r>
              <a:rPr lang="en-US" sz="2800" dirty="0">
                <a:solidFill>
                  <a:schemeClr val="tx1"/>
                </a:solidFill>
              </a:rPr>
              <a:t>Sometimes called </a:t>
            </a:r>
            <a:r>
              <a:rPr lang="en-US" sz="2800" i="1" dirty="0">
                <a:solidFill>
                  <a:schemeClr val="tx1"/>
                </a:solidFill>
              </a:rPr>
              <a:t>Agency Endowments</a:t>
            </a:r>
          </a:p>
        </p:txBody>
      </p:sp>
      <p:sp>
        <p:nvSpPr>
          <p:cNvPr id="3" name="Content Placeholder 2">
            <a:extLst>
              <a:ext uri="{FF2B5EF4-FFF2-40B4-BE49-F238E27FC236}">
                <a16:creationId xmlns:a16="http://schemas.microsoft.com/office/drawing/2014/main" id="{E9929345-9DBD-48EB-AFA1-EFEFCC00A249}"/>
              </a:ext>
            </a:extLst>
          </p:cNvPr>
          <p:cNvSpPr>
            <a:spLocks noGrp="1"/>
          </p:cNvSpPr>
          <p:nvPr>
            <p:ph idx="1"/>
          </p:nvPr>
        </p:nvSpPr>
        <p:spPr/>
        <p:txBody>
          <a:bodyPr/>
          <a:lstStyle/>
          <a:p>
            <a:r>
              <a:rPr lang="en-US" dirty="0">
                <a:solidFill>
                  <a:schemeClr val="tx1"/>
                </a:solidFill>
              </a:rPr>
              <a:t>An agency endowment is established by charitable organization</a:t>
            </a:r>
          </a:p>
          <a:p>
            <a:pPr lvl="1"/>
            <a:r>
              <a:rPr lang="en-US" dirty="0">
                <a:solidFill>
                  <a:schemeClr val="tx1"/>
                </a:solidFill>
              </a:rPr>
              <a:t>Unlike a designated fund, which is established by a donor</a:t>
            </a:r>
          </a:p>
          <a:p>
            <a:r>
              <a:rPr lang="en-US" dirty="0">
                <a:solidFill>
                  <a:schemeClr val="tx1"/>
                </a:solidFill>
              </a:rPr>
              <a:t>The charity receives an annual distribution or, if the community foundation agrees, the annual payout could be distributed more frequently</a:t>
            </a:r>
          </a:p>
          <a:p>
            <a:r>
              <a:rPr lang="en-US" dirty="0">
                <a:solidFill>
                  <a:schemeClr val="tx1"/>
                </a:solidFill>
              </a:rPr>
              <a:t>The charity can decline to take the payout, if they don’t need it and want their fund to grow</a:t>
            </a:r>
          </a:p>
          <a:p>
            <a:r>
              <a:rPr lang="en-US" dirty="0">
                <a:solidFill>
                  <a:schemeClr val="tx1"/>
                </a:solidFill>
              </a:rPr>
              <a:t>To complicate things, the accounting rules are different for an agency endowment</a:t>
            </a:r>
          </a:p>
          <a:p>
            <a:pPr lvl="1"/>
            <a:r>
              <a:rPr lang="en-US" dirty="0">
                <a:solidFill>
                  <a:schemeClr val="tx1"/>
                </a:solidFill>
              </a:rPr>
              <a:t>Amount from charity remains asset on books of charity</a:t>
            </a:r>
          </a:p>
          <a:p>
            <a:pPr lvl="1"/>
            <a:r>
              <a:rPr lang="en-US" dirty="0">
                <a:solidFill>
                  <a:schemeClr val="tx1"/>
                </a:solidFill>
              </a:rPr>
              <a:t>Amount from charity is liability on community foundation’s balance sheet</a:t>
            </a:r>
          </a:p>
          <a:p>
            <a:pPr lvl="1"/>
            <a:r>
              <a:rPr lang="en-US" dirty="0">
                <a:solidFill>
                  <a:schemeClr val="tx1"/>
                </a:solidFill>
              </a:rPr>
              <a:t>These rules do not apply to gifts to designated funds</a:t>
            </a:r>
          </a:p>
        </p:txBody>
      </p:sp>
      <p:sp>
        <p:nvSpPr>
          <p:cNvPr id="4" name="Date Placeholder 3">
            <a:extLst>
              <a:ext uri="{FF2B5EF4-FFF2-40B4-BE49-F238E27FC236}">
                <a16:creationId xmlns:a16="http://schemas.microsoft.com/office/drawing/2014/main" id="{43A11599-6D39-46F0-AB6F-7708771995C2}"/>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2A230C93-C03C-410D-9AFE-61079A7D1F71}"/>
              </a:ext>
            </a:extLst>
          </p:cNvPr>
          <p:cNvSpPr>
            <a:spLocks noGrp="1"/>
          </p:cNvSpPr>
          <p:nvPr>
            <p:ph type="sldNum" sz="quarter" idx="12"/>
          </p:nvPr>
        </p:nvSpPr>
        <p:spPr/>
        <p:txBody>
          <a:bodyPr/>
          <a:lstStyle/>
          <a:p>
            <a:fld id="{DB07ED12-6588-45E0-9E18-3E27797308BB}" type="slidenum">
              <a:rPr lang="en-US" smtClean="0"/>
              <a:pPr/>
              <a:t>15</a:t>
            </a:fld>
            <a:endParaRPr lang="en-US" dirty="0"/>
          </a:p>
        </p:txBody>
      </p:sp>
    </p:spTree>
    <p:extLst>
      <p:ext uri="{BB962C8B-B14F-4D97-AF65-F5344CB8AC3E}">
        <p14:creationId xmlns:p14="http://schemas.microsoft.com/office/powerpoint/2010/main" val="1820455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E2FE6A-8BD4-4A38-B27D-FB407CA549ED}"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16</a:t>
            </a:fld>
            <a:endParaRPr lang="en-US" dirty="0">
              <a:solidFill>
                <a:prstClr val="black"/>
              </a:solidFill>
            </a:endParaRPr>
          </a:p>
        </p:txBody>
      </p:sp>
      <p:sp>
        <p:nvSpPr>
          <p:cNvPr id="5" name="Rectangle 4"/>
          <p:cNvSpPr/>
          <p:nvPr/>
        </p:nvSpPr>
        <p:spPr>
          <a:xfrm>
            <a:off x="1218264" y="994064"/>
            <a:ext cx="8583827" cy="646331"/>
          </a:xfrm>
          <a:prstGeom prst="rect">
            <a:avLst/>
          </a:prstGeom>
        </p:spPr>
        <p:txBody>
          <a:bodyPr wrap="square">
            <a:spAutoFit/>
          </a:bodyPr>
          <a:lstStyle/>
          <a:p>
            <a:pPr>
              <a:spcAft>
                <a:spcPts val="600"/>
              </a:spcAft>
            </a:pPr>
            <a:r>
              <a:rPr lang="en-US" sz="3600" b="1" dirty="0">
                <a:latin typeface="Calibri" panose="020F0502020204030204" pitchFamily="34" charset="0"/>
                <a:cs typeface="Calibri" panose="020F0502020204030204" pitchFamily="34" charset="0"/>
              </a:rPr>
              <a:t>Donor Advised Fund</a:t>
            </a:r>
            <a:endParaRPr lang="en-US" sz="2800" b="1" dirty="0">
              <a:latin typeface="Candara" panose="020E0502030303020204" pitchFamily="34" charset="0"/>
            </a:endParaRPr>
          </a:p>
        </p:txBody>
      </p:sp>
      <p:sp>
        <p:nvSpPr>
          <p:cNvPr id="6" name="Rectangle 5"/>
          <p:cNvSpPr/>
          <p:nvPr/>
        </p:nvSpPr>
        <p:spPr>
          <a:xfrm>
            <a:off x="1529991" y="2189019"/>
            <a:ext cx="8610600" cy="3170099"/>
          </a:xfrm>
          <a:prstGeom prst="rect">
            <a:avLst/>
          </a:prstGeom>
        </p:spPr>
        <p:txBody>
          <a:bodyPr wrap="square">
            <a:spAutoFit/>
          </a:bodyPr>
          <a:lstStyle/>
          <a:p>
            <a:pPr marL="457200" indent="-457200">
              <a:buFont typeface="Wingdings" panose="05000000000000000000" pitchFamily="2" charset="2"/>
              <a:buChar char="§"/>
            </a:pPr>
            <a:r>
              <a:rPr lang="en-US" sz="2800" dirty="0"/>
              <a:t>Provides support for </a:t>
            </a:r>
            <a:r>
              <a:rPr lang="en-US" sz="3000" b="1" i="1" dirty="0">
                <a:solidFill>
                  <a:srgbClr val="FF0000"/>
                </a:solidFill>
              </a:rPr>
              <a:t>charitable purposes recommended by the donor </a:t>
            </a:r>
            <a:r>
              <a:rPr lang="en-US" sz="2800" dirty="0"/>
              <a:t>or persons designated by the donor </a:t>
            </a:r>
          </a:p>
          <a:p>
            <a:r>
              <a:rPr lang="en-US" sz="2800" dirty="0"/>
              <a:t> </a:t>
            </a:r>
          </a:p>
          <a:p>
            <a:pPr marL="457200" indent="-457200">
              <a:buFont typeface="Wingdings" panose="05000000000000000000" pitchFamily="2" charset="2"/>
              <a:buChar char="§"/>
            </a:pPr>
            <a:r>
              <a:rPr lang="en-US" sz="2800" dirty="0"/>
              <a:t>Recommendations must be advisory only, and the community foundation must be free to reject any or all recommendations</a:t>
            </a:r>
            <a:endParaRPr lang="en-US" sz="2800" b="1" u="sng" dirty="0">
              <a:solidFill>
                <a:srgbClr val="79497E"/>
              </a:solidFill>
            </a:endParaRPr>
          </a:p>
        </p:txBody>
      </p:sp>
      <p:cxnSp>
        <p:nvCxnSpPr>
          <p:cNvPr id="8" name="Straight Connector 7"/>
          <p:cNvCxnSpPr/>
          <p:nvPr/>
        </p:nvCxnSpPr>
        <p:spPr>
          <a:xfrm>
            <a:off x="1114356" y="1863437"/>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545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D3D4-531C-4400-A27F-34AB51FEBC72}"/>
              </a:ext>
            </a:extLst>
          </p:cNvPr>
          <p:cNvSpPr>
            <a:spLocks noGrp="1"/>
          </p:cNvSpPr>
          <p:nvPr>
            <p:ph type="title"/>
          </p:nvPr>
        </p:nvSpPr>
        <p:spPr/>
        <p:txBody>
          <a:bodyPr/>
          <a:lstStyle/>
          <a:p>
            <a:pPr algn="ctr"/>
            <a:r>
              <a:rPr lang="en-US" dirty="0">
                <a:solidFill>
                  <a:schemeClr val="tx1"/>
                </a:solidFill>
              </a:rPr>
              <a:t>Donor Advised Funds</a:t>
            </a:r>
          </a:p>
        </p:txBody>
      </p:sp>
      <p:sp>
        <p:nvSpPr>
          <p:cNvPr id="3" name="Content Placeholder 2">
            <a:extLst>
              <a:ext uri="{FF2B5EF4-FFF2-40B4-BE49-F238E27FC236}">
                <a16:creationId xmlns:a16="http://schemas.microsoft.com/office/drawing/2014/main" id="{421A6440-25CF-4423-93C5-B911BACC6F5B}"/>
              </a:ext>
            </a:extLst>
          </p:cNvPr>
          <p:cNvSpPr>
            <a:spLocks noGrp="1"/>
          </p:cNvSpPr>
          <p:nvPr>
            <p:ph idx="1"/>
          </p:nvPr>
        </p:nvSpPr>
        <p:spPr/>
        <p:txBody>
          <a:bodyPr/>
          <a:lstStyle/>
          <a:p>
            <a:r>
              <a:rPr lang="en-US" dirty="0">
                <a:solidFill>
                  <a:schemeClr val="tx1"/>
                </a:solidFill>
              </a:rPr>
              <a:t>Donor advised funds are a very popular vehicle for donors to set aside money for future charitable gifts.</a:t>
            </a:r>
          </a:p>
          <a:p>
            <a:r>
              <a:rPr lang="en-US" dirty="0">
                <a:solidFill>
                  <a:schemeClr val="tx1"/>
                </a:solidFill>
              </a:rPr>
              <a:t>A donor receives a charitable deduction for a gift made to a donor advised fund.  After that point, transactions have no effect on a donor’s taxes.  Any earnings are tax-free, and they cannot take a deduction for a gift made from a donor advised funds.</a:t>
            </a:r>
          </a:p>
          <a:p>
            <a:r>
              <a:rPr lang="en-US" dirty="0">
                <a:solidFill>
                  <a:schemeClr val="tx1"/>
                </a:solidFill>
              </a:rPr>
              <a:t>Because of their structure, a donor advised fund is often considered to be an attractive alternative to a private foundation.  As shown on the next page, there are a number of advantages of a donor advised fund over a private foundation.</a:t>
            </a:r>
          </a:p>
          <a:p>
            <a:r>
              <a:rPr lang="en-US" dirty="0">
                <a:solidFill>
                  <a:schemeClr val="tx1"/>
                </a:solidFill>
              </a:rPr>
              <a:t>For example, there is a minimum payout from a private foundation – but not from a donor advised fund.  Also, a private foundation pays a small excise tax.  There are no taxes on a donor advised fund.</a:t>
            </a:r>
          </a:p>
        </p:txBody>
      </p:sp>
      <p:sp>
        <p:nvSpPr>
          <p:cNvPr id="4" name="Date Placeholder 3">
            <a:extLst>
              <a:ext uri="{FF2B5EF4-FFF2-40B4-BE49-F238E27FC236}">
                <a16:creationId xmlns:a16="http://schemas.microsoft.com/office/drawing/2014/main" id="{4FE4B65D-B13B-4995-B5EC-5E7B4FE2CE7B}"/>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A42B36E8-3D79-4BBB-B4A4-B7373E579E13}"/>
              </a:ext>
            </a:extLst>
          </p:cNvPr>
          <p:cNvSpPr>
            <a:spLocks noGrp="1"/>
          </p:cNvSpPr>
          <p:nvPr>
            <p:ph type="sldNum" sz="quarter" idx="12"/>
          </p:nvPr>
        </p:nvSpPr>
        <p:spPr/>
        <p:txBody>
          <a:bodyPr/>
          <a:lstStyle/>
          <a:p>
            <a:fld id="{DB07ED12-6588-45E0-9E18-3E27797308BB}" type="slidenum">
              <a:rPr lang="en-US" smtClean="0"/>
              <a:pPr/>
              <a:t>17</a:t>
            </a:fld>
            <a:endParaRPr lang="en-US" dirty="0"/>
          </a:p>
        </p:txBody>
      </p:sp>
    </p:spTree>
    <p:extLst>
      <p:ext uri="{BB962C8B-B14F-4D97-AF65-F5344CB8AC3E}">
        <p14:creationId xmlns:p14="http://schemas.microsoft.com/office/powerpoint/2010/main" val="213381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85B98-7ED4-4767-88FC-D1BD7FD815B8}"/>
              </a:ext>
            </a:extLst>
          </p:cNvPr>
          <p:cNvSpPr>
            <a:spLocks noGrp="1"/>
          </p:cNvSpPr>
          <p:nvPr>
            <p:ph type="title"/>
          </p:nvPr>
        </p:nvSpPr>
        <p:spPr/>
        <p:txBody>
          <a:bodyPr>
            <a:normAutofit/>
          </a:bodyPr>
          <a:lstStyle/>
          <a:p>
            <a:pPr algn="ctr"/>
            <a:r>
              <a:rPr lang="en-US" dirty="0">
                <a:solidFill>
                  <a:schemeClr val="tx1"/>
                </a:solidFill>
              </a:rPr>
              <a:t>Donor Advised Fund vs Private Foundations</a:t>
            </a:r>
          </a:p>
        </p:txBody>
      </p:sp>
      <p:graphicFrame>
        <p:nvGraphicFramePr>
          <p:cNvPr id="5" name="Content Placeholder 4">
            <a:extLst>
              <a:ext uri="{FF2B5EF4-FFF2-40B4-BE49-F238E27FC236}">
                <a16:creationId xmlns:a16="http://schemas.microsoft.com/office/drawing/2014/main" id="{FDFF620D-2A09-4883-ABFC-4E3EEC1B290D}"/>
              </a:ext>
            </a:extLst>
          </p:cNvPr>
          <p:cNvGraphicFramePr>
            <a:graphicFrameLocks noGrp="1"/>
          </p:cNvGraphicFramePr>
          <p:nvPr>
            <p:ph idx="1"/>
            <p:extLst>
              <p:ext uri="{D42A27DB-BD31-4B8C-83A1-F6EECF244321}">
                <p14:modId xmlns:p14="http://schemas.microsoft.com/office/powerpoint/2010/main" val="3015920121"/>
              </p:ext>
            </p:extLst>
          </p:nvPr>
        </p:nvGraphicFramePr>
        <p:xfrm>
          <a:off x="1295400" y="2557463"/>
          <a:ext cx="9601200" cy="2225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4053805747"/>
                    </a:ext>
                  </a:extLst>
                </a:gridCol>
                <a:gridCol w="3200400">
                  <a:extLst>
                    <a:ext uri="{9D8B030D-6E8A-4147-A177-3AD203B41FA5}">
                      <a16:colId xmlns:a16="http://schemas.microsoft.com/office/drawing/2014/main" val="1676769931"/>
                    </a:ext>
                  </a:extLst>
                </a:gridCol>
                <a:gridCol w="3200400">
                  <a:extLst>
                    <a:ext uri="{9D8B030D-6E8A-4147-A177-3AD203B41FA5}">
                      <a16:colId xmlns:a16="http://schemas.microsoft.com/office/drawing/2014/main" val="2050562282"/>
                    </a:ext>
                  </a:extLst>
                </a:gridCol>
              </a:tblGrid>
              <a:tr h="370840">
                <a:tc>
                  <a:txBody>
                    <a:bodyPr/>
                    <a:lstStyle/>
                    <a:p>
                      <a:endParaRPr lang="en-US" dirty="0"/>
                    </a:p>
                  </a:txBody>
                  <a:tcPr/>
                </a:tc>
                <a:tc>
                  <a:txBody>
                    <a:bodyPr/>
                    <a:lstStyle/>
                    <a:p>
                      <a:pPr algn="ctr"/>
                      <a:r>
                        <a:rPr lang="en-US" dirty="0"/>
                        <a:t>Donor Advised Fund</a:t>
                      </a:r>
                    </a:p>
                  </a:txBody>
                  <a:tcPr/>
                </a:tc>
                <a:tc>
                  <a:txBody>
                    <a:bodyPr/>
                    <a:lstStyle/>
                    <a:p>
                      <a:pPr algn="ctr"/>
                      <a:r>
                        <a:rPr lang="en-US" dirty="0"/>
                        <a:t>Private Foundation</a:t>
                      </a:r>
                    </a:p>
                  </a:txBody>
                  <a:tcPr/>
                </a:tc>
                <a:extLst>
                  <a:ext uri="{0D108BD9-81ED-4DB2-BD59-A6C34878D82A}">
                    <a16:rowId xmlns:a16="http://schemas.microsoft.com/office/drawing/2014/main" val="242720191"/>
                  </a:ext>
                </a:extLst>
              </a:tr>
              <a:tr h="370840">
                <a:tc>
                  <a:txBody>
                    <a:bodyPr/>
                    <a:lstStyle/>
                    <a:p>
                      <a:r>
                        <a:rPr lang="en-US" dirty="0"/>
                        <a:t>Setup and Administration</a:t>
                      </a:r>
                    </a:p>
                  </a:txBody>
                  <a:tcPr/>
                </a:tc>
                <a:tc>
                  <a:txBody>
                    <a:bodyPr/>
                    <a:lstStyle/>
                    <a:p>
                      <a:pPr algn="ctr"/>
                      <a:r>
                        <a:rPr lang="en-US" dirty="0"/>
                        <a:t>Easy</a:t>
                      </a:r>
                    </a:p>
                  </a:txBody>
                  <a:tcPr/>
                </a:tc>
                <a:tc>
                  <a:txBody>
                    <a:bodyPr/>
                    <a:lstStyle/>
                    <a:p>
                      <a:pPr algn="ctr"/>
                      <a:r>
                        <a:rPr lang="en-US" dirty="0"/>
                        <a:t>More Complicated</a:t>
                      </a:r>
                    </a:p>
                  </a:txBody>
                  <a:tcPr/>
                </a:tc>
                <a:extLst>
                  <a:ext uri="{0D108BD9-81ED-4DB2-BD59-A6C34878D82A}">
                    <a16:rowId xmlns:a16="http://schemas.microsoft.com/office/drawing/2014/main" val="2205215682"/>
                  </a:ext>
                </a:extLst>
              </a:tr>
              <a:tr h="370840">
                <a:tc>
                  <a:txBody>
                    <a:bodyPr/>
                    <a:lstStyle/>
                    <a:p>
                      <a:r>
                        <a:rPr lang="en-US" dirty="0"/>
                        <a:t>AGI Limit – Cash</a:t>
                      </a:r>
                    </a:p>
                  </a:txBody>
                  <a:tcPr/>
                </a:tc>
                <a:tc>
                  <a:txBody>
                    <a:bodyPr/>
                    <a:lstStyle/>
                    <a:p>
                      <a:pPr algn="ctr"/>
                      <a:r>
                        <a:rPr lang="en-US" dirty="0"/>
                        <a:t>60%</a:t>
                      </a:r>
                    </a:p>
                  </a:txBody>
                  <a:tcPr/>
                </a:tc>
                <a:tc>
                  <a:txBody>
                    <a:bodyPr/>
                    <a:lstStyle/>
                    <a:p>
                      <a:pPr algn="ctr"/>
                      <a:r>
                        <a:rPr lang="en-US" dirty="0"/>
                        <a:t>30%</a:t>
                      </a:r>
                    </a:p>
                  </a:txBody>
                  <a:tcPr/>
                </a:tc>
                <a:extLst>
                  <a:ext uri="{0D108BD9-81ED-4DB2-BD59-A6C34878D82A}">
                    <a16:rowId xmlns:a16="http://schemas.microsoft.com/office/drawing/2014/main" val="2077216730"/>
                  </a:ext>
                </a:extLst>
              </a:tr>
              <a:tr h="370840">
                <a:tc>
                  <a:txBody>
                    <a:bodyPr/>
                    <a:lstStyle/>
                    <a:p>
                      <a:r>
                        <a:rPr lang="en-US" dirty="0"/>
                        <a:t>AGI Limit – Appreciated Assets</a:t>
                      </a:r>
                    </a:p>
                  </a:txBody>
                  <a:tcPr/>
                </a:tc>
                <a:tc>
                  <a:txBody>
                    <a:bodyPr/>
                    <a:lstStyle/>
                    <a:p>
                      <a:pPr algn="ctr"/>
                      <a:r>
                        <a:rPr lang="en-US" dirty="0"/>
                        <a:t>30%</a:t>
                      </a:r>
                    </a:p>
                  </a:txBody>
                  <a:tcPr/>
                </a:tc>
                <a:tc>
                  <a:txBody>
                    <a:bodyPr/>
                    <a:lstStyle/>
                    <a:p>
                      <a:pPr algn="ctr"/>
                      <a:r>
                        <a:rPr lang="en-US" dirty="0"/>
                        <a:t>20%</a:t>
                      </a:r>
                    </a:p>
                  </a:txBody>
                  <a:tcPr/>
                </a:tc>
                <a:extLst>
                  <a:ext uri="{0D108BD9-81ED-4DB2-BD59-A6C34878D82A}">
                    <a16:rowId xmlns:a16="http://schemas.microsoft.com/office/drawing/2014/main" val="721618239"/>
                  </a:ext>
                </a:extLst>
              </a:tr>
              <a:tr h="370840">
                <a:tc>
                  <a:txBody>
                    <a:bodyPr/>
                    <a:lstStyle/>
                    <a:p>
                      <a:r>
                        <a:rPr lang="en-US" dirty="0"/>
                        <a:t>Excise Tax</a:t>
                      </a:r>
                    </a:p>
                  </a:txBody>
                  <a:tcPr/>
                </a:tc>
                <a:tc>
                  <a:txBody>
                    <a:bodyPr/>
                    <a:lstStyle/>
                    <a:p>
                      <a:pPr algn="ctr"/>
                      <a:r>
                        <a:rPr lang="en-US" dirty="0"/>
                        <a:t>None</a:t>
                      </a:r>
                    </a:p>
                  </a:txBody>
                  <a:tcPr/>
                </a:tc>
                <a:tc>
                  <a:txBody>
                    <a:bodyPr/>
                    <a:lstStyle/>
                    <a:p>
                      <a:pPr algn="ctr"/>
                      <a:r>
                        <a:rPr lang="en-US" dirty="0"/>
                        <a:t>1.39%</a:t>
                      </a:r>
                    </a:p>
                  </a:txBody>
                  <a:tcPr/>
                </a:tc>
                <a:extLst>
                  <a:ext uri="{0D108BD9-81ED-4DB2-BD59-A6C34878D82A}">
                    <a16:rowId xmlns:a16="http://schemas.microsoft.com/office/drawing/2014/main" val="1160204826"/>
                  </a:ext>
                </a:extLst>
              </a:tr>
              <a:tr h="370840">
                <a:tc>
                  <a:txBody>
                    <a:bodyPr/>
                    <a:lstStyle/>
                    <a:p>
                      <a:r>
                        <a:rPr lang="en-US" dirty="0"/>
                        <a:t>Minimum Annual Payout</a:t>
                      </a:r>
                    </a:p>
                  </a:txBody>
                  <a:tcPr/>
                </a:tc>
                <a:tc>
                  <a:txBody>
                    <a:bodyPr/>
                    <a:lstStyle/>
                    <a:p>
                      <a:pPr algn="ctr"/>
                      <a:r>
                        <a:rPr lang="en-US" dirty="0"/>
                        <a:t>None</a:t>
                      </a:r>
                    </a:p>
                  </a:txBody>
                  <a:tcPr/>
                </a:tc>
                <a:tc>
                  <a:txBody>
                    <a:bodyPr/>
                    <a:lstStyle/>
                    <a:p>
                      <a:pPr algn="ctr"/>
                      <a:r>
                        <a:rPr lang="en-US" dirty="0"/>
                        <a:t>5%</a:t>
                      </a:r>
                    </a:p>
                  </a:txBody>
                  <a:tcPr/>
                </a:tc>
                <a:extLst>
                  <a:ext uri="{0D108BD9-81ED-4DB2-BD59-A6C34878D82A}">
                    <a16:rowId xmlns:a16="http://schemas.microsoft.com/office/drawing/2014/main" val="2902037661"/>
                  </a:ext>
                </a:extLst>
              </a:tr>
            </a:tbl>
          </a:graphicData>
        </a:graphic>
      </p:graphicFrame>
      <p:sp>
        <p:nvSpPr>
          <p:cNvPr id="4" name="Slide Number Placeholder 3">
            <a:extLst>
              <a:ext uri="{FF2B5EF4-FFF2-40B4-BE49-F238E27FC236}">
                <a16:creationId xmlns:a16="http://schemas.microsoft.com/office/drawing/2014/main" id="{E3603F9F-11D7-4A5E-8AB2-1BB1FFCF057D}"/>
              </a:ext>
            </a:extLst>
          </p:cNvPr>
          <p:cNvSpPr>
            <a:spLocks noGrp="1"/>
          </p:cNvSpPr>
          <p:nvPr>
            <p:ph type="sldNum" sz="quarter" idx="12"/>
          </p:nvPr>
        </p:nvSpPr>
        <p:spPr/>
        <p:txBody>
          <a:bodyPr/>
          <a:lstStyle/>
          <a:p>
            <a:fld id="{E97799C9-84D9-46D2-A11E-BCF8A720529D}" type="slidenum">
              <a:rPr lang="en-US" smtClean="0"/>
              <a:t>18</a:t>
            </a:fld>
            <a:endParaRPr lang="en-US" dirty="0"/>
          </a:p>
        </p:txBody>
      </p:sp>
    </p:spTree>
    <p:extLst>
      <p:ext uri="{BB962C8B-B14F-4D97-AF65-F5344CB8AC3E}">
        <p14:creationId xmlns:p14="http://schemas.microsoft.com/office/powerpoint/2010/main" val="603309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3D8F-5B73-4DBB-BC7E-E28AC65C4CB3}"/>
              </a:ext>
            </a:extLst>
          </p:cNvPr>
          <p:cNvSpPr>
            <a:spLocks noGrp="1"/>
          </p:cNvSpPr>
          <p:nvPr>
            <p:ph type="title"/>
          </p:nvPr>
        </p:nvSpPr>
        <p:spPr/>
        <p:txBody>
          <a:bodyPr/>
          <a:lstStyle/>
          <a:p>
            <a:pPr algn="ctr"/>
            <a:r>
              <a:rPr lang="en-US" dirty="0">
                <a:solidFill>
                  <a:schemeClr val="tx1"/>
                </a:solidFill>
              </a:rPr>
              <a:t>Regulation of Donor Advised Funds</a:t>
            </a:r>
          </a:p>
        </p:txBody>
      </p:sp>
      <p:sp>
        <p:nvSpPr>
          <p:cNvPr id="3" name="Content Placeholder 2">
            <a:extLst>
              <a:ext uri="{FF2B5EF4-FFF2-40B4-BE49-F238E27FC236}">
                <a16:creationId xmlns:a16="http://schemas.microsoft.com/office/drawing/2014/main" id="{379EF4D3-FE14-4CE3-973D-A061C3EA9F8A}"/>
              </a:ext>
            </a:extLst>
          </p:cNvPr>
          <p:cNvSpPr>
            <a:spLocks noGrp="1"/>
          </p:cNvSpPr>
          <p:nvPr>
            <p:ph idx="1"/>
          </p:nvPr>
        </p:nvSpPr>
        <p:spPr/>
        <p:txBody>
          <a:bodyPr/>
          <a:lstStyle/>
          <a:p>
            <a:pPr algn="ctr"/>
            <a:r>
              <a:rPr lang="en-US" sz="2800" dirty="0">
                <a:solidFill>
                  <a:schemeClr val="tx1"/>
                </a:solidFill>
              </a:rPr>
              <a:t>Because of their growth and popularity, there have been some federal regulations which limit options for donor advised funds.</a:t>
            </a:r>
          </a:p>
          <a:p>
            <a:pPr algn="ctr"/>
            <a:r>
              <a:rPr lang="en-US" sz="2800" dirty="0">
                <a:solidFill>
                  <a:schemeClr val="tx1"/>
                </a:solidFill>
              </a:rPr>
              <a:t>A few of these regulations are shown on the next couple of slides.  A more complete explanation of donor advised fund regulations will be made in a future presentation.</a:t>
            </a:r>
          </a:p>
          <a:p>
            <a:endParaRPr lang="en-US" dirty="0"/>
          </a:p>
        </p:txBody>
      </p:sp>
      <p:sp>
        <p:nvSpPr>
          <p:cNvPr id="4" name="Date Placeholder 3">
            <a:extLst>
              <a:ext uri="{FF2B5EF4-FFF2-40B4-BE49-F238E27FC236}">
                <a16:creationId xmlns:a16="http://schemas.microsoft.com/office/drawing/2014/main" id="{7E980B49-F63C-4658-81DF-D5D2C0BF1A8A}"/>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B49D10BB-95F9-4EA3-A93A-E032DC276E85}"/>
              </a:ext>
            </a:extLst>
          </p:cNvPr>
          <p:cNvSpPr>
            <a:spLocks noGrp="1"/>
          </p:cNvSpPr>
          <p:nvPr>
            <p:ph type="sldNum" sz="quarter" idx="12"/>
          </p:nvPr>
        </p:nvSpPr>
        <p:spPr/>
        <p:txBody>
          <a:bodyPr/>
          <a:lstStyle/>
          <a:p>
            <a:fld id="{DB07ED12-6588-45E0-9E18-3E27797308BB}" type="slidenum">
              <a:rPr lang="en-US" smtClean="0"/>
              <a:pPr/>
              <a:t>19</a:t>
            </a:fld>
            <a:endParaRPr lang="en-US" dirty="0"/>
          </a:p>
        </p:txBody>
      </p:sp>
    </p:spTree>
    <p:extLst>
      <p:ext uri="{BB962C8B-B14F-4D97-AF65-F5344CB8AC3E}">
        <p14:creationId xmlns:p14="http://schemas.microsoft.com/office/powerpoint/2010/main" val="205360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4ABA0E-B62B-4BFA-9B73-19CDEE46B132}"/>
              </a:ext>
            </a:extLst>
          </p:cNvPr>
          <p:cNvSpPr>
            <a:spLocks noGrp="1"/>
          </p:cNvSpPr>
          <p:nvPr>
            <p:ph type="title"/>
          </p:nvPr>
        </p:nvSpPr>
        <p:spPr>
          <a:xfrm>
            <a:off x="492370" y="516835"/>
            <a:ext cx="3084844" cy="5772840"/>
          </a:xfrm>
        </p:spPr>
        <p:txBody>
          <a:bodyPr anchor="ctr">
            <a:normAutofit/>
          </a:bodyPr>
          <a:lstStyle/>
          <a:p>
            <a:pPr algn="ctr"/>
            <a:r>
              <a:rPr lang="en-US" dirty="0">
                <a:solidFill>
                  <a:schemeClr val="tx1"/>
                </a:solidFill>
              </a:rPr>
              <a:t>Community Foundation Operations – The Basics</a:t>
            </a:r>
            <a:br>
              <a:rPr lang="en-US" sz="3600" dirty="0">
                <a:solidFill>
                  <a:srgbClr val="FFFFFF"/>
                </a:solidFill>
              </a:rPr>
            </a:br>
            <a:endParaRPr lang="en-US" sz="3600" dirty="0">
              <a:solidFill>
                <a:srgbClr val="FFFFFF"/>
              </a:solidFill>
            </a:endParaRPr>
          </a:p>
        </p:txBody>
      </p:sp>
      <p:sp>
        <p:nvSpPr>
          <p:cNvPr id="4" name="Date Placeholder 3"/>
          <p:cNvSpPr>
            <a:spLocks noGrp="1"/>
          </p:cNvSpPr>
          <p:nvPr>
            <p:ph type="dt" sz="half" idx="10"/>
          </p:nvPr>
        </p:nvSpPr>
        <p:spPr>
          <a:xfrm>
            <a:off x="492370" y="6459785"/>
            <a:ext cx="1735371" cy="365125"/>
          </a:xfrm>
        </p:spPr>
        <p:txBody>
          <a:bodyPr>
            <a:normAutofit/>
          </a:bodyPr>
          <a:lstStyle/>
          <a:p>
            <a:pPr>
              <a:spcAft>
                <a:spcPts val="600"/>
              </a:spcAft>
            </a:pPr>
            <a:fld id="{EFD38D4A-8A20-4C39-938B-A5740B4C29FB}" type="datetime1">
              <a:rPr lang="en-US" smtClean="0"/>
              <a:pPr>
                <a:spcAft>
                  <a:spcPts val="600"/>
                </a:spcAft>
              </a:pPr>
              <a:t>3/30/2020</a:t>
            </a:fld>
            <a:endParaRPr lang="en-US"/>
          </a:p>
        </p:txBody>
      </p:sp>
      <p:sp>
        <p:nvSpPr>
          <p:cNvPr id="25" name="Rectangle 2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p:cNvSpPr>
            <a:spLocks noGrp="1"/>
          </p:cNvSpPr>
          <p:nvPr>
            <p:ph type="sldNum" sz="quarter" idx="12"/>
          </p:nvPr>
        </p:nvSpPr>
        <p:spPr>
          <a:xfrm>
            <a:off x="10123055" y="6459785"/>
            <a:ext cx="1089428" cy="365125"/>
          </a:xfrm>
        </p:spPr>
        <p:txBody>
          <a:bodyPr>
            <a:normAutofit/>
          </a:bodyPr>
          <a:lstStyle/>
          <a:p>
            <a:pPr>
              <a:spcAft>
                <a:spcPts val="600"/>
              </a:spcAft>
            </a:pPr>
            <a:fld id="{DB07ED12-6588-45E0-9E18-3E27797308BB}" type="slidenum">
              <a:rPr lang="en-US">
                <a:solidFill>
                  <a:schemeClr val="tx2"/>
                </a:solidFill>
              </a:rPr>
              <a:pPr>
                <a:spcAft>
                  <a:spcPts val="600"/>
                </a:spcAft>
              </a:pPr>
              <a:t>2</a:t>
            </a:fld>
            <a:endParaRPr lang="en-US">
              <a:solidFill>
                <a:schemeClr val="tx2"/>
              </a:solidFill>
            </a:endParaRPr>
          </a:p>
        </p:txBody>
      </p:sp>
      <p:graphicFrame>
        <p:nvGraphicFramePr>
          <p:cNvPr id="16" name="Content Placeholder 2">
            <a:extLst>
              <a:ext uri="{FF2B5EF4-FFF2-40B4-BE49-F238E27FC236}">
                <a16:creationId xmlns:a16="http://schemas.microsoft.com/office/drawing/2014/main" id="{E6B7D89D-CEE2-4422-8838-1749507420F2}"/>
              </a:ext>
            </a:extLst>
          </p:cNvPr>
          <p:cNvGraphicFramePr>
            <a:graphicFrameLocks noGrp="1"/>
          </p:cNvGraphicFramePr>
          <p:nvPr>
            <p:ph idx="1"/>
            <p:extLst>
              <p:ext uri="{D42A27DB-BD31-4B8C-83A1-F6EECF244321}">
                <p14:modId xmlns:p14="http://schemas.microsoft.com/office/powerpoint/2010/main" val="35189861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710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5AC6D5-E77A-4EB8-857A-3DAA7D191D28}"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20</a:t>
            </a:fld>
            <a:endParaRPr lang="en-US" dirty="0">
              <a:solidFill>
                <a:prstClr val="black"/>
              </a:solidFill>
            </a:endParaRPr>
          </a:p>
        </p:txBody>
      </p:sp>
      <p:sp>
        <p:nvSpPr>
          <p:cNvPr id="5" name="Rectangle 4"/>
          <p:cNvSpPr/>
          <p:nvPr/>
        </p:nvSpPr>
        <p:spPr>
          <a:xfrm>
            <a:off x="1239045" y="890155"/>
            <a:ext cx="8583827" cy="646331"/>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Donor Advised Funds </a:t>
            </a:r>
          </a:p>
        </p:txBody>
      </p:sp>
      <p:sp>
        <p:nvSpPr>
          <p:cNvPr id="6" name="Rectangle 5"/>
          <p:cNvSpPr/>
          <p:nvPr/>
        </p:nvSpPr>
        <p:spPr>
          <a:xfrm>
            <a:off x="1561164" y="1981200"/>
            <a:ext cx="8610600" cy="2646878"/>
          </a:xfrm>
          <a:prstGeom prst="rect">
            <a:avLst/>
          </a:prstGeom>
        </p:spPr>
        <p:txBody>
          <a:bodyPr wrap="square">
            <a:spAutoFit/>
          </a:bodyPr>
          <a:lstStyle/>
          <a:p>
            <a:pPr lvl="1" indent="-457200">
              <a:buFont typeface="Wingdings" panose="05000000000000000000" pitchFamily="2" charset="2"/>
              <a:buChar char="§"/>
            </a:pPr>
            <a:r>
              <a:rPr lang="en-US" sz="2800" dirty="0"/>
              <a:t>A Donor Advised Fund may </a:t>
            </a:r>
            <a:r>
              <a:rPr lang="en-US" sz="2800" b="1" i="1" dirty="0">
                <a:solidFill>
                  <a:srgbClr val="FF0000"/>
                </a:solidFill>
              </a:rPr>
              <a:t>NOT</a:t>
            </a:r>
            <a:r>
              <a:rPr lang="en-US" sz="2800" dirty="0"/>
              <a:t> award scholarships</a:t>
            </a:r>
          </a:p>
          <a:p>
            <a:pPr lvl="1" indent="-457200">
              <a:buFont typeface="Wingdings" panose="05000000000000000000" pitchFamily="2" charset="2"/>
              <a:buChar char="§"/>
            </a:pPr>
            <a:endParaRPr lang="en-US" sz="800" dirty="0"/>
          </a:p>
          <a:p>
            <a:pPr lvl="1" indent="-457200">
              <a:buFont typeface="Wingdings" panose="05000000000000000000" pitchFamily="2" charset="2"/>
              <a:buChar char="§"/>
            </a:pPr>
            <a:r>
              <a:rPr lang="en-US" sz="2800" dirty="0"/>
              <a:t>A Donor Advised Fund may not grant to individuals </a:t>
            </a:r>
          </a:p>
          <a:p>
            <a:pPr lvl="1" indent="-457200">
              <a:buFont typeface="Wingdings" panose="05000000000000000000" pitchFamily="2" charset="2"/>
              <a:buChar char="§"/>
            </a:pPr>
            <a:endParaRPr lang="en-US" sz="800" dirty="0"/>
          </a:p>
          <a:p>
            <a:pPr lvl="1" indent="-457200">
              <a:buFont typeface="Wingdings" panose="05000000000000000000" pitchFamily="2" charset="2"/>
              <a:buChar char="§"/>
            </a:pPr>
            <a:r>
              <a:rPr lang="en-US" sz="2800" dirty="0"/>
              <a:t>Fund agreement must be explicit about</a:t>
            </a:r>
          </a:p>
          <a:p>
            <a:pPr marL="740664" lvl="2" indent="-283464">
              <a:buFont typeface="Arial" panose="020B0604020202020204" pitchFamily="34" charset="0"/>
              <a:buChar char="•"/>
            </a:pPr>
            <a:r>
              <a:rPr lang="en-US" sz="2200" dirty="0"/>
              <a:t>next generation of advisors</a:t>
            </a:r>
          </a:p>
          <a:p>
            <a:pPr marL="740664" lvl="2" indent="-283464">
              <a:buFont typeface="Arial" panose="020B0604020202020204" pitchFamily="34" charset="0"/>
              <a:buChar char="•"/>
            </a:pPr>
            <a:r>
              <a:rPr lang="en-US" sz="2200" dirty="0"/>
              <a:t>disposition of fund assets when advisory period is over (i.e., keep as separate fund or add to unrestricted?)</a:t>
            </a:r>
          </a:p>
        </p:txBody>
      </p:sp>
      <p:cxnSp>
        <p:nvCxnSpPr>
          <p:cNvPr id="8" name="Straight Connector 7"/>
          <p:cNvCxnSpPr/>
          <p:nvPr/>
        </p:nvCxnSpPr>
        <p:spPr>
          <a:xfrm>
            <a:off x="1124747" y="1707573"/>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49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5AC6D5-E77A-4EB8-857A-3DAA7D191D28}"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21</a:t>
            </a:fld>
            <a:endParaRPr lang="en-US" dirty="0">
              <a:solidFill>
                <a:prstClr val="black"/>
              </a:solidFill>
            </a:endParaRPr>
          </a:p>
        </p:txBody>
      </p:sp>
      <p:sp>
        <p:nvSpPr>
          <p:cNvPr id="5" name="Rectangle 4"/>
          <p:cNvSpPr/>
          <p:nvPr/>
        </p:nvSpPr>
        <p:spPr>
          <a:xfrm>
            <a:off x="1239045" y="890155"/>
            <a:ext cx="8583827" cy="646331"/>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Donor Advised Funds </a:t>
            </a:r>
          </a:p>
        </p:txBody>
      </p:sp>
      <p:sp>
        <p:nvSpPr>
          <p:cNvPr id="6" name="Rectangle 5"/>
          <p:cNvSpPr/>
          <p:nvPr/>
        </p:nvSpPr>
        <p:spPr>
          <a:xfrm>
            <a:off x="1561164" y="1981200"/>
            <a:ext cx="8610600" cy="2492990"/>
          </a:xfrm>
          <a:prstGeom prst="rect">
            <a:avLst/>
          </a:prstGeom>
        </p:spPr>
        <p:txBody>
          <a:bodyPr wrap="square">
            <a:spAutoFit/>
          </a:bodyPr>
          <a:lstStyle/>
          <a:p>
            <a:pPr lvl="1" indent="-457200">
              <a:buFont typeface="Wingdings" panose="05000000000000000000" pitchFamily="2" charset="2"/>
              <a:buChar char="§"/>
            </a:pPr>
            <a:r>
              <a:rPr lang="en-US" sz="2800" dirty="0"/>
              <a:t>Cannot accept a Qualified Charitable Distribution from an IRA</a:t>
            </a:r>
          </a:p>
          <a:p>
            <a:pPr lvl="1" indent="-457200">
              <a:buFont typeface="Wingdings" panose="05000000000000000000" pitchFamily="2" charset="2"/>
              <a:buChar char="§"/>
            </a:pPr>
            <a:endParaRPr lang="en-US" sz="800" dirty="0"/>
          </a:p>
          <a:p>
            <a:pPr lvl="1" indent="-457200">
              <a:buFont typeface="Wingdings" panose="05000000000000000000" pitchFamily="2" charset="2"/>
              <a:buChar char="§"/>
            </a:pPr>
            <a:r>
              <a:rPr lang="en-US" sz="2800" dirty="0"/>
              <a:t>Cannot receive the $300 “above the line” deduction allowed in the Coronavirus Aid, Relief, and Economic Security Act (CARES Act) of 2020</a:t>
            </a:r>
          </a:p>
          <a:p>
            <a:pPr lvl="1" indent="-457200">
              <a:buFont typeface="Wingdings" panose="05000000000000000000" pitchFamily="2" charset="2"/>
              <a:buChar char="§"/>
            </a:pPr>
            <a:endParaRPr lang="en-US" sz="800" dirty="0"/>
          </a:p>
        </p:txBody>
      </p:sp>
      <p:cxnSp>
        <p:nvCxnSpPr>
          <p:cNvPr id="8" name="Straight Connector 7"/>
          <p:cNvCxnSpPr/>
          <p:nvPr/>
        </p:nvCxnSpPr>
        <p:spPr>
          <a:xfrm>
            <a:off x="1124747" y="1707573"/>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687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83D9-B5B7-4F8F-9C02-376D5A49CDD0}"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22</a:t>
            </a:fld>
            <a:endParaRPr lang="en-US" dirty="0">
              <a:solidFill>
                <a:prstClr val="black"/>
              </a:solidFill>
            </a:endParaRPr>
          </a:p>
        </p:txBody>
      </p:sp>
      <p:sp>
        <p:nvSpPr>
          <p:cNvPr id="5" name="Rectangle 4"/>
          <p:cNvSpPr/>
          <p:nvPr/>
        </p:nvSpPr>
        <p:spPr>
          <a:xfrm>
            <a:off x="1561164" y="440929"/>
            <a:ext cx="8583827" cy="646331"/>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Donor Advised Funds and Pledges</a:t>
            </a:r>
            <a:endParaRPr lang="en-US" sz="2800" b="1" dirty="0">
              <a:latin typeface="Candara" panose="020E0502030303020204" pitchFamily="34" charset="0"/>
            </a:endParaRPr>
          </a:p>
        </p:txBody>
      </p:sp>
      <p:sp>
        <p:nvSpPr>
          <p:cNvPr id="6" name="Rectangle 5"/>
          <p:cNvSpPr/>
          <p:nvPr/>
        </p:nvSpPr>
        <p:spPr>
          <a:xfrm>
            <a:off x="1779373" y="1524000"/>
            <a:ext cx="8610600" cy="4355038"/>
          </a:xfrm>
          <a:prstGeom prst="rect">
            <a:avLst/>
          </a:prstGeom>
        </p:spPr>
        <p:txBody>
          <a:bodyPr wrap="square">
            <a:spAutoFit/>
          </a:bodyPr>
          <a:lstStyle/>
          <a:p>
            <a:pPr lvl="1" indent="-457200">
              <a:buFont typeface="Wingdings" panose="05000000000000000000" pitchFamily="2" charset="2"/>
              <a:buChar char="§"/>
            </a:pPr>
            <a:r>
              <a:rPr lang="en-US" sz="2800" dirty="0">
                <a:latin typeface="Euphemia" panose="020B0503040102020104" pitchFamily="34" charset="0"/>
              </a:rPr>
              <a:t>A donor can fulfill a pledge through a donor advised fund if the following apply:</a:t>
            </a:r>
          </a:p>
          <a:p>
            <a:pPr lvl="1" indent="-457200">
              <a:buFont typeface="Wingdings" panose="05000000000000000000" pitchFamily="2" charset="2"/>
              <a:buChar char="§"/>
            </a:pPr>
            <a:endParaRPr lang="en-US" sz="800" dirty="0">
              <a:latin typeface="Euphemia" panose="020B0503040102020104" pitchFamily="34" charset="0"/>
            </a:endParaRPr>
          </a:p>
          <a:p>
            <a:pPr marL="740664" lvl="2" indent="-283464">
              <a:buFont typeface="Arial" panose="020B0604020202020204" pitchFamily="34" charset="0"/>
              <a:buChar char="•"/>
            </a:pPr>
            <a:r>
              <a:rPr lang="en-US" sz="2200" dirty="0">
                <a:solidFill>
                  <a:prstClr val="black"/>
                </a:solidFill>
                <a:latin typeface="Arial"/>
                <a:ea typeface="Arial Unicode MS" pitchFamily="34" charset="-128"/>
                <a:cs typeface="Arial Unicode MS" pitchFamily="34" charset="-128"/>
              </a:rPr>
              <a:t>The sponsoring organization makes </a:t>
            </a:r>
            <a:r>
              <a:rPr lang="en-US" sz="2200" u="sng" dirty="0">
                <a:solidFill>
                  <a:prstClr val="black"/>
                </a:solidFill>
                <a:latin typeface="Arial"/>
                <a:ea typeface="Arial Unicode MS" pitchFamily="34" charset="-128"/>
                <a:cs typeface="Arial Unicode MS" pitchFamily="34" charset="-128"/>
              </a:rPr>
              <a:t>no reference to the pledge </a:t>
            </a:r>
            <a:r>
              <a:rPr lang="en-US" sz="2200" dirty="0">
                <a:solidFill>
                  <a:prstClr val="black"/>
                </a:solidFill>
                <a:latin typeface="Arial"/>
                <a:ea typeface="Arial Unicode MS" pitchFamily="34" charset="-128"/>
                <a:cs typeface="Arial Unicode MS" pitchFamily="34" charset="-128"/>
              </a:rPr>
              <a:t>when making the DAF distribution</a:t>
            </a:r>
          </a:p>
          <a:p>
            <a:pPr marL="740664" lvl="2" indent="-283464">
              <a:buFont typeface="Arial" panose="020B0604020202020204" pitchFamily="34" charset="0"/>
              <a:buChar char="•"/>
            </a:pPr>
            <a:endParaRPr lang="en-US" sz="800" dirty="0">
              <a:solidFill>
                <a:prstClr val="black"/>
              </a:solidFill>
              <a:latin typeface="Arial"/>
              <a:ea typeface="Arial Unicode MS" pitchFamily="34" charset="-128"/>
              <a:cs typeface="Arial Unicode MS" pitchFamily="34" charset="-128"/>
            </a:endParaRPr>
          </a:p>
          <a:p>
            <a:pPr marL="740664" lvl="2" indent="-283464">
              <a:buFont typeface="Arial" panose="020B0604020202020204" pitchFamily="34" charset="0"/>
              <a:buChar char="•"/>
            </a:pPr>
            <a:r>
              <a:rPr lang="en-US" sz="2200" u="sng" dirty="0"/>
              <a:t>Donor receives no other benefit</a:t>
            </a:r>
            <a:r>
              <a:rPr lang="en-US" sz="2200" dirty="0"/>
              <a:t>, directly or indirectly, that is more than incidental; and</a:t>
            </a:r>
          </a:p>
          <a:p>
            <a:pPr marL="740664" lvl="2" indent="-283464">
              <a:buFont typeface="Arial" panose="020B0604020202020204" pitchFamily="34" charset="0"/>
              <a:buChar char="•"/>
            </a:pPr>
            <a:endParaRPr lang="en-US" sz="800" dirty="0"/>
          </a:p>
          <a:p>
            <a:pPr marL="740664" lvl="2" indent="-283464">
              <a:buFont typeface="Arial" panose="020B0604020202020204" pitchFamily="34" charset="0"/>
              <a:buChar char="•"/>
            </a:pPr>
            <a:r>
              <a:rPr lang="en-US" sz="2200" u="sng" dirty="0"/>
              <a:t>Donor does not claim a charitable contribution deduction </a:t>
            </a:r>
            <a:r>
              <a:rPr lang="en-US" sz="2200" dirty="0"/>
              <a:t>for the DAF distribution (even if the charity erroneously sends the Donor a written acknowledgment).</a:t>
            </a:r>
          </a:p>
          <a:p>
            <a:pPr lvl="2" indent="-342900">
              <a:spcAft>
                <a:spcPts val="600"/>
              </a:spcAft>
              <a:buFont typeface="Arial" panose="020B0604020202020204" pitchFamily="34" charset="0"/>
              <a:buChar char="•"/>
            </a:pPr>
            <a:endParaRPr lang="en-US" sz="2000" dirty="0">
              <a:latin typeface="Euphemia" panose="020B0503040102020104" pitchFamily="34" charset="0"/>
            </a:endParaRPr>
          </a:p>
          <a:p>
            <a:pPr marL="571500" lvl="2" algn="r">
              <a:spcAft>
                <a:spcPts val="600"/>
              </a:spcAft>
            </a:pPr>
            <a:r>
              <a:rPr lang="en-US" b="1" i="1" dirty="0">
                <a:solidFill>
                  <a:srgbClr val="FF0000"/>
                </a:solidFill>
              </a:rPr>
              <a:t>IRS Notice 2017-73 (December 4, 2017)</a:t>
            </a:r>
            <a:endParaRPr lang="en-US" b="1" i="1" dirty="0">
              <a:solidFill>
                <a:srgbClr val="FF0000"/>
              </a:solidFill>
              <a:latin typeface="Euphemia" panose="020B0503040102020104" pitchFamily="34" charset="0"/>
            </a:endParaRPr>
          </a:p>
        </p:txBody>
      </p:sp>
      <p:cxnSp>
        <p:nvCxnSpPr>
          <p:cNvPr id="8" name="Straight Connector 7"/>
          <p:cNvCxnSpPr/>
          <p:nvPr/>
        </p:nvCxnSpPr>
        <p:spPr>
          <a:xfrm>
            <a:off x="1779374" y="1219200"/>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400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A28A8-83F6-45AB-818A-610FF7B50FBA}"/>
              </a:ext>
            </a:extLst>
          </p:cNvPr>
          <p:cNvSpPr>
            <a:spLocks noGrp="1"/>
          </p:cNvSpPr>
          <p:nvPr>
            <p:ph type="title"/>
          </p:nvPr>
        </p:nvSpPr>
        <p:spPr/>
        <p:txBody>
          <a:bodyPr/>
          <a:lstStyle/>
          <a:p>
            <a:pPr algn="ctr"/>
            <a:r>
              <a:rPr lang="en-US" dirty="0">
                <a:solidFill>
                  <a:schemeClr val="tx1"/>
                </a:solidFill>
              </a:rPr>
              <a:t>Scholarship Funds</a:t>
            </a:r>
          </a:p>
        </p:txBody>
      </p:sp>
      <p:sp>
        <p:nvSpPr>
          <p:cNvPr id="3" name="Content Placeholder 2">
            <a:extLst>
              <a:ext uri="{FF2B5EF4-FFF2-40B4-BE49-F238E27FC236}">
                <a16:creationId xmlns:a16="http://schemas.microsoft.com/office/drawing/2014/main" id="{EDC1BF46-CAF1-4211-BD24-BF5916A16094}"/>
              </a:ext>
            </a:extLst>
          </p:cNvPr>
          <p:cNvSpPr>
            <a:spLocks noGrp="1"/>
          </p:cNvSpPr>
          <p:nvPr>
            <p:ph idx="1"/>
          </p:nvPr>
        </p:nvSpPr>
        <p:spPr/>
        <p:txBody>
          <a:bodyPr/>
          <a:lstStyle/>
          <a:p>
            <a:pPr algn="ctr"/>
            <a:r>
              <a:rPr lang="en-US" sz="2400" dirty="0">
                <a:solidFill>
                  <a:schemeClr val="tx1"/>
                </a:solidFill>
              </a:rPr>
              <a:t>A scholarship fund is generally one of two types:</a:t>
            </a:r>
          </a:p>
          <a:p>
            <a:pPr marL="457200" indent="-457200" algn="ctr">
              <a:buFont typeface="+mj-lt"/>
              <a:buAutoNum type="arabicPeriod"/>
            </a:pPr>
            <a:r>
              <a:rPr lang="en-US" sz="2400" dirty="0">
                <a:solidFill>
                  <a:schemeClr val="tx1"/>
                </a:solidFill>
              </a:rPr>
              <a:t>Advised Scholarship Fund</a:t>
            </a:r>
          </a:p>
          <a:p>
            <a:pPr marL="457200" indent="-457200" algn="ctr">
              <a:buFont typeface="+mj-lt"/>
              <a:buAutoNum type="arabicPeriod"/>
            </a:pPr>
            <a:r>
              <a:rPr lang="en-US" sz="2400" dirty="0">
                <a:solidFill>
                  <a:schemeClr val="tx1"/>
                </a:solidFill>
              </a:rPr>
              <a:t>Discretionary Scholarship Fund</a:t>
            </a:r>
          </a:p>
          <a:p>
            <a:pPr marL="457200" indent="-457200" algn="ctr">
              <a:buFont typeface="+mj-lt"/>
              <a:buAutoNum type="arabicPeriod"/>
            </a:pPr>
            <a:endParaRPr lang="en-US" sz="2400" dirty="0">
              <a:solidFill>
                <a:schemeClr val="tx1"/>
              </a:solidFill>
            </a:endParaRPr>
          </a:p>
          <a:p>
            <a:pPr marL="0" indent="0" algn="ctr">
              <a:buNone/>
            </a:pPr>
            <a:r>
              <a:rPr lang="en-US" sz="2400" dirty="0">
                <a:solidFill>
                  <a:schemeClr val="tx1"/>
                </a:solidFill>
              </a:rPr>
              <a:t>With an advised scholarship fund, a committee is put together to read the applications and select the recipients.  As will be described in a future presentation, the donor cannot control the selection process.</a:t>
            </a:r>
          </a:p>
          <a:p>
            <a:pPr marL="0" indent="0" algn="ctr">
              <a:buNone/>
            </a:pPr>
            <a:r>
              <a:rPr lang="en-US" sz="2400" dirty="0">
                <a:solidFill>
                  <a:schemeClr val="tx1"/>
                </a:solidFill>
              </a:rPr>
              <a:t>With a discretionary scholarship fund, the money is awarded to an educational institution, and that school determines the scholarship recipient.</a:t>
            </a:r>
          </a:p>
          <a:p>
            <a:endParaRPr lang="en-US" dirty="0"/>
          </a:p>
          <a:p>
            <a:endParaRPr lang="en-US" dirty="0"/>
          </a:p>
        </p:txBody>
      </p:sp>
      <p:sp>
        <p:nvSpPr>
          <p:cNvPr id="4" name="Date Placeholder 3">
            <a:extLst>
              <a:ext uri="{FF2B5EF4-FFF2-40B4-BE49-F238E27FC236}">
                <a16:creationId xmlns:a16="http://schemas.microsoft.com/office/drawing/2014/main" id="{F0F7B5C9-5963-4880-A5CE-51421B1D1145}"/>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503206FA-20A0-4900-B52A-CA852263D319}"/>
              </a:ext>
            </a:extLst>
          </p:cNvPr>
          <p:cNvSpPr>
            <a:spLocks noGrp="1"/>
          </p:cNvSpPr>
          <p:nvPr>
            <p:ph type="sldNum" sz="quarter" idx="12"/>
          </p:nvPr>
        </p:nvSpPr>
        <p:spPr/>
        <p:txBody>
          <a:bodyPr/>
          <a:lstStyle/>
          <a:p>
            <a:fld id="{DB07ED12-6588-45E0-9E18-3E27797308BB}" type="slidenum">
              <a:rPr lang="en-US" smtClean="0"/>
              <a:pPr/>
              <a:t>23</a:t>
            </a:fld>
            <a:endParaRPr lang="en-US" dirty="0"/>
          </a:p>
        </p:txBody>
      </p:sp>
    </p:spTree>
    <p:extLst>
      <p:ext uri="{BB962C8B-B14F-4D97-AF65-F5344CB8AC3E}">
        <p14:creationId xmlns:p14="http://schemas.microsoft.com/office/powerpoint/2010/main" val="1708504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FF4B-4E21-4F95-832E-83BDE1B6084E}"/>
              </a:ext>
            </a:extLst>
          </p:cNvPr>
          <p:cNvSpPr>
            <a:spLocks noGrp="1"/>
          </p:cNvSpPr>
          <p:nvPr>
            <p:ph type="title"/>
          </p:nvPr>
        </p:nvSpPr>
        <p:spPr/>
        <p:txBody>
          <a:bodyPr/>
          <a:lstStyle/>
          <a:p>
            <a:pPr algn="ctr"/>
            <a:r>
              <a:rPr lang="en-US" dirty="0">
                <a:solidFill>
                  <a:schemeClr val="tx1"/>
                </a:solidFill>
              </a:rPr>
              <a:t>Scholarship Funds</a:t>
            </a:r>
          </a:p>
        </p:txBody>
      </p:sp>
      <p:sp>
        <p:nvSpPr>
          <p:cNvPr id="3" name="Content Placeholder 2">
            <a:extLst>
              <a:ext uri="{FF2B5EF4-FFF2-40B4-BE49-F238E27FC236}">
                <a16:creationId xmlns:a16="http://schemas.microsoft.com/office/drawing/2014/main" id="{7A10E3D1-3903-4415-8E97-E31C40026897}"/>
              </a:ext>
            </a:extLst>
          </p:cNvPr>
          <p:cNvSpPr>
            <a:spLocks noGrp="1"/>
          </p:cNvSpPr>
          <p:nvPr>
            <p:ph idx="1"/>
          </p:nvPr>
        </p:nvSpPr>
        <p:spPr/>
        <p:txBody>
          <a:bodyPr>
            <a:normAutofit/>
          </a:bodyPr>
          <a:lstStyle/>
          <a:p>
            <a:pPr>
              <a:buFont typeface="Wingdings" panose="05000000000000000000" pitchFamily="2" charset="2"/>
              <a:buChar char="Ø"/>
            </a:pPr>
            <a:r>
              <a:rPr lang="en-US" sz="2400" dirty="0">
                <a:solidFill>
                  <a:schemeClr val="tx1"/>
                </a:solidFill>
              </a:rPr>
              <a:t>All scholarships must have two elements:</a:t>
            </a:r>
          </a:p>
          <a:p>
            <a:pPr lvl="1">
              <a:buFont typeface="Wingdings" panose="05000000000000000000" pitchFamily="2" charset="2"/>
              <a:buChar char="Ø"/>
            </a:pPr>
            <a:r>
              <a:rPr lang="en-US" sz="2400" dirty="0">
                <a:solidFill>
                  <a:schemeClr val="tx1"/>
                </a:solidFill>
              </a:rPr>
              <a:t>Qualified charitable class</a:t>
            </a:r>
          </a:p>
          <a:p>
            <a:pPr lvl="1">
              <a:buFont typeface="Wingdings" panose="05000000000000000000" pitchFamily="2" charset="2"/>
              <a:buChar char="Ø"/>
            </a:pPr>
            <a:r>
              <a:rPr lang="en-US" sz="2400" dirty="0">
                <a:solidFill>
                  <a:schemeClr val="tx1"/>
                </a:solidFill>
              </a:rPr>
              <a:t>Unbiased selection process</a:t>
            </a:r>
          </a:p>
          <a:p>
            <a:pPr>
              <a:buFont typeface="Wingdings" panose="05000000000000000000" pitchFamily="2" charset="2"/>
              <a:buChar char="Ø"/>
            </a:pPr>
            <a:r>
              <a:rPr lang="en-US" sz="2400" dirty="0">
                <a:solidFill>
                  <a:schemeClr val="tx1"/>
                </a:solidFill>
              </a:rPr>
              <a:t>Every member of the committee must be appointed by the community foundation (not by the donor)</a:t>
            </a:r>
          </a:p>
          <a:p>
            <a:pPr>
              <a:buFont typeface="Wingdings" panose="05000000000000000000" pitchFamily="2" charset="2"/>
              <a:buChar char="Ø"/>
            </a:pPr>
            <a:r>
              <a:rPr lang="en-US" sz="2400" dirty="0">
                <a:solidFill>
                  <a:schemeClr val="tx1"/>
                </a:solidFill>
              </a:rPr>
              <a:t>Scholarship grants must be awarded according  to objective and nondiscriminatory procedures, approved in advance by the board of directors</a:t>
            </a:r>
          </a:p>
          <a:p>
            <a:pPr>
              <a:buFont typeface="Wingdings" panose="05000000000000000000" pitchFamily="2" charset="2"/>
              <a:buChar char="Ø"/>
            </a:pPr>
            <a:r>
              <a:rPr lang="en-US" sz="2400" dirty="0">
                <a:solidFill>
                  <a:schemeClr val="tx1"/>
                </a:solidFill>
              </a:rPr>
              <a:t>According to the Pension Protection Act of 2006, the donor and his/her designees may not control or constitute a majority of the committee</a:t>
            </a:r>
          </a:p>
          <a:p>
            <a:endParaRPr lang="en-US" dirty="0"/>
          </a:p>
          <a:p>
            <a:endParaRPr lang="en-US" dirty="0"/>
          </a:p>
        </p:txBody>
      </p:sp>
      <p:sp>
        <p:nvSpPr>
          <p:cNvPr id="4" name="Date Placeholder 3">
            <a:extLst>
              <a:ext uri="{FF2B5EF4-FFF2-40B4-BE49-F238E27FC236}">
                <a16:creationId xmlns:a16="http://schemas.microsoft.com/office/drawing/2014/main" id="{D63B1095-BD75-42C9-8574-63BE4105948A}"/>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50AEA9F0-C189-4ED9-9F95-0A516E3BEACE}"/>
              </a:ext>
            </a:extLst>
          </p:cNvPr>
          <p:cNvSpPr>
            <a:spLocks noGrp="1"/>
          </p:cNvSpPr>
          <p:nvPr>
            <p:ph type="sldNum" sz="quarter" idx="12"/>
          </p:nvPr>
        </p:nvSpPr>
        <p:spPr/>
        <p:txBody>
          <a:bodyPr/>
          <a:lstStyle/>
          <a:p>
            <a:fld id="{DB07ED12-6588-45E0-9E18-3E27797308BB}" type="slidenum">
              <a:rPr lang="en-US" smtClean="0"/>
              <a:pPr/>
              <a:t>24</a:t>
            </a:fld>
            <a:endParaRPr lang="en-US" dirty="0"/>
          </a:p>
        </p:txBody>
      </p:sp>
    </p:spTree>
    <p:extLst>
      <p:ext uri="{BB962C8B-B14F-4D97-AF65-F5344CB8AC3E}">
        <p14:creationId xmlns:p14="http://schemas.microsoft.com/office/powerpoint/2010/main" val="530493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29A5-A86A-4D70-B339-7C3BF1E19C85}"/>
              </a:ext>
            </a:extLst>
          </p:cNvPr>
          <p:cNvSpPr>
            <a:spLocks noGrp="1"/>
          </p:cNvSpPr>
          <p:nvPr>
            <p:ph type="title"/>
          </p:nvPr>
        </p:nvSpPr>
        <p:spPr/>
        <p:txBody>
          <a:bodyPr/>
          <a:lstStyle/>
          <a:p>
            <a:pPr algn="ctr"/>
            <a:r>
              <a:rPr lang="en-US" dirty="0"/>
              <a:t>How Do You Determine What Type of Fund to Create?</a:t>
            </a:r>
          </a:p>
        </p:txBody>
      </p:sp>
      <p:sp>
        <p:nvSpPr>
          <p:cNvPr id="3" name="Content Placeholder 2">
            <a:extLst>
              <a:ext uri="{FF2B5EF4-FFF2-40B4-BE49-F238E27FC236}">
                <a16:creationId xmlns:a16="http://schemas.microsoft.com/office/drawing/2014/main" id="{784B3C51-E607-4467-9930-3A553FB55E16}"/>
              </a:ext>
            </a:extLst>
          </p:cNvPr>
          <p:cNvSpPr>
            <a:spLocks noGrp="1"/>
          </p:cNvSpPr>
          <p:nvPr>
            <p:ph idx="1"/>
          </p:nvPr>
        </p:nvSpPr>
        <p:spPr/>
        <p:txBody>
          <a:bodyPr>
            <a:normAutofit/>
          </a:bodyPr>
          <a:lstStyle/>
          <a:p>
            <a:pPr algn="ctr"/>
            <a:r>
              <a:rPr lang="en-US" sz="2800" dirty="0"/>
              <a:t>On the next page is a chart that can be used to determine what type of fund a donor wants to create.</a:t>
            </a:r>
          </a:p>
          <a:p>
            <a:pPr algn="ctr"/>
            <a:r>
              <a:rPr lang="en-US" sz="2800" dirty="0"/>
              <a:t>By answering the questions, you can trace along the path to determine the correct fund</a:t>
            </a:r>
          </a:p>
        </p:txBody>
      </p:sp>
      <p:sp>
        <p:nvSpPr>
          <p:cNvPr id="4" name="Date Placeholder 3">
            <a:extLst>
              <a:ext uri="{FF2B5EF4-FFF2-40B4-BE49-F238E27FC236}">
                <a16:creationId xmlns:a16="http://schemas.microsoft.com/office/drawing/2014/main" id="{1D7B9457-9E8B-4990-98F9-9238A191080A}"/>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01287155-8978-4250-9840-63440203A63B}"/>
              </a:ext>
            </a:extLst>
          </p:cNvPr>
          <p:cNvSpPr>
            <a:spLocks noGrp="1"/>
          </p:cNvSpPr>
          <p:nvPr>
            <p:ph type="sldNum" sz="quarter" idx="12"/>
          </p:nvPr>
        </p:nvSpPr>
        <p:spPr/>
        <p:txBody>
          <a:bodyPr/>
          <a:lstStyle/>
          <a:p>
            <a:fld id="{DB07ED12-6588-45E0-9E18-3E27797308BB}" type="slidenum">
              <a:rPr lang="en-US" smtClean="0"/>
              <a:pPr/>
              <a:t>25</a:t>
            </a:fld>
            <a:endParaRPr lang="en-US" dirty="0"/>
          </a:p>
        </p:txBody>
      </p:sp>
    </p:spTree>
    <p:extLst>
      <p:ext uri="{BB962C8B-B14F-4D97-AF65-F5344CB8AC3E}">
        <p14:creationId xmlns:p14="http://schemas.microsoft.com/office/powerpoint/2010/main" val="4292958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9C55-A5F1-44D4-B8C6-D48F930F089F}"/>
              </a:ext>
            </a:extLst>
          </p:cNvPr>
          <p:cNvSpPr>
            <a:spLocks noGrp="1"/>
          </p:cNvSpPr>
          <p:nvPr>
            <p:ph type="title"/>
          </p:nvPr>
        </p:nvSpPr>
        <p:spPr>
          <a:xfrm>
            <a:off x="289206" y="180277"/>
            <a:ext cx="10058400" cy="702409"/>
          </a:xfrm>
        </p:spPr>
        <p:txBody>
          <a:bodyPr>
            <a:normAutofit fontScale="90000"/>
          </a:bodyPr>
          <a:lstStyle/>
          <a:p>
            <a:r>
              <a:rPr lang="en-US" dirty="0"/>
              <a:t>What Kind of Fund Is It?</a:t>
            </a:r>
          </a:p>
        </p:txBody>
      </p:sp>
      <p:graphicFrame>
        <p:nvGraphicFramePr>
          <p:cNvPr id="6" name="Content Placeholder 5">
            <a:extLst>
              <a:ext uri="{FF2B5EF4-FFF2-40B4-BE49-F238E27FC236}">
                <a16:creationId xmlns:a16="http://schemas.microsoft.com/office/drawing/2014/main" id="{0D34F827-272F-4438-9655-74CE797C1250}"/>
              </a:ext>
            </a:extLst>
          </p:cNvPr>
          <p:cNvGraphicFramePr>
            <a:graphicFrameLocks noGrp="1"/>
          </p:cNvGraphicFramePr>
          <p:nvPr>
            <p:ph idx="1"/>
            <p:extLst>
              <p:ext uri="{D42A27DB-BD31-4B8C-83A1-F6EECF244321}">
                <p14:modId xmlns:p14="http://schemas.microsoft.com/office/powerpoint/2010/main" val="1031861829"/>
              </p:ext>
            </p:extLst>
          </p:nvPr>
        </p:nvGraphicFramePr>
        <p:xfrm>
          <a:off x="765544" y="1403499"/>
          <a:ext cx="11164185" cy="4465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95D50710-4C95-4682-811F-20DE27C0D374}"/>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A2F4F5F2-14A2-4B3D-9613-7655019DE70B}"/>
              </a:ext>
            </a:extLst>
          </p:cNvPr>
          <p:cNvSpPr>
            <a:spLocks noGrp="1"/>
          </p:cNvSpPr>
          <p:nvPr>
            <p:ph type="sldNum" sz="quarter" idx="12"/>
          </p:nvPr>
        </p:nvSpPr>
        <p:spPr/>
        <p:txBody>
          <a:bodyPr/>
          <a:lstStyle/>
          <a:p>
            <a:fld id="{DB07ED12-6588-45E0-9E18-3E27797308BB}" type="slidenum">
              <a:rPr lang="en-US" smtClean="0"/>
              <a:pPr/>
              <a:t>26</a:t>
            </a:fld>
            <a:endParaRPr lang="en-US" dirty="0"/>
          </a:p>
        </p:txBody>
      </p:sp>
      <p:sp>
        <p:nvSpPr>
          <p:cNvPr id="20" name="TextBox 19">
            <a:extLst>
              <a:ext uri="{FF2B5EF4-FFF2-40B4-BE49-F238E27FC236}">
                <a16:creationId xmlns:a16="http://schemas.microsoft.com/office/drawing/2014/main" id="{74DA17D1-5831-4CC1-BA46-4E24CAC7582B}"/>
              </a:ext>
            </a:extLst>
          </p:cNvPr>
          <p:cNvSpPr txBox="1"/>
          <p:nvPr/>
        </p:nvSpPr>
        <p:spPr>
          <a:xfrm>
            <a:off x="7336466" y="3026843"/>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Yes</a:t>
            </a:r>
          </a:p>
        </p:txBody>
      </p:sp>
      <p:sp>
        <p:nvSpPr>
          <p:cNvPr id="21" name="TextBox 20">
            <a:extLst>
              <a:ext uri="{FF2B5EF4-FFF2-40B4-BE49-F238E27FC236}">
                <a16:creationId xmlns:a16="http://schemas.microsoft.com/office/drawing/2014/main" id="{18DBFB4F-3120-435A-A6B9-91CB752C8CE9}"/>
              </a:ext>
            </a:extLst>
          </p:cNvPr>
          <p:cNvSpPr txBox="1"/>
          <p:nvPr/>
        </p:nvSpPr>
        <p:spPr>
          <a:xfrm>
            <a:off x="7336466" y="5588924"/>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No</a:t>
            </a:r>
          </a:p>
        </p:txBody>
      </p:sp>
      <p:sp>
        <p:nvSpPr>
          <p:cNvPr id="22" name="TextBox 21">
            <a:extLst>
              <a:ext uri="{FF2B5EF4-FFF2-40B4-BE49-F238E27FC236}">
                <a16:creationId xmlns:a16="http://schemas.microsoft.com/office/drawing/2014/main" id="{588ED53C-47F8-4249-846C-BA388DF0AC96}"/>
              </a:ext>
            </a:extLst>
          </p:cNvPr>
          <p:cNvSpPr txBox="1"/>
          <p:nvPr/>
        </p:nvSpPr>
        <p:spPr>
          <a:xfrm>
            <a:off x="7336466" y="4529577"/>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Yes</a:t>
            </a:r>
          </a:p>
        </p:txBody>
      </p:sp>
      <p:sp>
        <p:nvSpPr>
          <p:cNvPr id="23" name="TextBox 22">
            <a:extLst>
              <a:ext uri="{FF2B5EF4-FFF2-40B4-BE49-F238E27FC236}">
                <a16:creationId xmlns:a16="http://schemas.microsoft.com/office/drawing/2014/main" id="{86A29904-6021-4896-9BE7-5B762BA114AC}"/>
              </a:ext>
            </a:extLst>
          </p:cNvPr>
          <p:cNvSpPr txBox="1"/>
          <p:nvPr/>
        </p:nvSpPr>
        <p:spPr>
          <a:xfrm>
            <a:off x="5514753" y="1499682"/>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Yes</a:t>
            </a:r>
          </a:p>
        </p:txBody>
      </p:sp>
      <p:sp>
        <p:nvSpPr>
          <p:cNvPr id="24" name="TextBox 23">
            <a:extLst>
              <a:ext uri="{FF2B5EF4-FFF2-40B4-BE49-F238E27FC236}">
                <a16:creationId xmlns:a16="http://schemas.microsoft.com/office/drawing/2014/main" id="{CBBEF962-1995-4373-9C54-323883359156}"/>
              </a:ext>
            </a:extLst>
          </p:cNvPr>
          <p:cNvSpPr txBox="1"/>
          <p:nvPr/>
        </p:nvSpPr>
        <p:spPr>
          <a:xfrm>
            <a:off x="3569551" y="2137224"/>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Yes</a:t>
            </a:r>
          </a:p>
        </p:txBody>
      </p:sp>
      <p:sp>
        <p:nvSpPr>
          <p:cNvPr id="25" name="TextBox 24">
            <a:extLst>
              <a:ext uri="{FF2B5EF4-FFF2-40B4-BE49-F238E27FC236}">
                <a16:creationId xmlns:a16="http://schemas.microsoft.com/office/drawing/2014/main" id="{F8F79A60-95FA-483D-9B38-495F968A7E17}"/>
              </a:ext>
            </a:extLst>
          </p:cNvPr>
          <p:cNvSpPr txBox="1"/>
          <p:nvPr/>
        </p:nvSpPr>
        <p:spPr>
          <a:xfrm>
            <a:off x="5415516" y="3615086"/>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Yes</a:t>
            </a:r>
          </a:p>
        </p:txBody>
      </p:sp>
      <p:sp>
        <p:nvSpPr>
          <p:cNvPr id="26" name="TextBox 25">
            <a:extLst>
              <a:ext uri="{FF2B5EF4-FFF2-40B4-BE49-F238E27FC236}">
                <a16:creationId xmlns:a16="http://schemas.microsoft.com/office/drawing/2014/main" id="{BEEA952D-0401-4E31-A664-5DCF8DDFEF34}"/>
              </a:ext>
            </a:extLst>
          </p:cNvPr>
          <p:cNvSpPr txBox="1"/>
          <p:nvPr/>
        </p:nvSpPr>
        <p:spPr>
          <a:xfrm>
            <a:off x="5547535" y="2557384"/>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No</a:t>
            </a:r>
          </a:p>
        </p:txBody>
      </p:sp>
      <p:sp>
        <p:nvSpPr>
          <p:cNvPr id="27" name="TextBox 26">
            <a:extLst>
              <a:ext uri="{FF2B5EF4-FFF2-40B4-BE49-F238E27FC236}">
                <a16:creationId xmlns:a16="http://schemas.microsoft.com/office/drawing/2014/main" id="{701E6C4D-6C59-44CB-A481-69D7DE2B9168}"/>
              </a:ext>
            </a:extLst>
          </p:cNvPr>
          <p:cNvSpPr txBox="1"/>
          <p:nvPr/>
        </p:nvSpPr>
        <p:spPr>
          <a:xfrm>
            <a:off x="7336466" y="3973898"/>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No</a:t>
            </a:r>
          </a:p>
        </p:txBody>
      </p:sp>
      <p:sp>
        <p:nvSpPr>
          <p:cNvPr id="28" name="TextBox 27">
            <a:extLst>
              <a:ext uri="{FF2B5EF4-FFF2-40B4-BE49-F238E27FC236}">
                <a16:creationId xmlns:a16="http://schemas.microsoft.com/office/drawing/2014/main" id="{421635D2-A33D-4A9A-8C5B-77CD6A2FECE0}"/>
              </a:ext>
            </a:extLst>
          </p:cNvPr>
          <p:cNvSpPr txBox="1"/>
          <p:nvPr/>
        </p:nvSpPr>
        <p:spPr>
          <a:xfrm>
            <a:off x="5342593" y="4909010"/>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No</a:t>
            </a:r>
          </a:p>
        </p:txBody>
      </p:sp>
      <p:sp>
        <p:nvSpPr>
          <p:cNvPr id="29" name="TextBox 28">
            <a:extLst>
              <a:ext uri="{FF2B5EF4-FFF2-40B4-BE49-F238E27FC236}">
                <a16:creationId xmlns:a16="http://schemas.microsoft.com/office/drawing/2014/main" id="{97AC96FE-DA87-4E17-9820-D282CE2E79E5}"/>
              </a:ext>
            </a:extLst>
          </p:cNvPr>
          <p:cNvSpPr txBox="1"/>
          <p:nvPr/>
        </p:nvSpPr>
        <p:spPr>
          <a:xfrm>
            <a:off x="3569550" y="4012644"/>
            <a:ext cx="409885"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nchor="ctr" anchorCtr="0">
            <a:spAutoFit/>
          </a:bodyPr>
          <a:lstStyle/>
          <a:p>
            <a:r>
              <a:rPr lang="en-US" sz="1200" b="1" dirty="0"/>
              <a:t>No</a:t>
            </a:r>
          </a:p>
        </p:txBody>
      </p:sp>
    </p:spTree>
    <p:extLst>
      <p:ext uri="{BB962C8B-B14F-4D97-AF65-F5344CB8AC3E}">
        <p14:creationId xmlns:p14="http://schemas.microsoft.com/office/powerpoint/2010/main" val="4119811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C4E8-BFA1-4B28-9CD9-7EDF3C9B01BD}"/>
              </a:ext>
            </a:extLst>
          </p:cNvPr>
          <p:cNvSpPr>
            <a:spLocks noGrp="1"/>
          </p:cNvSpPr>
          <p:nvPr>
            <p:ph type="title"/>
          </p:nvPr>
        </p:nvSpPr>
        <p:spPr/>
        <p:txBody>
          <a:bodyPr/>
          <a:lstStyle/>
          <a:p>
            <a:pPr algn="ctr"/>
            <a:r>
              <a:rPr lang="en-US" dirty="0">
                <a:solidFill>
                  <a:schemeClr val="tx1"/>
                </a:solidFill>
              </a:rPr>
              <a:t>Community Project Funds</a:t>
            </a:r>
          </a:p>
        </p:txBody>
      </p:sp>
      <p:sp>
        <p:nvSpPr>
          <p:cNvPr id="3" name="Content Placeholder 2">
            <a:extLst>
              <a:ext uri="{FF2B5EF4-FFF2-40B4-BE49-F238E27FC236}">
                <a16:creationId xmlns:a16="http://schemas.microsoft.com/office/drawing/2014/main" id="{91EFC57F-4471-42C8-991A-09AD08F787F1}"/>
              </a:ext>
            </a:extLst>
          </p:cNvPr>
          <p:cNvSpPr>
            <a:spLocks noGrp="1"/>
          </p:cNvSpPr>
          <p:nvPr>
            <p:ph idx="1"/>
          </p:nvPr>
        </p:nvSpPr>
        <p:spPr/>
        <p:txBody>
          <a:bodyPr>
            <a:normAutofit/>
          </a:bodyPr>
          <a:lstStyle/>
          <a:p>
            <a:pPr algn="ctr"/>
            <a:r>
              <a:rPr lang="en-US" sz="2800" dirty="0">
                <a:solidFill>
                  <a:schemeClr val="tx1"/>
                </a:solidFill>
              </a:rPr>
              <a:t>Some community foundations allow the creation of “community project funds”.  These are funds which are created for a particular local charitable project.</a:t>
            </a:r>
          </a:p>
          <a:p>
            <a:pPr algn="ctr"/>
            <a:endParaRPr lang="en-US" sz="2800" dirty="0">
              <a:solidFill>
                <a:schemeClr val="tx1"/>
              </a:solidFill>
            </a:endParaRPr>
          </a:p>
          <a:p>
            <a:pPr algn="ctr"/>
            <a:r>
              <a:rPr lang="en-US" sz="2800" dirty="0">
                <a:solidFill>
                  <a:schemeClr val="tx1"/>
                </a:solidFill>
              </a:rPr>
              <a:t>If your community foundation offers these types of funds, special consideration should be given to developing very clear policies and procedures.  It is a good idea to have your legal council review these policies and procedures before you offer these services.</a:t>
            </a:r>
          </a:p>
        </p:txBody>
      </p:sp>
      <p:sp>
        <p:nvSpPr>
          <p:cNvPr id="4" name="Date Placeholder 3">
            <a:extLst>
              <a:ext uri="{FF2B5EF4-FFF2-40B4-BE49-F238E27FC236}">
                <a16:creationId xmlns:a16="http://schemas.microsoft.com/office/drawing/2014/main" id="{7F7676E6-43FE-4725-ACD5-B237CF6540C2}"/>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5039D339-E33C-4E31-8CC6-C7A5C56F7012}"/>
              </a:ext>
            </a:extLst>
          </p:cNvPr>
          <p:cNvSpPr>
            <a:spLocks noGrp="1"/>
          </p:cNvSpPr>
          <p:nvPr>
            <p:ph type="sldNum" sz="quarter" idx="12"/>
          </p:nvPr>
        </p:nvSpPr>
        <p:spPr/>
        <p:txBody>
          <a:bodyPr/>
          <a:lstStyle/>
          <a:p>
            <a:fld id="{DB07ED12-6588-45E0-9E18-3E27797308BB}" type="slidenum">
              <a:rPr lang="en-US" smtClean="0"/>
              <a:pPr/>
              <a:t>27</a:t>
            </a:fld>
            <a:endParaRPr lang="en-US" dirty="0"/>
          </a:p>
        </p:txBody>
      </p:sp>
    </p:spTree>
    <p:extLst>
      <p:ext uri="{BB962C8B-B14F-4D97-AF65-F5344CB8AC3E}">
        <p14:creationId xmlns:p14="http://schemas.microsoft.com/office/powerpoint/2010/main" val="2535843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CFDBBC-380B-4514-B6C5-5D3E4FA65667}"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28</a:t>
            </a:fld>
            <a:endParaRPr lang="en-US" dirty="0">
              <a:solidFill>
                <a:prstClr val="black"/>
              </a:solidFill>
            </a:endParaRPr>
          </a:p>
        </p:txBody>
      </p:sp>
      <p:sp>
        <p:nvSpPr>
          <p:cNvPr id="5" name="Rectangle 4"/>
          <p:cNvSpPr/>
          <p:nvPr/>
        </p:nvSpPr>
        <p:spPr>
          <a:xfrm>
            <a:off x="1779373" y="152400"/>
            <a:ext cx="8583827" cy="1723549"/>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Community Project Funds</a:t>
            </a:r>
          </a:p>
          <a:p>
            <a:pPr>
              <a:spcAft>
                <a:spcPts val="600"/>
              </a:spcAft>
            </a:pPr>
            <a:endParaRPr lang="en-US" sz="3200" b="1" dirty="0">
              <a:solidFill>
                <a:srgbClr val="D19D09"/>
              </a:solidFill>
              <a:latin typeface="Calibri" panose="020F0502020204030204" pitchFamily="34" charset="0"/>
              <a:cs typeface="Calibri" panose="020F0502020204030204" pitchFamily="34" charset="0"/>
            </a:endParaRPr>
          </a:p>
          <a:p>
            <a:pPr>
              <a:spcAft>
                <a:spcPts val="1200"/>
              </a:spcAft>
            </a:pPr>
            <a:endParaRPr lang="en-US" sz="2800" b="1" dirty="0">
              <a:solidFill>
                <a:srgbClr val="D19D09"/>
              </a:solidFill>
              <a:latin typeface="Candara" panose="020E0502030303020204" pitchFamily="34" charset="0"/>
            </a:endParaRPr>
          </a:p>
        </p:txBody>
      </p:sp>
      <p:sp>
        <p:nvSpPr>
          <p:cNvPr id="6" name="Rectangle 5"/>
          <p:cNvSpPr/>
          <p:nvPr/>
        </p:nvSpPr>
        <p:spPr>
          <a:xfrm>
            <a:off x="1779373" y="1524001"/>
            <a:ext cx="8610600" cy="2308324"/>
          </a:xfrm>
          <a:prstGeom prst="rect">
            <a:avLst/>
          </a:prstGeom>
        </p:spPr>
        <p:txBody>
          <a:bodyPr wrap="square">
            <a:spAutoFit/>
          </a:bodyPr>
          <a:lstStyle/>
          <a:p>
            <a:pPr marL="457200" indent="-457200">
              <a:buFont typeface="Wingdings" pitchFamily="2" charset="2"/>
              <a:buChar char="§"/>
            </a:pPr>
            <a:r>
              <a:rPr lang="en-US" sz="2400" dirty="0">
                <a:latin typeface="Calibri" panose="020F0502020204030204" pitchFamily="34" charset="0"/>
                <a:cs typeface="Calibri" panose="020F0502020204030204" pitchFamily="34" charset="0"/>
              </a:rPr>
              <a:t>A </a:t>
            </a:r>
            <a:r>
              <a:rPr lang="en-US" sz="2400" b="1" i="1" dirty="0">
                <a:solidFill>
                  <a:srgbClr val="D19D09"/>
                </a:solidFill>
                <a:latin typeface="Calibri" panose="020F0502020204030204" pitchFamily="34" charset="0"/>
                <a:cs typeface="Calibri" panose="020F0502020204030204" pitchFamily="34" charset="0"/>
              </a:rPr>
              <a:t>group of individuals </a:t>
            </a:r>
            <a:r>
              <a:rPr lang="en-US" sz="2400" dirty="0">
                <a:latin typeface="Calibri" panose="020F0502020204030204" pitchFamily="34" charset="0"/>
                <a:cs typeface="Calibri" panose="020F0502020204030204" pitchFamily="34" charset="0"/>
              </a:rPr>
              <a:t>determine a solution to a community need </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457200" indent="-457200">
              <a:buFont typeface="Wingdings" pitchFamily="2" charset="2"/>
              <a:buChar char="§"/>
            </a:pPr>
            <a:r>
              <a:rPr lang="en-US" sz="2400" dirty="0">
                <a:latin typeface="Calibri" panose="020F0502020204030204" pitchFamily="34" charset="0"/>
                <a:cs typeface="Calibri" panose="020F0502020204030204" pitchFamily="34" charset="0"/>
              </a:rPr>
              <a:t>The group does not have 501(c)(3) status</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457200" indent="-457200">
              <a:buFont typeface="Wingdings" pitchFamily="2" charset="2"/>
              <a:buChar char="§"/>
            </a:pPr>
            <a:r>
              <a:rPr lang="en-US" sz="2400" dirty="0">
                <a:latin typeface="Calibri" panose="020F0502020204030204" pitchFamily="34" charset="0"/>
                <a:cs typeface="Calibri" panose="020F0502020204030204" pitchFamily="34" charset="0"/>
              </a:rPr>
              <a:t>The project can use the community foundation for donors to make charitable gifts</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p:txBody>
      </p:sp>
      <p:cxnSp>
        <p:nvCxnSpPr>
          <p:cNvPr id="8" name="Straight Connector 7"/>
          <p:cNvCxnSpPr/>
          <p:nvPr/>
        </p:nvCxnSpPr>
        <p:spPr>
          <a:xfrm>
            <a:off x="1779374" y="1219200"/>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757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05384B-DECF-4C84-8DE3-34D36F70ECA2}"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29</a:t>
            </a:fld>
            <a:endParaRPr lang="en-US" dirty="0">
              <a:solidFill>
                <a:prstClr val="black"/>
              </a:solidFill>
            </a:endParaRPr>
          </a:p>
        </p:txBody>
      </p:sp>
      <p:sp>
        <p:nvSpPr>
          <p:cNvPr id="5" name="Rectangle 4"/>
          <p:cNvSpPr/>
          <p:nvPr/>
        </p:nvSpPr>
        <p:spPr>
          <a:xfrm>
            <a:off x="1779373" y="152401"/>
            <a:ext cx="8583827" cy="1154162"/>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Community Project Funds</a:t>
            </a:r>
            <a:r>
              <a:rPr lang="en-US" sz="3200" b="1" dirty="0">
                <a:latin typeface="Calibri" panose="020F0502020204030204" pitchFamily="34" charset="0"/>
                <a:cs typeface="Calibri" panose="020F0502020204030204" pitchFamily="34" charset="0"/>
              </a:rPr>
              <a:t> </a:t>
            </a:r>
          </a:p>
          <a:p>
            <a:pPr>
              <a:spcAft>
                <a:spcPts val="1200"/>
              </a:spcAft>
            </a:pPr>
            <a:endParaRPr lang="en-US" sz="2800" b="1" dirty="0">
              <a:solidFill>
                <a:srgbClr val="D19D09"/>
              </a:solidFill>
              <a:latin typeface="Candara" panose="020E0502030303020204" pitchFamily="34" charset="0"/>
            </a:endParaRPr>
          </a:p>
        </p:txBody>
      </p:sp>
      <p:sp>
        <p:nvSpPr>
          <p:cNvPr id="6" name="Rectangle 5"/>
          <p:cNvSpPr/>
          <p:nvPr/>
        </p:nvSpPr>
        <p:spPr>
          <a:xfrm>
            <a:off x="1779373" y="1371600"/>
            <a:ext cx="8610600" cy="3785652"/>
          </a:xfrm>
          <a:prstGeom prst="rect">
            <a:avLst/>
          </a:prstGeom>
        </p:spPr>
        <p:txBody>
          <a:bodyPr wrap="square">
            <a:spAutoFit/>
          </a:bodyPr>
          <a:lstStyle/>
          <a:p>
            <a:pPr marL="457200" indent="-457200">
              <a:buFont typeface="Wingdings" pitchFamily="2" charset="2"/>
              <a:buChar char="§"/>
            </a:pPr>
            <a:r>
              <a:rPr lang="en-US" sz="2400" dirty="0">
                <a:latin typeface="Calibri" panose="020F0502020204030204" pitchFamily="34" charset="0"/>
                <a:cs typeface="Calibri" panose="020F0502020204030204" pitchFamily="34" charset="0"/>
              </a:rPr>
              <a:t>Community Foundations need a foundation policy about when you engage in these efforts</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914400" lvl="1" indent="-457200">
              <a:buFont typeface="Wingdings" pitchFamily="2" charset="2"/>
              <a:buChar char="§"/>
            </a:pPr>
            <a:r>
              <a:rPr lang="en-US" sz="2400" dirty="0">
                <a:latin typeface="Calibri" panose="020F0502020204030204" pitchFamily="34" charset="0"/>
                <a:cs typeface="Calibri" panose="020F0502020204030204" pitchFamily="34" charset="0"/>
              </a:rPr>
              <a:t>You need a written operating agreement about roles and responsibilities</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914400" lvl="1" indent="-457200">
              <a:buFont typeface="Wingdings" pitchFamily="2" charset="2"/>
              <a:buChar char="§"/>
            </a:pPr>
            <a:r>
              <a:rPr lang="en-US" sz="2400" dirty="0">
                <a:latin typeface="Calibri" panose="020F0502020204030204" pitchFamily="34" charset="0"/>
                <a:cs typeface="Calibri" panose="020F0502020204030204" pitchFamily="34" charset="0"/>
              </a:rPr>
              <a:t>You need to know the time frame and your exit plan</a:t>
            </a:r>
          </a:p>
          <a:p>
            <a:pPr marL="457200" indent="-457200">
              <a:buFont typeface="Wingdings" pitchFamily="2" charset="2"/>
              <a:buChar char="§"/>
            </a:pPr>
            <a:endParaRPr lang="en-US" sz="800" dirty="0">
              <a:latin typeface="Calibri" panose="020F0502020204030204" pitchFamily="34" charset="0"/>
              <a:cs typeface="Calibri" panose="020F0502020204030204" pitchFamily="34" charset="0"/>
            </a:endParaRPr>
          </a:p>
          <a:p>
            <a:pPr marL="457200" indent="-457200">
              <a:buClr>
                <a:schemeClr val="tx1"/>
              </a:buClr>
              <a:buFont typeface="Wingdings" pitchFamily="2" charset="2"/>
              <a:buChar char="§"/>
            </a:pPr>
            <a:r>
              <a:rPr lang="en-US" sz="2400" dirty="0">
                <a:latin typeface="Calibri" panose="020F0502020204030204" pitchFamily="34" charset="0"/>
                <a:cs typeface="Calibri" panose="020F0502020204030204" pitchFamily="34" charset="0"/>
              </a:rPr>
              <a:t>ACCEPTING THESE FUNDS MEANS THE PROJECT IS A COMMUNITY FOUNDATION PROJECT</a:t>
            </a:r>
          </a:p>
          <a:p>
            <a:pPr marL="914400" lvl="1" indent="-457200">
              <a:buClr>
                <a:schemeClr val="tx1"/>
              </a:buClr>
              <a:buFont typeface="Wingdings" pitchFamily="2" charset="2"/>
              <a:buChar char="§"/>
            </a:pPr>
            <a:r>
              <a:rPr lang="en-US" sz="2400" dirty="0">
                <a:latin typeface="Calibri" panose="020F0502020204030204" pitchFamily="34" charset="0"/>
                <a:cs typeface="Calibri" panose="020F0502020204030204" pitchFamily="34" charset="0"/>
              </a:rPr>
              <a:t>Staffing issues</a:t>
            </a:r>
          </a:p>
          <a:p>
            <a:pPr marL="914400" lvl="1" indent="-457200">
              <a:buClr>
                <a:schemeClr val="tx1"/>
              </a:buClr>
              <a:buFont typeface="Wingdings" pitchFamily="2" charset="2"/>
              <a:buChar char="§"/>
            </a:pPr>
            <a:r>
              <a:rPr lang="en-US" sz="2400" dirty="0">
                <a:latin typeface="Calibri" panose="020F0502020204030204" pitchFamily="34" charset="0"/>
                <a:cs typeface="Calibri" panose="020F0502020204030204" pitchFamily="34" charset="0"/>
              </a:rPr>
              <a:t>Liability issues</a:t>
            </a:r>
          </a:p>
        </p:txBody>
      </p:sp>
    </p:spTree>
    <p:extLst>
      <p:ext uri="{BB962C8B-B14F-4D97-AF65-F5344CB8AC3E}">
        <p14:creationId xmlns:p14="http://schemas.microsoft.com/office/powerpoint/2010/main" val="23914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pic>
        <p:nvPicPr>
          <p:cNvPr id="21" name="Content Placeholder 6">
            <a:extLst>
              <a:ext uri="{FF2B5EF4-FFF2-40B4-BE49-F238E27FC236}">
                <a16:creationId xmlns:a16="http://schemas.microsoft.com/office/drawing/2014/main" id="{48108BA5-2A04-4D75-BF65-4F940780009C}"/>
              </a:ext>
            </a:extLst>
          </p:cNvPr>
          <p:cNvPicPr>
            <a:picLocks noChangeAspect="1"/>
          </p:cNvPicPr>
          <p:nvPr/>
        </p:nvPicPr>
        <p:blipFill rotWithShape="1">
          <a:blip r:embed="rId2">
            <a:extLst>
              <a:ext uri="{28A0092B-C50C-407E-A947-70E740481C1C}">
                <a14:useLocalDpi xmlns:a14="http://schemas.microsoft.com/office/drawing/2010/main" val="0"/>
              </a:ext>
            </a:extLst>
          </a:blip>
          <a:srcRect l="13762" r="16014" b="2"/>
          <a:stretch/>
        </p:blipFill>
        <p:spPr>
          <a:xfrm>
            <a:off x="8020570" y="1916318"/>
            <a:ext cx="3135109" cy="3471012"/>
          </a:xfrm>
          <a:prstGeom prst="rect">
            <a:avLst/>
          </a:prstGeom>
        </p:spPr>
      </p:pic>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3/30/2020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3</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David Bennett</a:t>
            </a:r>
          </a:p>
          <a:p>
            <a:pPr lvl="1"/>
            <a:r>
              <a:rPr lang="en-US" dirty="0"/>
              <a:t>Cell:  260-804-5617</a:t>
            </a:r>
          </a:p>
          <a:p>
            <a:pPr lvl="1"/>
            <a:r>
              <a:rPr lang="en-US" dirty="0"/>
              <a:t>Email: </a:t>
            </a:r>
            <a:r>
              <a:rPr lang="en-US" dirty="0">
                <a:hlinkClick r:id="rId3"/>
              </a:rPr>
              <a:t>cfrtinstitute@gmail.com</a:t>
            </a:r>
            <a:endParaRPr lang="en-US" dirty="0"/>
          </a:p>
          <a:p>
            <a:pPr lvl="1"/>
            <a:r>
              <a:rPr lang="en-US" dirty="0"/>
              <a:t>Website: </a:t>
            </a:r>
            <a:r>
              <a:rPr lang="en-US" dirty="0">
                <a:hlinkClick r:id="rId3"/>
              </a:rPr>
              <a:t>www.cfrti.com</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00690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Supporting Organizations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3/30/2020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30</a:t>
            </a:fld>
            <a:endParaRPr lang="en-US"/>
          </a:p>
        </p:txBody>
      </p:sp>
    </p:spTree>
    <p:extLst>
      <p:ext uri="{BB962C8B-B14F-4D97-AF65-F5344CB8AC3E}">
        <p14:creationId xmlns:p14="http://schemas.microsoft.com/office/powerpoint/2010/main" val="2829633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0C01-733C-46D4-954F-BCDC1870F927}"/>
              </a:ext>
            </a:extLst>
          </p:cNvPr>
          <p:cNvSpPr>
            <a:spLocks noGrp="1"/>
          </p:cNvSpPr>
          <p:nvPr>
            <p:ph type="title"/>
          </p:nvPr>
        </p:nvSpPr>
        <p:spPr/>
        <p:txBody>
          <a:bodyPr/>
          <a:lstStyle/>
          <a:p>
            <a:r>
              <a:rPr lang="en-US" dirty="0"/>
              <a:t>What is a Supporting Organization?</a:t>
            </a:r>
          </a:p>
        </p:txBody>
      </p:sp>
      <p:sp>
        <p:nvSpPr>
          <p:cNvPr id="3" name="Content Placeholder 2">
            <a:extLst>
              <a:ext uri="{FF2B5EF4-FFF2-40B4-BE49-F238E27FC236}">
                <a16:creationId xmlns:a16="http://schemas.microsoft.com/office/drawing/2014/main" id="{C483A1AF-FE1C-41B5-9EF3-A7AA217AE925}"/>
              </a:ext>
            </a:extLst>
          </p:cNvPr>
          <p:cNvSpPr>
            <a:spLocks noGrp="1"/>
          </p:cNvSpPr>
          <p:nvPr>
            <p:ph idx="1"/>
          </p:nvPr>
        </p:nvSpPr>
        <p:spPr/>
        <p:txBody>
          <a:bodyPr>
            <a:normAutofit/>
          </a:bodyPr>
          <a:lstStyle/>
          <a:p>
            <a:r>
              <a:rPr lang="en-US" sz="2400" dirty="0">
                <a:solidFill>
                  <a:schemeClr val="tx1"/>
                </a:solidFill>
              </a:rPr>
              <a:t>A supporting organization is a charity that carries out its exempt purposes by supporting other exempt organizations, usually other public charities.</a:t>
            </a:r>
          </a:p>
          <a:p>
            <a:r>
              <a:rPr lang="en-US" sz="2400" dirty="0">
                <a:solidFill>
                  <a:schemeClr val="tx1"/>
                </a:solidFill>
              </a:rPr>
              <a:t>A community foundation can create a supporting organization by filing the proper forms with your state, and then applying for the proper exempt status.</a:t>
            </a:r>
          </a:p>
          <a:p>
            <a:r>
              <a:rPr lang="en-US" sz="2400" dirty="0">
                <a:solidFill>
                  <a:schemeClr val="tx1"/>
                </a:solidFill>
              </a:rPr>
              <a:t>Supporting organizations are separate corporations from a community foundation, and must file their own Form 990.  It is common, however, for the financial activity of all supporting organizations to be consolidated into a single financial audit for the community foundation.</a:t>
            </a:r>
          </a:p>
        </p:txBody>
      </p:sp>
      <p:sp>
        <p:nvSpPr>
          <p:cNvPr id="4" name="Date Placeholder 3">
            <a:extLst>
              <a:ext uri="{FF2B5EF4-FFF2-40B4-BE49-F238E27FC236}">
                <a16:creationId xmlns:a16="http://schemas.microsoft.com/office/drawing/2014/main" id="{E877DCF1-D96F-451B-BE52-8B70B06E7E13}"/>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D84C25F1-1230-4BEC-98F3-46F683CC8F16}"/>
              </a:ext>
            </a:extLst>
          </p:cNvPr>
          <p:cNvSpPr>
            <a:spLocks noGrp="1"/>
          </p:cNvSpPr>
          <p:nvPr>
            <p:ph type="sldNum" sz="quarter" idx="12"/>
          </p:nvPr>
        </p:nvSpPr>
        <p:spPr/>
        <p:txBody>
          <a:bodyPr/>
          <a:lstStyle/>
          <a:p>
            <a:fld id="{DB07ED12-6588-45E0-9E18-3E27797308BB}" type="slidenum">
              <a:rPr lang="en-US" smtClean="0"/>
              <a:pPr/>
              <a:t>31</a:t>
            </a:fld>
            <a:endParaRPr lang="en-US" dirty="0"/>
          </a:p>
        </p:txBody>
      </p:sp>
    </p:spTree>
    <p:extLst>
      <p:ext uri="{BB962C8B-B14F-4D97-AF65-F5344CB8AC3E}">
        <p14:creationId xmlns:p14="http://schemas.microsoft.com/office/powerpoint/2010/main" val="2829305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F402-8D7D-4F76-BBA2-5DA8F8137469}"/>
              </a:ext>
            </a:extLst>
          </p:cNvPr>
          <p:cNvSpPr>
            <a:spLocks noGrp="1"/>
          </p:cNvSpPr>
          <p:nvPr>
            <p:ph type="title"/>
          </p:nvPr>
        </p:nvSpPr>
        <p:spPr/>
        <p:txBody>
          <a:bodyPr/>
          <a:lstStyle/>
          <a:p>
            <a:pPr algn="ctr"/>
            <a:r>
              <a:rPr lang="en-US" dirty="0">
                <a:solidFill>
                  <a:schemeClr val="tx1"/>
                </a:solidFill>
              </a:rPr>
              <a:t>Large Gifts from Donors</a:t>
            </a:r>
          </a:p>
        </p:txBody>
      </p:sp>
      <p:sp>
        <p:nvSpPr>
          <p:cNvPr id="3" name="Content Placeholder 2">
            <a:extLst>
              <a:ext uri="{FF2B5EF4-FFF2-40B4-BE49-F238E27FC236}">
                <a16:creationId xmlns:a16="http://schemas.microsoft.com/office/drawing/2014/main" id="{3E379062-5CC8-4736-884E-129AECC94F4E}"/>
              </a:ext>
            </a:extLst>
          </p:cNvPr>
          <p:cNvSpPr>
            <a:spLocks noGrp="1"/>
          </p:cNvSpPr>
          <p:nvPr>
            <p:ph idx="1"/>
          </p:nvPr>
        </p:nvSpPr>
        <p:spPr/>
        <p:txBody>
          <a:bodyPr>
            <a:normAutofit/>
          </a:bodyPr>
          <a:lstStyle/>
          <a:p>
            <a:r>
              <a:rPr lang="en-US" sz="2400" dirty="0">
                <a:solidFill>
                  <a:schemeClr val="tx1"/>
                </a:solidFill>
              </a:rPr>
              <a:t>As will be described in a future seminar, a community foundation must annually pass a financial test known as the Public Support Test.  A community foundation that does not pass the Public Support Test risks being reclassified as a private foundation.</a:t>
            </a:r>
          </a:p>
          <a:p>
            <a:r>
              <a:rPr lang="en-US" sz="2400" dirty="0">
                <a:solidFill>
                  <a:schemeClr val="tx1"/>
                </a:solidFill>
              </a:rPr>
              <a:t>A large gift from a single donor can put a community foundation at risk of failing the public support test.  </a:t>
            </a:r>
          </a:p>
          <a:p>
            <a:r>
              <a:rPr lang="en-US" sz="2400" dirty="0">
                <a:solidFill>
                  <a:schemeClr val="tx1"/>
                </a:solidFill>
              </a:rPr>
              <a:t>As an alternative, a community foundation can create a supporting organization (usually type I) and have the donor’s gift go to the </a:t>
            </a:r>
            <a:r>
              <a:rPr lang="en-US" sz="2400">
                <a:solidFill>
                  <a:schemeClr val="tx1"/>
                </a:solidFill>
              </a:rPr>
              <a:t>supporting organization.</a:t>
            </a:r>
            <a:endParaRPr lang="en-US" sz="2400" dirty="0">
              <a:solidFill>
                <a:schemeClr val="tx1"/>
              </a:solidFill>
            </a:endParaRPr>
          </a:p>
          <a:p>
            <a:r>
              <a:rPr lang="en-US" sz="2400" dirty="0">
                <a:solidFill>
                  <a:schemeClr val="tx1"/>
                </a:solidFill>
              </a:rPr>
              <a:t>The reason?  </a:t>
            </a:r>
            <a:r>
              <a:rPr lang="en-US" sz="2400" b="1" u="sng" dirty="0">
                <a:solidFill>
                  <a:schemeClr val="tx1"/>
                </a:solidFill>
              </a:rPr>
              <a:t>A supporting organization is not subject to the public support test.  </a:t>
            </a:r>
          </a:p>
        </p:txBody>
      </p:sp>
      <p:sp>
        <p:nvSpPr>
          <p:cNvPr id="4" name="Date Placeholder 3">
            <a:extLst>
              <a:ext uri="{FF2B5EF4-FFF2-40B4-BE49-F238E27FC236}">
                <a16:creationId xmlns:a16="http://schemas.microsoft.com/office/drawing/2014/main" id="{FAC6E113-5BB7-49E5-B8D4-92F7EC3F6274}"/>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C9279F5C-C7B0-4011-A01E-7C80F0FF77EC}"/>
              </a:ext>
            </a:extLst>
          </p:cNvPr>
          <p:cNvSpPr>
            <a:spLocks noGrp="1"/>
          </p:cNvSpPr>
          <p:nvPr>
            <p:ph type="sldNum" sz="quarter" idx="12"/>
          </p:nvPr>
        </p:nvSpPr>
        <p:spPr/>
        <p:txBody>
          <a:bodyPr/>
          <a:lstStyle/>
          <a:p>
            <a:fld id="{DB07ED12-6588-45E0-9E18-3E27797308BB}" type="slidenum">
              <a:rPr lang="en-US" smtClean="0"/>
              <a:pPr/>
              <a:t>32</a:t>
            </a:fld>
            <a:endParaRPr lang="en-US" dirty="0"/>
          </a:p>
        </p:txBody>
      </p:sp>
    </p:spTree>
    <p:extLst>
      <p:ext uri="{BB962C8B-B14F-4D97-AF65-F5344CB8AC3E}">
        <p14:creationId xmlns:p14="http://schemas.microsoft.com/office/powerpoint/2010/main" val="11974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6A7DB4-FC43-4BAF-BBD9-FC0D9247A3DF}" type="datetime1">
              <a:rPr lang="en-US" smtClean="0"/>
              <a:t>3/30/2020</a:t>
            </a:fld>
            <a:endParaRPr lang="en-US"/>
          </a:p>
        </p:txBody>
      </p:sp>
      <p:sp>
        <p:nvSpPr>
          <p:cNvPr id="4" name="Slide Number Placeholder 3"/>
          <p:cNvSpPr>
            <a:spLocks noGrp="1"/>
          </p:cNvSpPr>
          <p:nvPr>
            <p:ph type="sldNum" sz="quarter" idx="12"/>
          </p:nvPr>
        </p:nvSpPr>
        <p:spPr>
          <a:xfrm>
            <a:off x="5562600" y="6172201"/>
            <a:ext cx="2133600" cy="365125"/>
          </a:xfrm>
        </p:spPr>
        <p:txBody>
          <a:bodyPr/>
          <a:lstStyle/>
          <a:p>
            <a:pPr algn="ctr"/>
            <a:fld id="{75C55D6E-7930-402C-9243-18409FEB4411}" type="slidenum">
              <a:rPr lang="en-US" smtClean="0">
                <a:solidFill>
                  <a:prstClr val="black"/>
                </a:solidFill>
              </a:rPr>
              <a:pPr algn="ctr"/>
              <a:t>33</a:t>
            </a:fld>
            <a:endParaRPr lang="en-US" dirty="0">
              <a:solidFill>
                <a:prstClr val="black"/>
              </a:solidFill>
            </a:endParaRPr>
          </a:p>
        </p:txBody>
      </p:sp>
      <p:sp>
        <p:nvSpPr>
          <p:cNvPr id="5" name="Rectangle 4"/>
          <p:cNvSpPr/>
          <p:nvPr/>
        </p:nvSpPr>
        <p:spPr>
          <a:xfrm>
            <a:off x="1518116" y="474856"/>
            <a:ext cx="8583827" cy="646331"/>
          </a:xfrm>
          <a:prstGeom prst="rect">
            <a:avLst/>
          </a:prstGeom>
        </p:spPr>
        <p:txBody>
          <a:bodyPr wrap="square">
            <a:spAutoFit/>
          </a:bodyPr>
          <a:lstStyle/>
          <a:p>
            <a:pPr algn="ctr">
              <a:spcAft>
                <a:spcPts val="600"/>
              </a:spcAft>
            </a:pPr>
            <a:r>
              <a:rPr lang="en-US" sz="3600" b="1" dirty="0">
                <a:latin typeface="Calibri" panose="020F0502020204030204" pitchFamily="34" charset="0"/>
                <a:cs typeface="Calibri" panose="020F0502020204030204" pitchFamily="34" charset="0"/>
              </a:rPr>
              <a:t>Supporting Organization</a:t>
            </a:r>
          </a:p>
        </p:txBody>
      </p:sp>
      <p:sp>
        <p:nvSpPr>
          <p:cNvPr id="6" name="Rectangle 5"/>
          <p:cNvSpPr/>
          <p:nvPr/>
        </p:nvSpPr>
        <p:spPr>
          <a:xfrm>
            <a:off x="1779373" y="1524000"/>
            <a:ext cx="8610600" cy="3570208"/>
          </a:xfrm>
          <a:prstGeom prst="rect">
            <a:avLst/>
          </a:prstGeom>
        </p:spPr>
        <p:txBody>
          <a:bodyPr wrap="square">
            <a:spAutoFit/>
          </a:bodyPr>
          <a:lstStyle/>
          <a:p>
            <a:pPr marL="457200" indent="-457200">
              <a:buClr>
                <a:schemeClr val="tx1"/>
              </a:buClr>
              <a:buFont typeface="Wingdings" pitchFamily="2" charset="2"/>
              <a:buChar char="§"/>
            </a:pPr>
            <a:r>
              <a:rPr lang="en-US" sz="2600" dirty="0">
                <a:latin typeface="Calibri" panose="020F0502020204030204" pitchFamily="34" charset="0"/>
                <a:cs typeface="Calibri" panose="020F0502020204030204" pitchFamily="34" charset="0"/>
              </a:rPr>
              <a:t>Separate legal entity with its own 501(c)(3) designation from the IRS; </a:t>
            </a:r>
            <a:endParaRPr lang="en-US" sz="800" dirty="0">
              <a:latin typeface="Calibri" panose="020F0502020204030204" pitchFamily="34" charset="0"/>
              <a:cs typeface="Calibri" panose="020F0502020204030204" pitchFamily="34" charset="0"/>
            </a:endParaRPr>
          </a:p>
          <a:p>
            <a:pPr marL="457200" indent="-457200">
              <a:buClr>
                <a:schemeClr val="tx1"/>
              </a:buClr>
              <a:buFont typeface="Wingdings" pitchFamily="2" charset="2"/>
              <a:buChar char="§"/>
            </a:pPr>
            <a:r>
              <a:rPr lang="en-US" sz="2600" dirty="0">
                <a:latin typeface="Calibri" panose="020F0502020204030204" pitchFamily="34" charset="0"/>
                <a:cs typeface="Calibri" panose="020F0502020204030204" pitchFamily="34" charset="0"/>
              </a:rPr>
              <a:t>Does not need to meet public support test independently because it “supports” a public charity</a:t>
            </a:r>
            <a:endParaRPr lang="en-US" sz="800" dirty="0">
              <a:latin typeface="Calibri" panose="020F0502020204030204" pitchFamily="34" charset="0"/>
              <a:cs typeface="Calibri" panose="020F0502020204030204" pitchFamily="34" charset="0"/>
            </a:endParaRPr>
          </a:p>
          <a:p>
            <a:pPr marL="457200" indent="-457200">
              <a:buClr>
                <a:schemeClr val="tx1"/>
              </a:buClr>
              <a:buFont typeface="Wingdings" pitchFamily="2" charset="2"/>
              <a:buChar char="§"/>
            </a:pPr>
            <a:r>
              <a:rPr lang="en-US" sz="2600" dirty="0">
                <a:latin typeface="Calibri" panose="020F0502020204030204" pitchFamily="34" charset="0"/>
                <a:cs typeface="Calibri" panose="020F0502020204030204" pitchFamily="34" charset="0"/>
              </a:rPr>
              <a:t>Used for:</a:t>
            </a:r>
          </a:p>
          <a:p>
            <a:pPr marL="740664" lvl="1" indent="-283464">
              <a:buClr>
                <a:schemeClr val="tx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Large donor funds ($1 million +); more independence on grants and investments</a:t>
            </a:r>
          </a:p>
          <a:p>
            <a:pPr marL="740664" lvl="1" indent="-283464">
              <a:buClr>
                <a:schemeClr val="tx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Hold real estate; limit liability</a:t>
            </a:r>
          </a:p>
          <a:p>
            <a:pPr marL="740664" lvl="1" indent="-283464">
              <a:buClr>
                <a:schemeClr val="tx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Prevent “tipping” into private foundation status due to large grant</a:t>
            </a:r>
          </a:p>
        </p:txBody>
      </p:sp>
      <p:cxnSp>
        <p:nvCxnSpPr>
          <p:cNvPr id="8" name="Straight Connector 7"/>
          <p:cNvCxnSpPr/>
          <p:nvPr/>
        </p:nvCxnSpPr>
        <p:spPr>
          <a:xfrm>
            <a:off x="1779374" y="1219200"/>
            <a:ext cx="85838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190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Types of </a:t>
            </a:r>
            <a:br>
              <a:rPr lang="en-US" dirty="0"/>
            </a:br>
            <a:r>
              <a:rPr lang="en-US" dirty="0"/>
              <a:t>Supporting Organizations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b="1" u="sng" dirty="0"/>
              <a:t>Type I</a:t>
            </a:r>
            <a:r>
              <a:rPr lang="en-US" sz="2400" dirty="0"/>
              <a:t>–a supporting organization that is under direct control of the supported organization</a:t>
            </a:r>
          </a:p>
          <a:p>
            <a:pPr>
              <a:buFont typeface="Wingdings" panose="05000000000000000000" pitchFamily="2" charset="2"/>
              <a:buChar char="Ø"/>
            </a:pPr>
            <a:r>
              <a:rPr lang="en-US" sz="2400" b="1" u="sng" dirty="0"/>
              <a:t>Type II</a:t>
            </a:r>
            <a:r>
              <a:rPr lang="en-US" sz="2400" dirty="0"/>
              <a:t>–a supporting organization that is under common control with the supported organization (also known as "brother/sister" organizations)</a:t>
            </a:r>
          </a:p>
          <a:p>
            <a:pPr>
              <a:buFont typeface="Wingdings" panose="05000000000000000000" pitchFamily="2" charset="2"/>
              <a:buChar char="Ø"/>
            </a:pPr>
            <a:r>
              <a:rPr lang="en-US" sz="2400" b="1" u="sng" dirty="0"/>
              <a:t>Type III</a:t>
            </a:r>
            <a:r>
              <a:rPr lang="en-US" sz="2400" dirty="0"/>
              <a:t>–a supporting organization that is not necessarily related to the supported organization.</a:t>
            </a:r>
          </a:p>
          <a:p>
            <a:pPr lvl="1">
              <a:buFont typeface="Wingdings" panose="05000000000000000000" pitchFamily="2" charset="2"/>
              <a:buChar char="Ø"/>
            </a:pPr>
            <a:r>
              <a:rPr lang="en-US" sz="2200" dirty="0"/>
              <a:t> Therefore, in addition to a notification requirement, Type III supporting organizations must pass separate responsiveness and integral part tests. </a:t>
            </a:r>
          </a:p>
          <a:p>
            <a:pPr lvl="1">
              <a:buFont typeface="Wingdings" panose="05000000000000000000" pitchFamily="2" charset="2"/>
              <a:buChar char="Ø"/>
            </a:pPr>
            <a:r>
              <a:rPr lang="en-US" sz="2200" dirty="0"/>
              <a:t>This type supplies so much of the revenue for a charity that the supported charity is “responsive” and an “integral part” of the charity.</a:t>
            </a:r>
          </a:p>
        </p:txBody>
      </p:sp>
      <p:sp>
        <p:nvSpPr>
          <p:cNvPr id="4" name="Date Placeholder 3"/>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34</a:t>
            </a:fld>
            <a:endParaRPr lang="en-US" dirty="0"/>
          </a:p>
        </p:txBody>
      </p:sp>
    </p:spTree>
    <p:extLst>
      <p:ext uri="{BB962C8B-B14F-4D97-AF65-F5344CB8AC3E}">
        <p14:creationId xmlns:p14="http://schemas.microsoft.com/office/powerpoint/2010/main" val="4248585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Disclosure on Form 990</a:t>
            </a:r>
          </a:p>
        </p:txBody>
      </p:sp>
      <p:sp>
        <p:nvSpPr>
          <p:cNvPr id="3" name="Content Placeholder 2"/>
          <p:cNvSpPr>
            <a:spLocks noGrp="1"/>
          </p:cNvSpPr>
          <p:nvPr>
            <p:ph idx="1"/>
          </p:nvPr>
        </p:nvSpPr>
        <p:spPr/>
        <p:txBody>
          <a:bodyPr/>
          <a:lstStyle/>
          <a:p>
            <a:r>
              <a:rPr lang="en-US" sz="2800" dirty="0">
                <a:solidFill>
                  <a:schemeClr val="tx1"/>
                </a:solidFill>
              </a:rPr>
              <a:t>Every supporting organization must indicate on its Form 990 which type of supporting organization it is and which organization it supports. </a:t>
            </a:r>
          </a:p>
          <a:p>
            <a:r>
              <a:rPr lang="en-US" sz="2800" dirty="0">
                <a:solidFill>
                  <a:schemeClr val="tx1"/>
                </a:solidFill>
              </a:rPr>
              <a:t>This disclosure provision added by Pension Protection Act of 2006</a:t>
            </a:r>
          </a:p>
          <a:p>
            <a:endParaRPr lang="en-US" dirty="0"/>
          </a:p>
        </p:txBody>
      </p:sp>
      <p:sp>
        <p:nvSpPr>
          <p:cNvPr id="4" name="Date Placeholder 3"/>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35</a:t>
            </a:fld>
            <a:endParaRPr lang="en-US" dirty="0"/>
          </a:p>
        </p:txBody>
      </p:sp>
    </p:spTree>
    <p:extLst>
      <p:ext uri="{BB962C8B-B14F-4D97-AF65-F5344CB8AC3E}">
        <p14:creationId xmlns:p14="http://schemas.microsoft.com/office/powerpoint/2010/main" val="3670584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Affiliate Organizations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3/30/2020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36</a:t>
            </a:fld>
            <a:endParaRPr lang="en-US"/>
          </a:p>
        </p:txBody>
      </p:sp>
    </p:spTree>
    <p:extLst>
      <p:ext uri="{BB962C8B-B14F-4D97-AF65-F5344CB8AC3E}">
        <p14:creationId xmlns:p14="http://schemas.microsoft.com/office/powerpoint/2010/main" val="2178968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14B9-4FC3-4A87-816D-F9402C50CEA9}"/>
              </a:ext>
            </a:extLst>
          </p:cNvPr>
          <p:cNvSpPr>
            <a:spLocks noGrp="1"/>
          </p:cNvSpPr>
          <p:nvPr>
            <p:ph type="title"/>
          </p:nvPr>
        </p:nvSpPr>
        <p:spPr/>
        <p:txBody>
          <a:bodyPr/>
          <a:lstStyle/>
          <a:p>
            <a:pPr algn="ctr"/>
            <a:r>
              <a:rPr lang="en-US" dirty="0">
                <a:solidFill>
                  <a:schemeClr val="tx1"/>
                </a:solidFill>
              </a:rPr>
              <a:t>Affiliate Foundations</a:t>
            </a:r>
          </a:p>
        </p:txBody>
      </p:sp>
      <p:sp>
        <p:nvSpPr>
          <p:cNvPr id="3" name="Content Placeholder 2">
            <a:extLst>
              <a:ext uri="{FF2B5EF4-FFF2-40B4-BE49-F238E27FC236}">
                <a16:creationId xmlns:a16="http://schemas.microsoft.com/office/drawing/2014/main" id="{4C013192-AA74-47AD-A98F-B105DE9EB705}"/>
              </a:ext>
            </a:extLst>
          </p:cNvPr>
          <p:cNvSpPr>
            <a:spLocks noGrp="1"/>
          </p:cNvSpPr>
          <p:nvPr>
            <p:ph idx="1"/>
          </p:nvPr>
        </p:nvSpPr>
        <p:spPr/>
        <p:txBody>
          <a:bodyPr>
            <a:normAutofit/>
          </a:bodyPr>
          <a:lstStyle/>
          <a:p>
            <a:r>
              <a:rPr lang="en-US" sz="2400" dirty="0">
                <a:solidFill>
                  <a:schemeClr val="tx1"/>
                </a:solidFill>
              </a:rPr>
              <a:t>One model used to deliver community foundation services across the country is through the use of affiliates.</a:t>
            </a:r>
          </a:p>
          <a:p>
            <a:r>
              <a:rPr lang="en-US" sz="2400" dirty="0">
                <a:solidFill>
                  <a:schemeClr val="tx1"/>
                </a:solidFill>
              </a:rPr>
              <a:t>In this model, there is a “parent” organization, which provides back-office services such as the processing of financial transactions.  Different areas in the geographic footprint of the community foundations are served by affiliates.</a:t>
            </a:r>
          </a:p>
          <a:p>
            <a:r>
              <a:rPr lang="en-US" sz="2400" dirty="0">
                <a:solidFill>
                  <a:schemeClr val="tx1"/>
                </a:solidFill>
              </a:rPr>
              <a:t>The affiliates are usually not separate corporations.  They are overseen by advisory board members, who make decisions on local services. Legal control of affiliates remains with the board of directors of the parent organization.</a:t>
            </a:r>
          </a:p>
        </p:txBody>
      </p:sp>
      <p:sp>
        <p:nvSpPr>
          <p:cNvPr id="4" name="Date Placeholder 3">
            <a:extLst>
              <a:ext uri="{FF2B5EF4-FFF2-40B4-BE49-F238E27FC236}">
                <a16:creationId xmlns:a16="http://schemas.microsoft.com/office/drawing/2014/main" id="{6EADDD70-6851-4B58-9CAF-4E5B6C284B19}"/>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C8198DAD-AA8D-4E22-ADD3-3FAC91AA3A5F}"/>
              </a:ext>
            </a:extLst>
          </p:cNvPr>
          <p:cNvSpPr>
            <a:spLocks noGrp="1"/>
          </p:cNvSpPr>
          <p:nvPr>
            <p:ph type="sldNum" sz="quarter" idx="12"/>
          </p:nvPr>
        </p:nvSpPr>
        <p:spPr/>
        <p:txBody>
          <a:bodyPr/>
          <a:lstStyle/>
          <a:p>
            <a:fld id="{DB07ED12-6588-45E0-9E18-3E27797308BB}" type="slidenum">
              <a:rPr lang="en-US" smtClean="0"/>
              <a:pPr/>
              <a:t>37</a:t>
            </a:fld>
            <a:endParaRPr lang="en-US" dirty="0"/>
          </a:p>
        </p:txBody>
      </p:sp>
    </p:spTree>
    <p:extLst>
      <p:ext uri="{BB962C8B-B14F-4D97-AF65-F5344CB8AC3E}">
        <p14:creationId xmlns:p14="http://schemas.microsoft.com/office/powerpoint/2010/main" val="14184424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73616-64F7-4A82-951B-38ECEDFA8691}"/>
              </a:ext>
            </a:extLst>
          </p:cNvPr>
          <p:cNvSpPr>
            <a:spLocks noGrp="1"/>
          </p:cNvSpPr>
          <p:nvPr>
            <p:ph type="title"/>
          </p:nvPr>
        </p:nvSpPr>
        <p:spPr/>
        <p:txBody>
          <a:bodyPr/>
          <a:lstStyle/>
          <a:p>
            <a:pPr algn="ctr"/>
            <a:r>
              <a:rPr lang="en-US" dirty="0">
                <a:solidFill>
                  <a:schemeClr val="tx1"/>
                </a:solidFill>
              </a:rPr>
              <a:t>Hybrid/Affiliate Structure</a:t>
            </a:r>
          </a:p>
        </p:txBody>
      </p:sp>
      <p:sp>
        <p:nvSpPr>
          <p:cNvPr id="3" name="Content Placeholder 2">
            <a:extLst>
              <a:ext uri="{FF2B5EF4-FFF2-40B4-BE49-F238E27FC236}">
                <a16:creationId xmlns:a16="http://schemas.microsoft.com/office/drawing/2014/main" id="{39C4BD20-75CC-45FA-A85A-41424E0EC942}"/>
              </a:ext>
            </a:extLst>
          </p:cNvPr>
          <p:cNvSpPr>
            <a:spLocks noGrp="1"/>
          </p:cNvSpPr>
          <p:nvPr>
            <p:ph idx="1"/>
          </p:nvPr>
        </p:nvSpPr>
        <p:spPr/>
        <p:txBody>
          <a:bodyPr>
            <a:normAutofit lnSpcReduction="10000"/>
          </a:bodyPr>
          <a:lstStyle/>
          <a:p>
            <a:r>
              <a:rPr lang="en-US" sz="2800" dirty="0">
                <a:solidFill>
                  <a:schemeClr val="tx1"/>
                </a:solidFill>
                <a:cs typeface="Calibri" panose="020F0502020204030204" pitchFamily="34" charset="0"/>
              </a:rPr>
              <a:t>A parent organization sets up affiliate funds serving multiple communities</a:t>
            </a:r>
          </a:p>
          <a:p>
            <a:r>
              <a:rPr lang="en-US" sz="2800" dirty="0">
                <a:solidFill>
                  <a:schemeClr val="tx1"/>
                </a:solidFill>
                <a:cs typeface="Calibri" panose="020F0502020204030204" pitchFamily="34" charset="0"/>
              </a:rPr>
              <a:t>Those communities select how services are provided</a:t>
            </a:r>
          </a:p>
          <a:p>
            <a:r>
              <a:rPr lang="en-US" sz="2800" dirty="0">
                <a:solidFill>
                  <a:schemeClr val="tx1"/>
                </a:solidFill>
                <a:cs typeface="Calibri" panose="020F0502020204030204" pitchFamily="34" charset="0"/>
              </a:rPr>
              <a:t>This allows the affiliates to offer a wide range of products to suit the needs of their donors</a:t>
            </a:r>
          </a:p>
          <a:p>
            <a:pPr lvl="1"/>
            <a:r>
              <a:rPr lang="en-US" sz="2800" i="1" dirty="0">
                <a:solidFill>
                  <a:schemeClr val="tx1"/>
                </a:solidFill>
                <a:cs typeface="Calibri" panose="020F0502020204030204" pitchFamily="34" charset="0"/>
              </a:rPr>
              <a:t>Parent organization provides back office support</a:t>
            </a:r>
          </a:p>
          <a:p>
            <a:r>
              <a:rPr lang="en-US" sz="2800" dirty="0">
                <a:solidFill>
                  <a:schemeClr val="tx1"/>
                </a:solidFill>
                <a:cs typeface="Calibri" panose="020F0502020204030204" pitchFamily="34" charset="0"/>
              </a:rPr>
              <a:t>Two examples shown on the next page are the Community Foundation of the Ozarks and the Community Foundation of Greater Des Moines</a:t>
            </a:r>
          </a:p>
        </p:txBody>
      </p:sp>
      <p:sp>
        <p:nvSpPr>
          <p:cNvPr id="5" name="Slide Number Placeholder 4">
            <a:extLst>
              <a:ext uri="{FF2B5EF4-FFF2-40B4-BE49-F238E27FC236}">
                <a16:creationId xmlns:a16="http://schemas.microsoft.com/office/drawing/2014/main" id="{3A4F0D19-7EF2-473C-A4B4-8B708B453E1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55250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F647-6067-4229-B919-73033C32C1B7}"/>
              </a:ext>
            </a:extLst>
          </p:cNvPr>
          <p:cNvSpPr>
            <a:spLocks noGrp="1"/>
          </p:cNvSpPr>
          <p:nvPr>
            <p:ph type="title"/>
          </p:nvPr>
        </p:nvSpPr>
        <p:spPr/>
        <p:txBody>
          <a:bodyPr>
            <a:normAutofit/>
          </a:bodyPr>
          <a:lstStyle/>
          <a:p>
            <a:pPr algn="ctr"/>
            <a:r>
              <a:rPr lang="en-US" sz="3200" dirty="0">
                <a:solidFill>
                  <a:schemeClr val="tx1"/>
                </a:solidFill>
              </a:rPr>
              <a:t>Community Foundation of the Ozarks</a:t>
            </a:r>
            <a:br>
              <a:rPr lang="en-US" sz="3200" dirty="0">
                <a:solidFill>
                  <a:schemeClr val="tx1"/>
                </a:solidFill>
              </a:rPr>
            </a:br>
            <a:r>
              <a:rPr lang="en-US" sz="3200" i="1" dirty="0">
                <a:solidFill>
                  <a:schemeClr val="tx1"/>
                </a:solidFill>
              </a:rPr>
              <a:t>49 Affiliate Funds</a:t>
            </a:r>
          </a:p>
        </p:txBody>
      </p:sp>
      <p:pic>
        <p:nvPicPr>
          <p:cNvPr id="4" name="Content Placeholder 3">
            <a:extLst>
              <a:ext uri="{FF2B5EF4-FFF2-40B4-BE49-F238E27FC236}">
                <a16:creationId xmlns:a16="http://schemas.microsoft.com/office/drawing/2014/main" id="{DA62B943-B0E2-473D-AEE9-B230CAD55DDF}"/>
              </a:ext>
            </a:extLst>
          </p:cNvPr>
          <p:cNvPicPr>
            <a:picLocks noGrp="1" noChangeAspect="1"/>
          </p:cNvPicPr>
          <p:nvPr>
            <p:ph idx="1"/>
          </p:nvPr>
        </p:nvPicPr>
        <p:blipFill>
          <a:blip r:embed="rId2"/>
          <a:stretch>
            <a:fillRect/>
          </a:stretch>
        </p:blipFill>
        <p:spPr>
          <a:xfrm>
            <a:off x="2792095" y="3062288"/>
            <a:ext cx="3457575" cy="2657475"/>
          </a:xfrm>
          <a:prstGeom prst="rect">
            <a:avLst/>
          </a:prstGeom>
        </p:spPr>
      </p:pic>
      <p:sp>
        <p:nvSpPr>
          <p:cNvPr id="7" name="Date Placeholder 6"/>
          <p:cNvSpPr>
            <a:spLocks noGrp="1"/>
          </p:cNvSpPr>
          <p:nvPr>
            <p:ph type="dt" sz="half" idx="10"/>
          </p:nvPr>
        </p:nvSpPr>
        <p:spPr/>
        <p:txBody>
          <a:bodyPr/>
          <a:lstStyle/>
          <a:p>
            <a:fld id="{D092E3F1-A899-4499-AC84-AC24D27302E4}" type="datetime1">
              <a:rPr lang="en-US" smtClean="0"/>
              <a:t>3/30/2020</a:t>
            </a:fld>
            <a:endParaRPr lang="en-US"/>
          </a:p>
        </p:txBody>
      </p:sp>
      <p:sp>
        <p:nvSpPr>
          <p:cNvPr id="6" name="Slide Number Placeholder 5">
            <a:extLst>
              <a:ext uri="{FF2B5EF4-FFF2-40B4-BE49-F238E27FC236}">
                <a16:creationId xmlns:a16="http://schemas.microsoft.com/office/drawing/2014/main" id="{78D312DE-6FA4-490E-AFF1-CDC32583BCF2}"/>
              </a:ext>
            </a:extLst>
          </p:cNvPr>
          <p:cNvSpPr>
            <a:spLocks noGrp="1"/>
          </p:cNvSpPr>
          <p:nvPr>
            <p:ph type="sldNum" sz="quarter" idx="12"/>
          </p:nvPr>
        </p:nvSpPr>
        <p:spPr/>
        <p:txBody>
          <a:bodyPr/>
          <a:lstStyle/>
          <a:p>
            <a:fld id="{D57F1E4F-1CFF-5643-939E-217C01CDF565}" type="slidenum">
              <a:rPr lang="en-US" smtClean="0"/>
              <a:pPr/>
              <a:t>39</a:t>
            </a:fld>
            <a:endParaRPr lang="en-US" dirty="0"/>
          </a:p>
        </p:txBody>
      </p:sp>
      <p:pic>
        <p:nvPicPr>
          <p:cNvPr id="5" name="Picture 4">
            <a:extLst>
              <a:ext uri="{FF2B5EF4-FFF2-40B4-BE49-F238E27FC236}">
                <a16:creationId xmlns:a16="http://schemas.microsoft.com/office/drawing/2014/main" id="{94327650-52E1-4311-AEA3-C1CEE5DC70F2}"/>
              </a:ext>
            </a:extLst>
          </p:cNvPr>
          <p:cNvPicPr>
            <a:picLocks noChangeAspect="1"/>
          </p:cNvPicPr>
          <p:nvPr/>
        </p:nvPicPr>
        <p:blipFill>
          <a:blip r:embed="rId3"/>
          <a:stretch>
            <a:fillRect/>
          </a:stretch>
        </p:blipFill>
        <p:spPr>
          <a:xfrm>
            <a:off x="6934200" y="2209801"/>
            <a:ext cx="3390900" cy="1704975"/>
          </a:xfrm>
          <a:prstGeom prst="rect">
            <a:avLst/>
          </a:prstGeom>
        </p:spPr>
      </p:pic>
    </p:spTree>
    <p:extLst>
      <p:ext uri="{BB962C8B-B14F-4D97-AF65-F5344CB8AC3E}">
        <p14:creationId xmlns:p14="http://schemas.microsoft.com/office/powerpoint/2010/main" val="172286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E2040-E56A-4264-9A93-6D6756AA81AB}"/>
              </a:ext>
            </a:extLst>
          </p:cNvPr>
          <p:cNvSpPr>
            <a:spLocks noGrp="1"/>
          </p:cNvSpPr>
          <p:nvPr>
            <p:ph type="title"/>
          </p:nvPr>
        </p:nvSpPr>
        <p:spPr/>
        <p:txBody>
          <a:bodyPr/>
          <a:lstStyle/>
          <a:p>
            <a:r>
              <a:rPr lang="en-US" dirty="0"/>
              <a:t>Community Foundations in a Nutshell</a:t>
            </a:r>
          </a:p>
        </p:txBody>
      </p:sp>
      <p:sp>
        <p:nvSpPr>
          <p:cNvPr id="3" name="Content Placeholder 2">
            <a:extLst>
              <a:ext uri="{FF2B5EF4-FFF2-40B4-BE49-F238E27FC236}">
                <a16:creationId xmlns:a16="http://schemas.microsoft.com/office/drawing/2014/main" id="{28C2F657-7077-4F5A-BCAF-EDB6295B8CFE}"/>
              </a:ext>
            </a:extLst>
          </p:cNvPr>
          <p:cNvSpPr>
            <a:spLocks noGrp="1"/>
          </p:cNvSpPr>
          <p:nvPr>
            <p:ph idx="1"/>
          </p:nvPr>
        </p:nvSpPr>
        <p:spPr/>
        <p:txBody>
          <a:bodyPr>
            <a:normAutofit/>
          </a:bodyPr>
          <a:lstStyle/>
          <a:p>
            <a:pPr algn="ctr"/>
            <a:r>
              <a:rPr lang="en-US" sz="4000" b="1" dirty="0"/>
              <a:t>A community foundation</a:t>
            </a:r>
            <a:r>
              <a:rPr lang="en-US" sz="4000" dirty="0"/>
              <a:t>:</a:t>
            </a:r>
          </a:p>
          <a:p>
            <a:pPr marL="514350" indent="-514350" algn="ctr">
              <a:buFont typeface="+mj-lt"/>
              <a:buAutoNum type="arabicPeriod"/>
            </a:pPr>
            <a:r>
              <a:rPr lang="en-US" sz="2800" b="1" dirty="0"/>
              <a:t>Receives charitable gifts from donors </a:t>
            </a:r>
            <a:r>
              <a:rPr lang="en-US" sz="2800" dirty="0"/>
              <a:t>– Either into a newly-created charitable fund, or the gift is added to an existing fund</a:t>
            </a:r>
          </a:p>
          <a:p>
            <a:pPr marL="514350" indent="-514350" algn="ctr">
              <a:buFont typeface="+mj-lt"/>
              <a:buAutoNum type="arabicPeriod"/>
            </a:pPr>
            <a:r>
              <a:rPr lang="en-US" sz="2800" b="1" dirty="0"/>
              <a:t>Invests those gifts </a:t>
            </a:r>
            <a:r>
              <a:rPr lang="en-US" sz="2800" dirty="0"/>
              <a:t>– To generate investment returns to be used to support charitable purposes</a:t>
            </a:r>
          </a:p>
          <a:p>
            <a:pPr marL="514350" indent="-514350" algn="ctr">
              <a:buFont typeface="+mj-lt"/>
              <a:buAutoNum type="arabicPeriod"/>
            </a:pPr>
            <a:r>
              <a:rPr lang="en-US" sz="2800" b="1" dirty="0"/>
              <a:t>Awards grants and scholarships </a:t>
            </a:r>
            <a:r>
              <a:rPr lang="en-US" sz="2800" dirty="0"/>
              <a:t>– To support worthwhile charitable activities, or help a student receive an education</a:t>
            </a:r>
          </a:p>
        </p:txBody>
      </p:sp>
      <p:sp>
        <p:nvSpPr>
          <p:cNvPr id="4" name="Date Placeholder 3">
            <a:extLst>
              <a:ext uri="{FF2B5EF4-FFF2-40B4-BE49-F238E27FC236}">
                <a16:creationId xmlns:a16="http://schemas.microsoft.com/office/drawing/2014/main" id="{F672E42D-5111-4116-A418-3ECC66F51566}"/>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ACD9B6C7-592D-4A8A-84D7-4C469E6D46C8}"/>
              </a:ext>
            </a:extLst>
          </p:cNvPr>
          <p:cNvSpPr>
            <a:spLocks noGrp="1"/>
          </p:cNvSpPr>
          <p:nvPr>
            <p:ph type="sldNum" sz="quarter" idx="12"/>
          </p:nvPr>
        </p:nvSpPr>
        <p:spPr/>
        <p:txBody>
          <a:bodyPr/>
          <a:lstStyle/>
          <a:p>
            <a:fld id="{DB07ED12-6588-45E0-9E18-3E27797308BB}" type="slidenum">
              <a:rPr lang="en-US" smtClean="0"/>
              <a:pPr/>
              <a:t>4</a:t>
            </a:fld>
            <a:endParaRPr lang="en-US" dirty="0"/>
          </a:p>
        </p:txBody>
      </p:sp>
    </p:spTree>
    <p:extLst>
      <p:ext uri="{BB962C8B-B14F-4D97-AF65-F5344CB8AC3E}">
        <p14:creationId xmlns:p14="http://schemas.microsoft.com/office/powerpoint/2010/main" val="3699842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F647-6067-4229-B919-73033C32C1B7}"/>
              </a:ext>
            </a:extLst>
          </p:cNvPr>
          <p:cNvSpPr>
            <a:spLocks noGrp="1"/>
          </p:cNvSpPr>
          <p:nvPr>
            <p:ph type="title"/>
          </p:nvPr>
        </p:nvSpPr>
        <p:spPr>
          <a:xfrm>
            <a:off x="1394992" y="183274"/>
            <a:ext cx="10058400" cy="1450757"/>
          </a:xfrm>
        </p:spPr>
        <p:txBody>
          <a:bodyPr>
            <a:normAutofit/>
          </a:bodyPr>
          <a:lstStyle/>
          <a:p>
            <a:pPr algn="ctr"/>
            <a:r>
              <a:rPr lang="en-US" sz="2800" dirty="0">
                <a:solidFill>
                  <a:schemeClr val="tx1"/>
                </a:solidFill>
              </a:rPr>
              <a:t>Community Foundation of Greater Des Moines</a:t>
            </a:r>
            <a:br>
              <a:rPr lang="en-US" sz="2800" dirty="0">
                <a:solidFill>
                  <a:schemeClr val="tx1"/>
                </a:solidFill>
              </a:rPr>
            </a:br>
            <a:r>
              <a:rPr lang="en-US" sz="2800" i="1" dirty="0">
                <a:solidFill>
                  <a:schemeClr val="tx1"/>
                </a:solidFill>
              </a:rPr>
              <a:t>31 Affiliate Funds</a:t>
            </a:r>
          </a:p>
        </p:txBody>
      </p:sp>
      <p:pic>
        <p:nvPicPr>
          <p:cNvPr id="7" name="Content Placeholder 6">
            <a:extLst>
              <a:ext uri="{FF2B5EF4-FFF2-40B4-BE49-F238E27FC236}">
                <a16:creationId xmlns:a16="http://schemas.microsoft.com/office/drawing/2014/main" id="{86CD76D8-DD14-4D7D-A3CA-3CB609A3367B}"/>
              </a:ext>
            </a:extLst>
          </p:cNvPr>
          <p:cNvPicPr>
            <a:picLocks noGrp="1" noChangeAspect="1"/>
          </p:cNvPicPr>
          <p:nvPr>
            <p:ph idx="1"/>
          </p:nvPr>
        </p:nvPicPr>
        <p:blipFill>
          <a:blip r:embed="rId2"/>
          <a:stretch>
            <a:fillRect/>
          </a:stretch>
        </p:blipFill>
        <p:spPr>
          <a:xfrm>
            <a:off x="4690657" y="2682877"/>
            <a:ext cx="6205941" cy="3778250"/>
          </a:xfrm>
          <a:prstGeom prst="rect">
            <a:avLst/>
          </a:prstGeom>
        </p:spPr>
      </p:pic>
      <p:sp>
        <p:nvSpPr>
          <p:cNvPr id="4" name="Slide Number Placeholder 3">
            <a:extLst>
              <a:ext uri="{FF2B5EF4-FFF2-40B4-BE49-F238E27FC236}">
                <a16:creationId xmlns:a16="http://schemas.microsoft.com/office/drawing/2014/main" id="{9B481249-D7CF-400A-8925-AD0D018998F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pic>
        <p:nvPicPr>
          <p:cNvPr id="8" name="Picture 7">
            <a:extLst>
              <a:ext uri="{FF2B5EF4-FFF2-40B4-BE49-F238E27FC236}">
                <a16:creationId xmlns:a16="http://schemas.microsoft.com/office/drawing/2014/main" id="{D230E08B-726A-4F20-B118-0CF0C09F6679}"/>
              </a:ext>
            </a:extLst>
          </p:cNvPr>
          <p:cNvPicPr>
            <a:picLocks noChangeAspect="1"/>
          </p:cNvPicPr>
          <p:nvPr/>
        </p:nvPicPr>
        <p:blipFill>
          <a:blip r:embed="rId3"/>
          <a:stretch>
            <a:fillRect/>
          </a:stretch>
        </p:blipFill>
        <p:spPr>
          <a:xfrm>
            <a:off x="1295402" y="2467232"/>
            <a:ext cx="3906611" cy="1676400"/>
          </a:xfrm>
          <a:prstGeom prst="rect">
            <a:avLst/>
          </a:prstGeom>
        </p:spPr>
      </p:pic>
    </p:spTree>
    <p:extLst>
      <p:ext uri="{BB962C8B-B14F-4D97-AF65-F5344CB8AC3E}">
        <p14:creationId xmlns:p14="http://schemas.microsoft.com/office/powerpoint/2010/main" val="3019440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3/30/2020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41</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That’s it for Knowledge Nugget #2.  If you want to test what you learned, there’s a short quiz located elsewhere on this website.</a:t>
            </a:r>
          </a:p>
          <a:p>
            <a:r>
              <a:rPr lang="en-US" dirty="0"/>
              <a:t>If you have any questions or comments, please contact me using this information</a:t>
            </a:r>
          </a:p>
          <a:p>
            <a:r>
              <a:rPr lang="en-US" dirty="0"/>
              <a:t>David Bennett</a:t>
            </a:r>
          </a:p>
          <a:p>
            <a:pPr lvl="1"/>
            <a:r>
              <a:rPr lang="en-US" dirty="0"/>
              <a:t>Cell:  260-804-5617</a:t>
            </a:r>
          </a:p>
          <a:p>
            <a:pPr lvl="1"/>
            <a:r>
              <a:rPr lang="en-US" dirty="0"/>
              <a:t>Email: </a:t>
            </a:r>
            <a:r>
              <a:rPr lang="en-US" dirty="0">
                <a:hlinkClick r:id="rId2"/>
              </a:rPr>
              <a:t>cfrtinstitute@gmail.com</a:t>
            </a:r>
            <a:endParaRPr lang="en-US" dirty="0"/>
          </a:p>
          <a:p>
            <a:pPr lvl="1"/>
            <a:r>
              <a:rPr lang="en-US" dirty="0"/>
              <a:t>Website: </a:t>
            </a:r>
            <a:r>
              <a:rPr lang="en-US" dirty="0">
                <a:hlinkClick r:id="rId2"/>
              </a:rPr>
              <a:t>www.cfrti.com</a:t>
            </a:r>
            <a:endParaRPr lang="en-US" dirty="0"/>
          </a:p>
          <a:p>
            <a:pPr lvl="1"/>
            <a:endParaRPr lang="en-US" dirty="0"/>
          </a:p>
          <a:p>
            <a:pPr marL="201168" lvl="1" indent="0" algn="ctr">
              <a:buNone/>
            </a:pPr>
            <a:r>
              <a:rPr lang="en-US" sz="3600" i="1" dirty="0"/>
              <a:t>Keep up the good work … what you are doing for your community is </a:t>
            </a:r>
            <a:r>
              <a:rPr lang="en-US" sz="3600" i="1" u="sng" dirty="0"/>
              <a:t>so important.</a:t>
            </a:r>
          </a:p>
          <a:p>
            <a:pPr lvl="1"/>
            <a:endParaRPr lang="en-US" dirty="0"/>
          </a:p>
        </p:txBody>
      </p:sp>
    </p:spTree>
    <p:extLst>
      <p:ext uri="{BB962C8B-B14F-4D97-AF65-F5344CB8AC3E}">
        <p14:creationId xmlns:p14="http://schemas.microsoft.com/office/powerpoint/2010/main" val="11286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9F69-1945-4E0B-9C57-1549802CDACE}"/>
              </a:ext>
            </a:extLst>
          </p:cNvPr>
          <p:cNvSpPr>
            <a:spLocks noGrp="1"/>
          </p:cNvSpPr>
          <p:nvPr>
            <p:ph type="title"/>
          </p:nvPr>
        </p:nvSpPr>
        <p:spPr/>
        <p:txBody>
          <a:bodyPr/>
          <a:lstStyle/>
          <a:p>
            <a:r>
              <a:rPr lang="en-US" dirty="0"/>
              <a:t>Community Foundation Core Process</a:t>
            </a:r>
          </a:p>
        </p:txBody>
      </p:sp>
      <p:graphicFrame>
        <p:nvGraphicFramePr>
          <p:cNvPr id="4" name="Content Placeholder 3">
            <a:extLst>
              <a:ext uri="{FF2B5EF4-FFF2-40B4-BE49-F238E27FC236}">
                <a16:creationId xmlns:a16="http://schemas.microsoft.com/office/drawing/2014/main" id="{A6FD0603-D09B-4491-A918-F4452BF3B5CF}"/>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5"/>
          <p:cNvSpPr>
            <a:spLocks noGrp="1"/>
          </p:cNvSpPr>
          <p:nvPr>
            <p:ph type="dt" sz="half" idx="10"/>
          </p:nvPr>
        </p:nvSpPr>
        <p:spPr/>
        <p:txBody>
          <a:bodyPr/>
          <a:lstStyle/>
          <a:p>
            <a:fld id="{CABFFE1E-697A-4A39-B65E-2708F2D5A43D}" type="datetime1">
              <a:rPr lang="en-US" smtClean="0"/>
              <a:t>3/30/2020</a:t>
            </a:fld>
            <a:endParaRPr lang="en-US"/>
          </a:p>
        </p:txBody>
      </p:sp>
      <p:sp>
        <p:nvSpPr>
          <p:cNvPr id="5" name="Slide Number Placeholder 4">
            <a:extLst>
              <a:ext uri="{FF2B5EF4-FFF2-40B4-BE49-F238E27FC236}">
                <a16:creationId xmlns:a16="http://schemas.microsoft.com/office/drawing/2014/main" id="{B2EACEB1-4934-45F7-8817-BDED35C15D4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55660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9BD8-E910-4897-9B7C-4EBE240539CD}"/>
              </a:ext>
            </a:extLst>
          </p:cNvPr>
          <p:cNvSpPr>
            <a:spLocks noGrp="1"/>
          </p:cNvSpPr>
          <p:nvPr>
            <p:ph type="title"/>
          </p:nvPr>
        </p:nvSpPr>
        <p:spPr/>
        <p:txBody>
          <a:bodyPr/>
          <a:lstStyle/>
          <a:p>
            <a:r>
              <a:rPr lang="en-US" dirty="0"/>
              <a:t>A community foundation …</a:t>
            </a:r>
          </a:p>
        </p:txBody>
      </p:sp>
      <p:sp>
        <p:nvSpPr>
          <p:cNvPr id="3" name="Content Placeholder 2">
            <a:extLst>
              <a:ext uri="{FF2B5EF4-FFF2-40B4-BE49-F238E27FC236}">
                <a16:creationId xmlns:a16="http://schemas.microsoft.com/office/drawing/2014/main" id="{DCA41DFA-9DD2-4829-B9F3-6CAFE7B71DB8}"/>
              </a:ext>
            </a:extLst>
          </p:cNvPr>
          <p:cNvSpPr>
            <a:spLocks noGrp="1"/>
          </p:cNvSpPr>
          <p:nvPr>
            <p:ph idx="1"/>
          </p:nvPr>
        </p:nvSpPr>
        <p:spPr/>
        <p:txBody>
          <a:bodyPr>
            <a:normAutofit/>
          </a:bodyPr>
          <a:lstStyle/>
          <a:p>
            <a:pPr>
              <a:buFont typeface="Wingdings" panose="05000000000000000000" pitchFamily="2" charset="2"/>
              <a:buChar char="Ø"/>
            </a:pPr>
            <a:r>
              <a:rPr lang="en-US" sz="2800" dirty="0"/>
              <a:t>Is a 501-c-3 charitable organization, just like a school, a homeless shelter, or your local arts museum.</a:t>
            </a:r>
          </a:p>
          <a:p>
            <a:pPr>
              <a:buFont typeface="Wingdings" panose="05000000000000000000" pitchFamily="2" charset="2"/>
              <a:buChar char="Ø"/>
            </a:pPr>
            <a:r>
              <a:rPr lang="en-US" sz="2800" dirty="0"/>
              <a:t>That means gifts to community foundations can be charitable deductions for the donor.</a:t>
            </a:r>
          </a:p>
          <a:p>
            <a:pPr>
              <a:buFont typeface="Wingdings" panose="05000000000000000000" pitchFamily="2" charset="2"/>
              <a:buChar char="Ø"/>
            </a:pPr>
            <a:r>
              <a:rPr lang="en-US" sz="2800" dirty="0"/>
              <a:t>It also means that a community foundation’s activities must be charitable, as defined by IRS regulations.</a:t>
            </a:r>
          </a:p>
        </p:txBody>
      </p:sp>
      <p:sp>
        <p:nvSpPr>
          <p:cNvPr id="4" name="Date Placeholder 3">
            <a:extLst>
              <a:ext uri="{FF2B5EF4-FFF2-40B4-BE49-F238E27FC236}">
                <a16:creationId xmlns:a16="http://schemas.microsoft.com/office/drawing/2014/main" id="{0A2FFC80-AF18-44DB-AAED-F6B6ECF40742}"/>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FB638BBE-F6FC-4CC3-8A9F-03CDCB4B42CE}"/>
              </a:ext>
            </a:extLst>
          </p:cNvPr>
          <p:cNvSpPr>
            <a:spLocks noGrp="1"/>
          </p:cNvSpPr>
          <p:nvPr>
            <p:ph type="sldNum" sz="quarter" idx="12"/>
          </p:nvPr>
        </p:nvSpPr>
        <p:spPr/>
        <p:txBody>
          <a:bodyPr/>
          <a:lstStyle/>
          <a:p>
            <a:fld id="{DB07ED12-6588-45E0-9E18-3E27797308BB}" type="slidenum">
              <a:rPr lang="en-US" smtClean="0"/>
              <a:pPr/>
              <a:t>6</a:t>
            </a:fld>
            <a:endParaRPr lang="en-US" dirty="0"/>
          </a:p>
        </p:txBody>
      </p:sp>
    </p:spTree>
    <p:extLst>
      <p:ext uri="{BB962C8B-B14F-4D97-AF65-F5344CB8AC3E}">
        <p14:creationId xmlns:p14="http://schemas.microsoft.com/office/powerpoint/2010/main" val="4086925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5A30-BD90-4D0A-B0DC-CAACBF63D111}"/>
              </a:ext>
            </a:extLst>
          </p:cNvPr>
          <p:cNvSpPr>
            <a:spLocks noGrp="1"/>
          </p:cNvSpPr>
          <p:nvPr>
            <p:ph type="title"/>
          </p:nvPr>
        </p:nvSpPr>
        <p:spPr/>
        <p:txBody>
          <a:bodyPr/>
          <a:lstStyle/>
          <a:p>
            <a:r>
              <a:rPr lang="en-US" dirty="0"/>
              <a:t>Endowed vs. Nonpermanent</a:t>
            </a:r>
          </a:p>
        </p:txBody>
      </p:sp>
      <p:sp>
        <p:nvSpPr>
          <p:cNvPr id="3" name="Content Placeholder 2">
            <a:extLst>
              <a:ext uri="{FF2B5EF4-FFF2-40B4-BE49-F238E27FC236}">
                <a16:creationId xmlns:a16="http://schemas.microsoft.com/office/drawing/2014/main" id="{23F09657-2DAF-459E-A568-24D7A84220EB}"/>
              </a:ext>
            </a:extLst>
          </p:cNvPr>
          <p:cNvSpPr>
            <a:spLocks noGrp="1"/>
          </p:cNvSpPr>
          <p:nvPr>
            <p:ph idx="1"/>
          </p:nvPr>
        </p:nvSpPr>
        <p:spPr/>
        <p:txBody>
          <a:bodyPr/>
          <a:lstStyle/>
          <a:p>
            <a:r>
              <a:rPr lang="en-US" sz="2800" dirty="0"/>
              <a:t>Community foundation funds are usually one of two types:</a:t>
            </a:r>
          </a:p>
          <a:p>
            <a:pPr lvl="1"/>
            <a:r>
              <a:rPr lang="en-US" sz="2800" b="1" dirty="0"/>
              <a:t>Endowed/Permanent fund </a:t>
            </a:r>
            <a:r>
              <a:rPr lang="en-US" sz="2800" dirty="0"/>
              <a:t>- A fund which is invested and only a portion of the fund is available to spend annually</a:t>
            </a:r>
          </a:p>
          <a:p>
            <a:pPr lvl="1"/>
            <a:r>
              <a:rPr lang="en-US" sz="2800" b="1" dirty="0"/>
              <a:t>Pass-through</a:t>
            </a:r>
            <a:r>
              <a:rPr lang="en-US" sz="2800" b="1"/>
              <a:t>/Non-Permanent </a:t>
            </a:r>
            <a:r>
              <a:rPr lang="en-US" sz="2800" b="1" dirty="0"/>
              <a:t>Fund </a:t>
            </a:r>
            <a:r>
              <a:rPr lang="en-US" sz="2800" dirty="0"/>
              <a:t>– Any amount in the fund can be awarded as a grant or a scholarship</a:t>
            </a:r>
          </a:p>
          <a:p>
            <a:pPr lvl="1"/>
            <a:endParaRPr lang="en-US" dirty="0"/>
          </a:p>
          <a:p>
            <a:endParaRPr lang="en-US" dirty="0"/>
          </a:p>
        </p:txBody>
      </p:sp>
      <p:sp>
        <p:nvSpPr>
          <p:cNvPr id="4" name="Date Placeholder 3">
            <a:extLst>
              <a:ext uri="{FF2B5EF4-FFF2-40B4-BE49-F238E27FC236}">
                <a16:creationId xmlns:a16="http://schemas.microsoft.com/office/drawing/2014/main" id="{3D323DEC-38AB-4B39-B6C6-D9F156540EB5}"/>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33CAD01A-5E5F-4319-8F13-F631442FDDD0}"/>
              </a:ext>
            </a:extLst>
          </p:cNvPr>
          <p:cNvSpPr>
            <a:spLocks noGrp="1"/>
          </p:cNvSpPr>
          <p:nvPr>
            <p:ph type="sldNum" sz="quarter" idx="12"/>
          </p:nvPr>
        </p:nvSpPr>
        <p:spPr/>
        <p:txBody>
          <a:bodyPr/>
          <a:lstStyle/>
          <a:p>
            <a:fld id="{DB07ED12-6588-45E0-9E18-3E27797308BB}" type="slidenum">
              <a:rPr lang="en-US" smtClean="0"/>
              <a:pPr/>
              <a:t>7</a:t>
            </a:fld>
            <a:endParaRPr lang="en-US" dirty="0"/>
          </a:p>
        </p:txBody>
      </p:sp>
    </p:spTree>
    <p:extLst>
      <p:ext uri="{BB962C8B-B14F-4D97-AF65-F5344CB8AC3E}">
        <p14:creationId xmlns:p14="http://schemas.microsoft.com/office/powerpoint/2010/main" val="125854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Fund Types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3/30/2020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8</a:t>
            </a:fld>
            <a:endParaRPr lang="en-US"/>
          </a:p>
        </p:txBody>
      </p:sp>
    </p:spTree>
    <p:extLst>
      <p:ext uri="{BB962C8B-B14F-4D97-AF65-F5344CB8AC3E}">
        <p14:creationId xmlns:p14="http://schemas.microsoft.com/office/powerpoint/2010/main" val="109728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35EB-C85B-4D23-98C8-8D94CA73589F}"/>
              </a:ext>
            </a:extLst>
          </p:cNvPr>
          <p:cNvSpPr>
            <a:spLocks noGrp="1"/>
          </p:cNvSpPr>
          <p:nvPr>
            <p:ph type="title"/>
          </p:nvPr>
        </p:nvSpPr>
        <p:spPr/>
        <p:txBody>
          <a:bodyPr/>
          <a:lstStyle/>
          <a:p>
            <a:r>
              <a:rPr lang="en-US" dirty="0"/>
              <a:t>Funds at Community Foundations</a:t>
            </a:r>
          </a:p>
        </p:txBody>
      </p:sp>
      <p:sp>
        <p:nvSpPr>
          <p:cNvPr id="3" name="Content Placeholder 2">
            <a:extLst>
              <a:ext uri="{FF2B5EF4-FFF2-40B4-BE49-F238E27FC236}">
                <a16:creationId xmlns:a16="http://schemas.microsoft.com/office/drawing/2014/main" id="{93DAE54A-CF01-44DA-B95A-AB084FAA933A}"/>
              </a:ext>
            </a:extLst>
          </p:cNvPr>
          <p:cNvSpPr>
            <a:spLocks noGrp="1"/>
          </p:cNvSpPr>
          <p:nvPr>
            <p:ph idx="1"/>
          </p:nvPr>
        </p:nvSpPr>
        <p:spPr/>
        <p:txBody>
          <a:bodyPr>
            <a:normAutofit lnSpcReduction="10000"/>
          </a:bodyPr>
          <a:lstStyle/>
          <a:p>
            <a:pPr algn="ctr"/>
            <a:r>
              <a:rPr lang="en-US" sz="2800" dirty="0"/>
              <a:t>All of the assets at a community foundation are held in some type of fund.  The funds are created by donors who want to make a gift for a particular charitable purpose.</a:t>
            </a:r>
          </a:p>
          <a:p>
            <a:pPr algn="ctr"/>
            <a:r>
              <a:rPr lang="en-US" sz="2800" dirty="0"/>
              <a:t>Community foundations might also create a fund for their own budget – this is sometimes called their “Operating Fund”.  There might also be internal funds relating to their own operations – perhaps a contingency fund (to use as backup cash) or a capital fund (to save for future capital expenditures).</a:t>
            </a:r>
          </a:p>
          <a:p>
            <a:pPr algn="ctr"/>
            <a:r>
              <a:rPr lang="en-US" sz="2800" dirty="0"/>
              <a:t>In this section, however, we will only discuss funds set up by donors to achieve a specified charitable purpose.</a:t>
            </a:r>
          </a:p>
          <a:p>
            <a:endParaRPr lang="en-US" dirty="0"/>
          </a:p>
          <a:p>
            <a:endParaRPr lang="en-US" dirty="0"/>
          </a:p>
        </p:txBody>
      </p:sp>
      <p:sp>
        <p:nvSpPr>
          <p:cNvPr id="4" name="Date Placeholder 3">
            <a:extLst>
              <a:ext uri="{FF2B5EF4-FFF2-40B4-BE49-F238E27FC236}">
                <a16:creationId xmlns:a16="http://schemas.microsoft.com/office/drawing/2014/main" id="{EC216160-3839-4C6D-8DEE-E34C64D6C661}"/>
              </a:ext>
            </a:extLst>
          </p:cNvPr>
          <p:cNvSpPr>
            <a:spLocks noGrp="1"/>
          </p:cNvSpPr>
          <p:nvPr>
            <p:ph type="dt" sz="half" idx="10"/>
          </p:nvPr>
        </p:nvSpPr>
        <p:spPr/>
        <p:txBody>
          <a:bodyPr/>
          <a:lstStyle/>
          <a:p>
            <a:fld id="{A7352CE2-C517-4974-ABEA-21850C47ADDD}" type="datetime1">
              <a:rPr lang="en-US" smtClean="0"/>
              <a:t>3/30/2020</a:t>
            </a:fld>
            <a:endParaRPr lang="en-US"/>
          </a:p>
        </p:txBody>
      </p:sp>
      <p:sp>
        <p:nvSpPr>
          <p:cNvPr id="5" name="Slide Number Placeholder 4">
            <a:extLst>
              <a:ext uri="{FF2B5EF4-FFF2-40B4-BE49-F238E27FC236}">
                <a16:creationId xmlns:a16="http://schemas.microsoft.com/office/drawing/2014/main" id="{D0885BB4-79E4-4E49-902E-5021F8D47FED}"/>
              </a:ext>
            </a:extLst>
          </p:cNvPr>
          <p:cNvSpPr>
            <a:spLocks noGrp="1"/>
          </p:cNvSpPr>
          <p:nvPr>
            <p:ph type="sldNum" sz="quarter" idx="12"/>
          </p:nvPr>
        </p:nvSpPr>
        <p:spPr/>
        <p:txBody>
          <a:bodyPr/>
          <a:lstStyle/>
          <a:p>
            <a:fld id="{DB07ED12-6588-45E0-9E18-3E27797308BB}" type="slidenum">
              <a:rPr lang="en-US" smtClean="0"/>
              <a:pPr/>
              <a:t>9</a:t>
            </a:fld>
            <a:endParaRPr lang="en-US" dirty="0"/>
          </a:p>
        </p:txBody>
      </p:sp>
    </p:spTree>
    <p:extLst>
      <p:ext uri="{BB962C8B-B14F-4D97-AF65-F5344CB8AC3E}">
        <p14:creationId xmlns:p14="http://schemas.microsoft.com/office/powerpoint/2010/main" val="9104187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1135</TotalTime>
  <Words>2511</Words>
  <Application>Microsoft Office PowerPoint</Application>
  <PresentationFormat>Widescreen</PresentationFormat>
  <Paragraphs>327</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Candara</vt:lpstr>
      <vt:lpstr>Century Gothic</vt:lpstr>
      <vt:lpstr>Euphemia</vt:lpstr>
      <vt:lpstr>Wingdings</vt:lpstr>
      <vt:lpstr>Retrospect</vt:lpstr>
      <vt:lpstr>Knowledge Nugget #2:  Community Foundation Operations – The Basics</vt:lpstr>
      <vt:lpstr>Community Foundation Operations – The Basics </vt:lpstr>
      <vt:lpstr>My Contact Information</vt:lpstr>
      <vt:lpstr>Community Foundations in a Nutshell</vt:lpstr>
      <vt:lpstr>Community Foundation Core Process</vt:lpstr>
      <vt:lpstr>A community foundation …</vt:lpstr>
      <vt:lpstr>Endowed vs. Nonpermanent</vt:lpstr>
      <vt:lpstr>Fund Types</vt:lpstr>
      <vt:lpstr>Funds at Community Foundations</vt:lpstr>
      <vt:lpstr>Component Funds</vt:lpstr>
      <vt:lpstr>Types of Funds</vt:lpstr>
      <vt:lpstr>PowerPoint Presentation</vt:lpstr>
      <vt:lpstr>PowerPoint Presentation</vt:lpstr>
      <vt:lpstr>PowerPoint Presentation</vt:lpstr>
      <vt:lpstr>Charitable Organization Advised Funds Sometimes called Agency Endowments</vt:lpstr>
      <vt:lpstr>PowerPoint Presentation</vt:lpstr>
      <vt:lpstr>Donor Advised Funds</vt:lpstr>
      <vt:lpstr>Donor Advised Fund vs Private Foundations</vt:lpstr>
      <vt:lpstr>Regulation of Donor Advised Funds</vt:lpstr>
      <vt:lpstr>PowerPoint Presentation</vt:lpstr>
      <vt:lpstr>PowerPoint Presentation</vt:lpstr>
      <vt:lpstr>PowerPoint Presentation</vt:lpstr>
      <vt:lpstr>Scholarship Funds</vt:lpstr>
      <vt:lpstr>Scholarship Funds</vt:lpstr>
      <vt:lpstr>How Do You Determine What Type of Fund to Create?</vt:lpstr>
      <vt:lpstr>What Kind of Fund Is It?</vt:lpstr>
      <vt:lpstr>Community Project Funds</vt:lpstr>
      <vt:lpstr>PowerPoint Presentation</vt:lpstr>
      <vt:lpstr>PowerPoint Presentation</vt:lpstr>
      <vt:lpstr>Supporting Organizations</vt:lpstr>
      <vt:lpstr>What is a Supporting Organization?</vt:lpstr>
      <vt:lpstr>Large Gifts from Donors</vt:lpstr>
      <vt:lpstr>PowerPoint Presentation</vt:lpstr>
      <vt:lpstr>Different Types of  Supporting Organizations</vt:lpstr>
      <vt:lpstr>Disclosure on Form 990</vt:lpstr>
      <vt:lpstr>Affiliate Organizations</vt:lpstr>
      <vt:lpstr>Affiliate Foundations</vt:lpstr>
      <vt:lpstr>Hybrid/Affiliate Structure</vt:lpstr>
      <vt:lpstr>Community Foundation of the Ozarks 49 Affiliate Funds</vt:lpstr>
      <vt:lpstr>Community Foundation of Greater Des Moines 31 Affiliate Funds</vt:lpstr>
      <vt:lpstr>My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Community Foundations: Community Foundation Structure and History</dc:title>
  <dc:creator>David Bennett</dc:creator>
  <cp:lastModifiedBy>David Bennett</cp:lastModifiedBy>
  <cp:revision>18</cp:revision>
  <dcterms:created xsi:type="dcterms:W3CDTF">2020-03-21T14:25:46Z</dcterms:created>
  <dcterms:modified xsi:type="dcterms:W3CDTF">2020-03-30T14:10:35Z</dcterms:modified>
</cp:coreProperties>
</file>